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7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25" d="100"/>
          <a:sy n="125" d="100"/>
        </p:scale>
        <p:origin x="9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10-12-2021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10-12-2021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10-12-2021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6" Type="http://schemas.openxmlformats.org/officeDocument/2006/relationships/hyperlink" Target="https://arxiv.org/abs/1906.05659" TargetMode="Externa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err="1"/>
              <a:t>Prithwiraj</a:t>
            </a:r>
            <a:r>
              <a:rPr lang="en-IN" sz="3600" b="1" dirty="0"/>
              <a:t> </a:t>
            </a:r>
            <a:r>
              <a:rPr lang="en-IN" sz="3600" b="1" dirty="0" err="1"/>
              <a:t>Samanta</a:t>
            </a:r>
            <a:r>
              <a:rPr lang="en-IN" sz="3600" b="1"/>
              <a:t>, Satya Kumari</a:t>
            </a:r>
            <a:endParaRPr lang="en-IN" sz="3600" b="1" dirty="0"/>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47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a:t>
            </a:r>
          </a:p>
          <a:p>
            <a:pPr marL="457200" algn="just">
              <a:spcBef>
                <a:spcPts val="1170"/>
              </a:spcBef>
              <a:tabLst>
                <a:tab pos="842645" algn="l"/>
                <a:tab pos="843280" algn="l"/>
              </a:tabLst>
            </a:pPr>
            <a:r>
              <a:rPr lang="en-US" sz="3700" dirty="0">
                <a:solidFill>
                  <a:srgbClr val="757575"/>
                </a:solidFill>
                <a:latin typeface="sohne"/>
              </a:rPr>
              <a:t>A recurrent neural network (RNN) is a class of artificial neural networks where connections between nodes form a directed or undirected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 Recurrent neural networks are theoretically Turing complete and can run arbitrary programs to process arbitrary sequences of inputs.</a:t>
            </a:r>
          </a:p>
          <a:p>
            <a:pPr algn="l"/>
            <a:r>
              <a:rPr lang="en-US" sz="3800" dirty="0">
                <a:solidFill>
                  <a:srgbClr val="757575"/>
                </a:solidFill>
                <a:latin typeface="sohne"/>
              </a:rPr>
              <a:t>A common LSTM unit is composed of a cell, an input gate, an output gate and a forget gate. The cell remembers values over arbitrary time intervals and the three gates regulate the flow of information into and out of the cell.</a:t>
            </a:r>
          </a:p>
          <a:p>
            <a:pPr algn="l"/>
            <a:r>
              <a:rPr lang="en-US" sz="3800" dirty="0">
                <a:solidFill>
                  <a:srgbClr val="757575"/>
                </a:solidFill>
                <a:latin typeface="sohne"/>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a:t>
            </a:r>
          </a:p>
          <a:p>
            <a:pPr marL="457200" algn="just">
              <a:spcBef>
                <a:spcPts val="1170"/>
              </a:spcBef>
              <a:tabLst>
                <a:tab pos="842645" algn="l"/>
                <a:tab pos="843280" algn="l"/>
              </a:tabLst>
            </a:pPr>
            <a:endParaRPr lang="en-US" sz="3700" dirty="0">
              <a:solidFill>
                <a:srgbClr val="757575"/>
              </a:solidFill>
              <a:latin typeface="sohne"/>
            </a:endParaRPr>
          </a:p>
          <a:p>
            <a:pPr marL="457200" algn="just">
              <a:spcBef>
                <a:spcPts val="1170"/>
              </a:spcBef>
              <a:tabLst>
                <a:tab pos="842645" algn="l"/>
                <a:tab pos="843280" algn="l"/>
              </a:tabLst>
            </a:pPr>
            <a:endParaRPr lang="en-US" sz="3700" dirty="0">
              <a:solidFill>
                <a:srgbClr val="757575"/>
              </a:solidFill>
              <a:latin typeface="sohne"/>
            </a:endParaRPr>
          </a:p>
        </p:txBody>
      </p:sp>
      <p:pic>
        <p:nvPicPr>
          <p:cNvPr id="5" name="Picture 4">
            <a:extLst>
              <a:ext uri="{FF2B5EF4-FFF2-40B4-BE49-F238E27FC236}">
                <a16:creationId xmlns:a16="http://schemas.microsoft.com/office/drawing/2014/main" id="{BE2F1B3A-0B0B-4EB8-B1B3-57E57CAAC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18" y="249016"/>
            <a:ext cx="6787707" cy="2041968"/>
          </a:xfrm>
          <a:prstGeom prst="rect">
            <a:avLst/>
          </a:prstGeom>
        </p:spPr>
      </p:pic>
      <p:pic>
        <p:nvPicPr>
          <p:cNvPr id="13" name="Picture 12">
            <a:extLst>
              <a:ext uri="{FF2B5EF4-FFF2-40B4-BE49-F238E27FC236}">
                <a16:creationId xmlns:a16="http://schemas.microsoft.com/office/drawing/2014/main" id="{7C4400AD-6A7F-4084-8996-03781D06AC4B}"/>
              </a:ext>
            </a:extLst>
          </p:cNvPr>
          <p:cNvPicPr>
            <a:picLocks noChangeAspect="1"/>
          </p:cNvPicPr>
          <p:nvPr/>
        </p:nvPicPr>
        <p:blipFill rotWithShape="1">
          <a:blip r:embed="rId3"/>
          <a:srcRect l="15000" t="30556" r="57188" b="33333"/>
          <a:stretch/>
        </p:blipFill>
        <p:spPr>
          <a:xfrm>
            <a:off x="9162768" y="2290984"/>
            <a:ext cx="2921391" cy="2133601"/>
          </a:xfrm>
          <a:prstGeom prst="rect">
            <a:avLst/>
          </a:prstGeom>
        </p:spPr>
      </p:pic>
      <p:pic>
        <p:nvPicPr>
          <p:cNvPr id="14" name="Picture 13">
            <a:extLst>
              <a:ext uri="{FF2B5EF4-FFF2-40B4-BE49-F238E27FC236}">
                <a16:creationId xmlns:a16="http://schemas.microsoft.com/office/drawing/2014/main" id="{F5E199DF-FDA0-4FA1-B338-F5FF9212AA09}"/>
              </a:ext>
            </a:extLst>
          </p:cNvPr>
          <p:cNvPicPr>
            <a:picLocks noChangeAspect="1"/>
          </p:cNvPicPr>
          <p:nvPr/>
        </p:nvPicPr>
        <p:blipFill rotWithShape="1">
          <a:blip r:embed="rId4">
            <a:extLst>
              <a:ext uri="{28A0092B-C50C-407E-A947-70E740481C1C}">
                <a14:useLocalDpi xmlns:a14="http://schemas.microsoft.com/office/drawing/2010/main" val="0"/>
              </a:ext>
            </a:extLst>
          </a:blip>
          <a:srcRect l="15156" t="75139" r="62109" b="7361"/>
          <a:stretch/>
        </p:blipFill>
        <p:spPr>
          <a:xfrm>
            <a:off x="9312384" y="4554980"/>
            <a:ext cx="2771775" cy="1200150"/>
          </a:xfrm>
          <a:prstGeom prst="rect">
            <a:avLst/>
          </a:prstGeom>
        </p:spPr>
      </p:pic>
    </p:spTree>
    <p:extLst>
      <p:ext uri="{BB962C8B-B14F-4D97-AF65-F5344CB8AC3E}">
        <p14:creationId xmlns:p14="http://schemas.microsoft.com/office/powerpoint/2010/main" val="357653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550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1" dirty="0">
                <a:solidFill>
                  <a:srgbClr val="555555"/>
                </a:solidFill>
                <a:effectLst/>
                <a:latin typeface="Helvetica Neue"/>
              </a:rPr>
              <a:t>An LSTM layer consists of a set of recurrently connected blocks, known as memory blocks. These blocks can be thought of as a differentiable version of the memory chips in a digital computer. Each one contains one or more recurrently connected memory cells and three multiplicative units – the input, output and forget gates – that provide continuous analogues of write, read and reset operations for the cells. The net can only interact with the cells via the gates.</a:t>
            </a:r>
          </a:p>
          <a:p>
            <a:pPr marL="457200" algn="just">
              <a:spcBef>
                <a:spcPts val="1170"/>
              </a:spcBef>
              <a:tabLst>
                <a:tab pos="842645" algn="l"/>
                <a:tab pos="843280" algn="l"/>
              </a:tabLst>
            </a:pPr>
            <a:r>
              <a:rPr lang="en-US" sz="3600" b="0" i="1" dirty="0">
                <a:solidFill>
                  <a:srgbClr val="555555"/>
                </a:solidFill>
                <a:effectLst/>
                <a:latin typeface="Helvetica Neue"/>
              </a:rPr>
              <a:t>Each memory cell’s internal architecture guarantees constant error flow within its constant error carrousel CEC… This represents the basis for bridging very long time lags. Two gate units learn to open and close access to error flow within each memory cell’s CEC. The multiplicative input gate affords protection of the CEC from perturbation by irrelevant inputs. Likewise, the multiplicative output gate protects other units from perturbation by currently irrelevant memory contents.</a:t>
            </a:r>
          </a:p>
          <a:p>
            <a:pPr marL="457200" algn="just">
              <a:spcBef>
                <a:spcPts val="1170"/>
              </a:spcBef>
              <a:tabLst>
                <a:tab pos="842645" algn="l"/>
                <a:tab pos="843280" algn="l"/>
              </a:tabLst>
            </a:pPr>
            <a:endParaRPr lang="en-US" sz="3600" dirty="0">
              <a:solidFill>
                <a:schemeClr val="tx1">
                  <a:lumMod val="50000"/>
                  <a:lumOff val="50000"/>
                </a:schemeClr>
              </a:solidFill>
            </a:endParaRPr>
          </a:p>
        </p:txBody>
      </p:sp>
      <p:pic>
        <p:nvPicPr>
          <p:cNvPr id="8" name="Picture 7">
            <a:extLst>
              <a:ext uri="{FF2B5EF4-FFF2-40B4-BE49-F238E27FC236}">
                <a16:creationId xmlns:a16="http://schemas.microsoft.com/office/drawing/2014/main" id="{7F0EED8C-0F36-43B5-8AD3-F81732F9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90500"/>
            <a:ext cx="6029324" cy="2381250"/>
          </a:xfrm>
          <a:prstGeom prst="rect">
            <a:avLst/>
          </a:prstGeom>
        </p:spPr>
      </p:pic>
      <p:pic>
        <p:nvPicPr>
          <p:cNvPr id="9" name="Picture 8">
            <a:extLst>
              <a:ext uri="{FF2B5EF4-FFF2-40B4-BE49-F238E27FC236}">
                <a16:creationId xmlns:a16="http://schemas.microsoft.com/office/drawing/2014/main" id="{56522A0C-F4F7-429B-8CBC-8E3D9AF7BFBD}"/>
              </a:ext>
            </a:extLst>
          </p:cNvPr>
          <p:cNvPicPr>
            <a:picLocks noChangeAspect="1"/>
          </p:cNvPicPr>
          <p:nvPr/>
        </p:nvPicPr>
        <p:blipFill rotWithShape="1">
          <a:blip r:embed="rId3">
            <a:extLst>
              <a:ext uri="{28A0092B-C50C-407E-A947-70E740481C1C}">
                <a14:useLocalDpi xmlns:a14="http://schemas.microsoft.com/office/drawing/2010/main" val="0"/>
              </a:ext>
            </a:extLst>
          </a:blip>
          <a:srcRect l="36542"/>
          <a:stretch/>
        </p:blipFill>
        <p:spPr>
          <a:xfrm>
            <a:off x="9374014" y="4476751"/>
            <a:ext cx="2817985" cy="2381250"/>
          </a:xfrm>
          <a:prstGeom prst="rect">
            <a:avLst/>
          </a:prstGeom>
        </p:spPr>
      </p:pic>
      <p:pic>
        <p:nvPicPr>
          <p:cNvPr id="10" name="Picture 9">
            <a:extLst>
              <a:ext uri="{FF2B5EF4-FFF2-40B4-BE49-F238E27FC236}">
                <a16:creationId xmlns:a16="http://schemas.microsoft.com/office/drawing/2014/main" id="{66F0257B-9D89-4EB7-89E3-DB5955C3BDE2}"/>
              </a:ext>
            </a:extLst>
          </p:cNvPr>
          <p:cNvPicPr>
            <a:picLocks noChangeAspect="1"/>
          </p:cNvPicPr>
          <p:nvPr/>
        </p:nvPicPr>
        <p:blipFill rotWithShape="1">
          <a:blip r:embed="rId3">
            <a:extLst>
              <a:ext uri="{28A0092B-C50C-407E-A947-70E740481C1C}">
                <a14:useLocalDpi xmlns:a14="http://schemas.microsoft.com/office/drawing/2010/main" val="0"/>
              </a:ext>
            </a:extLst>
          </a:blip>
          <a:srcRect r="72576"/>
          <a:stretch/>
        </p:blipFill>
        <p:spPr>
          <a:xfrm>
            <a:off x="9374015" y="2705100"/>
            <a:ext cx="2817984" cy="1763067"/>
          </a:xfrm>
          <a:prstGeom prst="rect">
            <a:avLst/>
          </a:prstGeom>
        </p:spPr>
      </p:pic>
    </p:spTree>
    <p:extLst>
      <p:ext uri="{BB962C8B-B14F-4D97-AF65-F5344CB8AC3E}">
        <p14:creationId xmlns:p14="http://schemas.microsoft.com/office/powerpoint/2010/main" val="36376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pic>
        <p:nvPicPr>
          <p:cNvPr id="5" name="Picture 4">
            <a:extLst>
              <a:ext uri="{FF2B5EF4-FFF2-40B4-BE49-F238E27FC236}">
                <a16:creationId xmlns:a16="http://schemas.microsoft.com/office/drawing/2014/main" id="{A8AFCF82-A588-41A1-8C0B-B9C18979E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8" y="3532861"/>
            <a:ext cx="5773586" cy="3239130"/>
          </a:xfrm>
          <a:prstGeom prst="rect">
            <a:avLst/>
          </a:prstGeom>
        </p:spPr>
      </p:pic>
      <p:pic>
        <p:nvPicPr>
          <p:cNvPr id="7" name="Picture 6">
            <a:extLst>
              <a:ext uri="{FF2B5EF4-FFF2-40B4-BE49-F238E27FC236}">
                <a16:creationId xmlns:a16="http://schemas.microsoft.com/office/drawing/2014/main" id="{EEF8726E-5CAB-44B3-8467-ED94DD32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08" y="3532860"/>
            <a:ext cx="6085837" cy="3239129"/>
          </a:xfrm>
          <a:prstGeom prst="rect">
            <a:avLst/>
          </a:prstGeom>
        </p:spPr>
      </p:pic>
      <p:pic>
        <p:nvPicPr>
          <p:cNvPr id="9" name="Picture 8">
            <a:extLst>
              <a:ext uri="{FF2B5EF4-FFF2-40B4-BE49-F238E27FC236}">
                <a16:creationId xmlns:a16="http://schemas.microsoft.com/office/drawing/2014/main" id="{DCB355E0-5200-4F4E-9B29-188BFA769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608" y="260287"/>
            <a:ext cx="6085837" cy="3168713"/>
          </a:xfrm>
          <a:prstGeom prst="rect">
            <a:avLst/>
          </a:prstGeom>
        </p:spPr>
      </p:pic>
    </p:spTree>
    <p:extLst>
      <p:ext uri="{BB962C8B-B14F-4D97-AF65-F5344CB8AC3E}">
        <p14:creationId xmlns:p14="http://schemas.microsoft.com/office/powerpoint/2010/main" val="1003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a:xfrm>
            <a:off x="677334" y="609600"/>
            <a:ext cx="8596668" cy="1219200"/>
          </a:xfrm>
        </p:spPr>
        <p:txBody>
          <a:bodyPr>
            <a:normAutofit fontScale="90000"/>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411061" y="1929469"/>
            <a:ext cx="8783273" cy="4622333"/>
          </a:xfrm>
        </p:spPr>
        <p:txBody>
          <a:bodyPr>
            <a:noAutofit/>
          </a:bodyPr>
          <a:lstStyle/>
          <a:p>
            <a:pPr marL="457200" algn="just">
              <a:spcBef>
                <a:spcPts val="1170"/>
              </a:spcBef>
              <a:tabLst>
                <a:tab pos="842645" algn="l"/>
                <a:tab pos="843280" algn="l"/>
              </a:tabLst>
            </a:pPr>
            <a:r>
              <a:rPr lang="en-US" sz="1400" dirty="0">
                <a:solidFill>
                  <a:schemeClr val="tx1">
                    <a:lumMod val="50000"/>
                    <a:lumOff val="50000"/>
                  </a:schemeClr>
                </a:solidFill>
              </a:rPr>
              <a:t>The Attention mechanism was introduced to improve the performance of the encoder decoder model for Machine Translation. It was introduced by Bahdanau et al to address the bottleneck problem that arises with the use of a fixed-length encoding vector where the decoding would have limited access to the information provided by input. Attention is the ability to dynamically highlight and use the salient parts of the information at hand. </a:t>
            </a:r>
          </a:p>
          <a:p>
            <a:pPr marL="457200" algn="just">
              <a:spcBef>
                <a:spcPts val="1170"/>
              </a:spcBef>
              <a:tabLst>
                <a:tab pos="842645" algn="l"/>
                <a:tab pos="843280" algn="l"/>
              </a:tabLst>
            </a:pPr>
            <a:r>
              <a:rPr lang="en-US" sz="1400" dirty="0">
                <a:solidFill>
                  <a:schemeClr val="tx1">
                    <a:lumMod val="50000"/>
                    <a:lumOff val="50000"/>
                  </a:schemeClr>
                </a:solidFill>
              </a:rPr>
              <a:t>The general Attention mechanism makes us of three main components namely the queries Q, the keys k, the values V.</a:t>
            </a:r>
          </a:p>
          <a:p>
            <a:pPr marL="457200" algn="just">
              <a:spcBef>
                <a:spcPts val="1170"/>
              </a:spcBef>
              <a:tabLst>
                <a:tab pos="842645" algn="l"/>
                <a:tab pos="843280" algn="l"/>
              </a:tabLst>
            </a:pPr>
            <a:r>
              <a:rPr lang="en-US" sz="1400" b="0" i="0" dirty="0">
                <a:solidFill>
                  <a:srgbClr val="555555"/>
                </a:solidFill>
                <a:effectLst/>
                <a:latin typeface="Helvetica Neue"/>
              </a:rPr>
              <a:t>Each query vector  is matched against a database of keys to compute a score </a:t>
            </a:r>
            <a:r>
              <a:rPr lang="en-US" sz="1400" b="0" i="0" dirty="0" err="1">
                <a:solidFill>
                  <a:srgbClr val="555555"/>
                </a:solidFill>
                <a:effectLst/>
                <a:latin typeface="Helvetica Neue"/>
              </a:rPr>
              <a:t>value.This</a:t>
            </a:r>
            <a:r>
              <a:rPr lang="en-US" sz="1400" b="0" i="0" dirty="0">
                <a:solidFill>
                  <a:srgbClr val="555555"/>
                </a:solidFill>
                <a:effectLst/>
                <a:latin typeface="Helvetica Neue"/>
              </a:rPr>
              <a:t> matching operation is computed as the dot product of the specific query under consideration with each key vector.</a:t>
            </a:r>
          </a:p>
          <a:p>
            <a:pPr marL="457200" algn="just">
              <a:spcBef>
                <a:spcPts val="1170"/>
              </a:spcBef>
              <a:tabLst>
                <a:tab pos="842645" algn="l"/>
                <a:tab pos="843280" algn="l"/>
              </a:tabLst>
            </a:pPr>
            <a:r>
              <a:rPr lang="en-US" sz="1400" b="0" i="0" dirty="0">
                <a:solidFill>
                  <a:srgbClr val="555555"/>
                </a:solidFill>
                <a:effectLst/>
                <a:latin typeface="Helvetica Neue"/>
              </a:rPr>
              <a:t>The scores are passed through a </a:t>
            </a:r>
            <a:r>
              <a:rPr lang="en-US" sz="1400" dirty="0" err="1">
                <a:solidFill>
                  <a:srgbClr val="555555"/>
                </a:solidFill>
                <a:latin typeface="Helvetica Neue"/>
              </a:rPr>
              <a:t>S</a:t>
            </a:r>
            <a:r>
              <a:rPr lang="en-US" sz="1400" b="0" i="0" dirty="0" err="1">
                <a:solidFill>
                  <a:srgbClr val="555555"/>
                </a:solidFill>
                <a:effectLst/>
                <a:latin typeface="Helvetica Neue"/>
              </a:rPr>
              <a:t>oftmax</a:t>
            </a:r>
            <a:r>
              <a:rPr lang="en-US" sz="1400" b="0" i="0" dirty="0">
                <a:solidFill>
                  <a:srgbClr val="555555"/>
                </a:solidFill>
                <a:effectLst/>
                <a:latin typeface="Helvetica Neue"/>
              </a:rPr>
              <a:t> operation to generate the weights. The generalized attention is then   computed by a weighted sum of the value vectors where each value vector is paired with a corresponding key.</a:t>
            </a:r>
          </a:p>
          <a:p>
            <a:pPr marL="457200" algn="just">
              <a:spcBef>
                <a:spcPts val="1170"/>
              </a:spcBef>
              <a:tabLst>
                <a:tab pos="842645" algn="l"/>
                <a:tab pos="843280" algn="l"/>
              </a:tabLst>
            </a:pPr>
            <a:r>
              <a:rPr lang="en-US" sz="1400" b="0" i="0" dirty="0">
                <a:solidFill>
                  <a:srgbClr val="555555"/>
                </a:solidFill>
                <a:effectLst/>
                <a:latin typeface="Helvetica Neue"/>
              </a:rPr>
              <a:t>Within the context of machine translation, each word in an input sentence would be attributed its own query, key and value vectors. These vectors are generated by multiplying the encoder’s representation of the specific word under consideration, with three different weight matrices that would have been  generated during training. </a:t>
            </a:r>
            <a:br>
              <a:rPr lang="en-US" sz="1400" dirty="0"/>
            </a:br>
            <a:endParaRPr lang="en-IN" sz="14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9D92D82-05F2-48E2-A0B0-462E5401F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35" y="205547"/>
            <a:ext cx="5960165" cy="1723922"/>
          </a:xfrm>
          <a:prstGeom prst="rect">
            <a:avLst/>
          </a:prstGeom>
        </p:spPr>
      </p:pic>
    </p:spTree>
    <p:extLst>
      <p:ext uri="{BB962C8B-B14F-4D97-AF65-F5344CB8AC3E}">
        <p14:creationId xmlns:p14="http://schemas.microsoft.com/office/powerpoint/2010/main" val="26501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1930400"/>
            <a:ext cx="8596668" cy="4996349"/>
          </a:xfrm>
        </p:spPr>
        <p:txBody>
          <a:bodyPr>
            <a:noAutofit/>
          </a:bodyPr>
          <a:lstStyle/>
          <a:p>
            <a:pPr marL="457200" algn="just">
              <a:spcBef>
                <a:spcPts val="1170"/>
              </a:spcBef>
              <a:tabLst>
                <a:tab pos="842645" algn="l"/>
                <a:tab pos="843280" algn="l"/>
              </a:tabLst>
            </a:pPr>
            <a:r>
              <a:rPr lang="en-US" sz="1600" b="0" i="0" dirty="0">
                <a:solidFill>
                  <a:srgbClr val="344854"/>
                </a:solidFill>
                <a:effectLst/>
                <a:latin typeface="Optimistic Text"/>
              </a:rPr>
              <a:t> A robustly optimized method for pretraining natural language processing (NLP) systems that improves on Bidirectional Encoder Representations from Transformers, or BERT, the self-supervised method released by Google in 2018. BERT is a revolutionary technique that achieved state-of-the-art results on a range of NLP tasks while relying on unannotated text drawn from the web, as opposed to a language corpus that’s been labeled specifically for a given task. </a:t>
            </a:r>
          </a:p>
          <a:p>
            <a:pPr marL="457200" algn="just">
              <a:spcBef>
                <a:spcPts val="1170"/>
              </a:spcBef>
              <a:tabLst>
                <a:tab pos="842645" algn="l"/>
                <a:tab pos="843280" algn="l"/>
              </a:tabLst>
            </a:pPr>
            <a:r>
              <a:rPr lang="en-US" sz="1600" b="0" i="0" dirty="0">
                <a:solidFill>
                  <a:srgbClr val="344854"/>
                </a:solidFill>
                <a:effectLst/>
                <a:latin typeface="Optimistic Text"/>
              </a:rPr>
              <a:t> S</a:t>
            </a:r>
            <a:r>
              <a:rPr lang="en-US" sz="1600" dirty="0"/>
              <a:t>pecifically, </a:t>
            </a:r>
            <a:r>
              <a:rPr lang="en-US" sz="1600" dirty="0" err="1"/>
              <a:t>RoBERTa</a:t>
            </a:r>
            <a:r>
              <a:rPr lang="en-US" sz="1600" dirty="0"/>
              <a:t> is trained with dynamic masking, full-sentences without NSP loss, large mini-batches and a larger byte-level. Additionally, the two other important factors that have been under-emphasized in previous work: (1) the data used for pretraining, and (2) the number of training passes through the data.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builds on BERT’s language masking strategy, wherein the system learns to predict intentionally hidden sections of text within otherwise unannotated language examples.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which was implemented in </a:t>
            </a:r>
            <a:r>
              <a:rPr lang="en-US" sz="1600" b="0" i="0" dirty="0" err="1">
                <a:solidFill>
                  <a:srgbClr val="344854"/>
                </a:solidFill>
                <a:effectLst/>
                <a:latin typeface="Optimistic Text"/>
              </a:rPr>
              <a:t>PyTorch</a:t>
            </a:r>
            <a:r>
              <a:rPr lang="en-US" sz="1600" b="0" i="0" dirty="0">
                <a:solidFill>
                  <a:srgbClr val="344854"/>
                </a:solidFill>
                <a:effectLst/>
                <a:latin typeface="Optimistic Text"/>
              </a:rPr>
              <a:t>, modifies key hyperparameters in BERT, including removing BERT’s next-sentence pretraining objective, and training with much larger mini-batches and learning rates. This allows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to improve on the masked language modeling objective compared with BERT and leads to better downstream task performance. We also explore training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on an order of magnitude more data than BERT, for a longer amount of time. We used existing unannotated NLP datasets as well as CC-News, a novel set drawn from public news </a:t>
            </a:r>
            <a:r>
              <a:rPr lang="en-US" sz="1600" b="0" i="0" dirty="0" err="1">
                <a:solidFill>
                  <a:srgbClr val="344854"/>
                </a:solidFill>
                <a:effectLst/>
                <a:latin typeface="Optimistic Text"/>
              </a:rPr>
              <a:t>articles.</a:t>
            </a:r>
            <a:r>
              <a:rPr lang="en-US" sz="1600" dirty="0" err="1"/>
              <a:t>The</a:t>
            </a:r>
            <a:r>
              <a:rPr lang="en-US" sz="1600" dirty="0"/>
              <a:t> transformer model is pretrained for 100K steps over a comparable BOOKCORPUS plus WIKIPEDIA dataset.</a:t>
            </a:r>
            <a:endParaRPr lang="en-IN" sz="16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5CEC8C4-8ABF-43D0-86B4-4440CA00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5" y="450851"/>
            <a:ext cx="2752725" cy="2216150"/>
          </a:xfrm>
          <a:prstGeom prst="rect">
            <a:avLst/>
          </a:prstGeom>
        </p:spPr>
      </p:pic>
    </p:spTree>
    <p:extLst>
      <p:ext uri="{BB962C8B-B14F-4D97-AF65-F5344CB8AC3E}">
        <p14:creationId xmlns:p14="http://schemas.microsoft.com/office/powerpoint/2010/main" val="205888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a:p>
            <a:pPr algn="just"/>
            <a:r>
              <a:rPr lang="en-IN" sz="1500" dirty="0">
                <a:solidFill>
                  <a:schemeClr val="tx1">
                    <a:lumMod val="50000"/>
                    <a:lumOff val="50000"/>
                  </a:schemeClr>
                </a:solidFill>
              </a:rPr>
              <a:t>S. I. Manzoor, J. Singla and Nikita, "Fake News Detection Using Machine Learning approaches: A systematic Review," 2019 3rd International Conference on Trends in Electronics and Informatics (ICOEI), 2019, pp. 230-234, https://doi.org/10.1109/ICOEI.2019.8862770. </a:t>
            </a:r>
          </a:p>
          <a:p>
            <a:pPr algn="just"/>
            <a:r>
              <a:rPr lang="en-IN" sz="1500" dirty="0">
                <a:solidFill>
                  <a:schemeClr val="tx1">
                    <a:lumMod val="50000"/>
                    <a:lumOff val="50000"/>
                  </a:schemeClr>
                </a:solidFill>
              </a:rPr>
              <a:t>Zhao, </a:t>
            </a:r>
            <a:r>
              <a:rPr lang="en-IN" sz="1500" dirty="0" err="1">
                <a:solidFill>
                  <a:schemeClr val="tx1">
                    <a:lumMod val="50000"/>
                    <a:lumOff val="50000"/>
                  </a:schemeClr>
                </a:solidFill>
              </a:rPr>
              <a:t>Zhe</a:t>
            </a:r>
            <a:r>
              <a:rPr lang="en-IN" sz="1500" dirty="0">
                <a:solidFill>
                  <a:schemeClr val="tx1">
                    <a:lumMod val="50000"/>
                    <a:lumOff val="50000"/>
                  </a:schemeClr>
                </a:solidFill>
              </a:rPr>
              <a:t> &amp; Resnick, Paul &amp; Mei, Qiaozhu. (2015). Enquiring Minds: Early Detection of Rumours in social media from Enquiry Posts. 1395-1405. https://doi.org/10.1145/2736277.2741637. </a:t>
            </a:r>
          </a:p>
          <a:p>
            <a:pPr algn="just"/>
            <a:r>
              <a:rPr lang="en-IN" sz="1500" dirty="0">
                <a:solidFill>
                  <a:schemeClr val="tx1">
                    <a:lumMod val="50000"/>
                    <a:lumOff val="50000"/>
                  </a:schemeClr>
                </a:solidFill>
              </a:rPr>
              <a:t>Sa, Ahmed &amp; hinkelmann, knut &amp; </a:t>
            </a:r>
            <a:r>
              <a:rPr lang="en-IN" sz="1500" dirty="0" err="1">
                <a:solidFill>
                  <a:schemeClr val="tx1">
                    <a:lumMod val="50000"/>
                    <a:lumOff val="50000"/>
                  </a:schemeClr>
                </a:solidFill>
              </a:rPr>
              <a:t>Corradini</a:t>
            </a:r>
            <a:r>
              <a:rPr lang="en-IN" sz="1500" dirty="0">
                <a:solidFill>
                  <a:schemeClr val="tx1">
                    <a:lumMod val="50000"/>
                    <a:lumOff val="50000"/>
                  </a:schemeClr>
                </a:solidFill>
              </a:rPr>
              <a:t>, Flavio. (2020). Development of Fake News Model using Machine Learning through Natural Language Processing. </a:t>
            </a:r>
          </a:p>
          <a:p>
            <a:pPr algn="just"/>
            <a:r>
              <a:rPr lang="en-IN" sz="1500" dirty="0">
                <a:solidFill>
                  <a:schemeClr val="tx1">
                    <a:lumMod val="50000"/>
                    <a:lumOff val="50000"/>
                  </a:schemeClr>
                </a:solidFill>
              </a:rPr>
              <a:t>M. </a:t>
            </a:r>
            <a:r>
              <a:rPr lang="en-IN" sz="1500" dirty="0" err="1">
                <a:solidFill>
                  <a:schemeClr val="tx1">
                    <a:lumMod val="50000"/>
                    <a:lumOff val="50000"/>
                  </a:schemeClr>
                </a:solidFill>
              </a:rPr>
              <a:t>Umer</a:t>
            </a:r>
            <a:r>
              <a:rPr lang="en-IN" sz="1500" dirty="0">
                <a:solidFill>
                  <a:schemeClr val="tx1">
                    <a:lumMod val="50000"/>
                    <a:lumOff val="50000"/>
                  </a:schemeClr>
                </a:solidFill>
              </a:rPr>
              <a:t>, Z. Imtiaz, S. Ullah, A. Mehmood, G. S. Choi and B. -W. On, "Fake News Stance Detection Using Deep Learning Architecture (CNN-LSTM)," in IEEE Access, vol. 8, pp. 156695-156706, 2020, https://doi.org/10.1109/ACCESS.2020.3019735.</a:t>
            </a:r>
          </a:p>
          <a:p>
            <a:pPr algn="just"/>
            <a:r>
              <a:rPr lang="en-IN" sz="1500" dirty="0">
                <a:solidFill>
                  <a:schemeClr val="tx1">
                    <a:lumMod val="50000"/>
                    <a:lumOff val="50000"/>
                  </a:schemeClr>
                </a:solidFill>
                <a:hlinkClick r:id="rId6">
                  <a:extLst>
                    <a:ext uri="{A12FA001-AC4F-418D-AE19-62706E023703}">
                      <ahyp:hlinkClr xmlns:ahyp="http://schemas.microsoft.com/office/drawing/2018/hyperlinkcolor" val="tx"/>
                    </a:ext>
                  </a:extLst>
                </a:hlinkClick>
              </a:rPr>
              <a:t>arXiv:1906.05659</a:t>
            </a:r>
            <a:r>
              <a:rPr lang="en-IN" sz="1500" dirty="0">
                <a:solidFill>
                  <a:schemeClr val="tx1">
                    <a:lumMod val="50000"/>
                    <a:lumOff val="50000"/>
                  </a:schemeClr>
                </a:solidFill>
              </a:rPr>
              <a:t>  [cs.CL] </a:t>
            </a:r>
          </a:p>
          <a:p>
            <a:pPr algn="just"/>
            <a:r>
              <a:rPr lang="en-IN" sz="1500" dirty="0">
                <a:solidFill>
                  <a:schemeClr val="tx1">
                    <a:lumMod val="50000"/>
                    <a:lumOff val="50000"/>
                  </a:schemeClr>
                </a:solidFill>
              </a:rPr>
              <a:t>M. U. </a:t>
            </a:r>
            <a:r>
              <a:rPr lang="en-IN" sz="1500" dirty="0" err="1">
                <a:solidFill>
                  <a:schemeClr val="tx1">
                    <a:lumMod val="50000"/>
                    <a:lumOff val="50000"/>
                  </a:schemeClr>
                </a:solidFill>
              </a:rPr>
              <a:t>Salur</a:t>
            </a:r>
            <a:r>
              <a:rPr lang="en-IN" sz="1500" dirty="0">
                <a:solidFill>
                  <a:schemeClr val="tx1">
                    <a:lumMod val="50000"/>
                    <a:lumOff val="50000"/>
                  </a:schemeClr>
                </a:solidFill>
              </a:rPr>
              <a:t> and I. Aydin, "A Novel Hybrid Deep Learning Model for Sentiment Classification," in IEEE Access, vol. 8, pp. 58080-58093, 2020, https://doi.org/ 10.1109/ACCESS.2020.2982538.</a:t>
            </a:r>
          </a:p>
          <a:p>
            <a:pPr algn="just"/>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unchanged</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 </a:t>
            </a:r>
            <a:r>
              <a:rPr lang="en-IN" sz="3100" dirty="0">
                <a:solidFill>
                  <a:schemeClr val="tx1">
                    <a:lumMod val="50000"/>
                    <a:lumOff val="50000"/>
                  </a:schemeClr>
                </a:solidFill>
              </a:rPr>
              <a:t>LSTM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Autofit/>
          </a:bodyPr>
          <a:lstStyle/>
          <a:p>
            <a:pPr marL="0" indent="0" algn="just">
              <a:buNone/>
            </a:pPr>
            <a:r>
              <a:rPr lang="en-IN" sz="900" dirty="0">
                <a:effectLst/>
                <a:latin typeface="Arial" panose="020B0604020202020204" pitchFamily="34" charset="0"/>
                <a:ea typeface="Arial" panose="020B0604020202020204" pitchFamily="34" charset="0"/>
                <a:cs typeface="Mangal" panose="02040503050203030202" pitchFamily="18" charset="0"/>
              </a:rPr>
              <a:t>[A Survey of Fake News: Fundamental Theories, Detection Methods, and Opportunities] This paper is a perfect way to dive into the vast spectrum of Fake News Detection. Starting from the introduction and definition of fake news detection, it takes a very good look to various methods implemented to identify fake news and prevent it from releasing publicly. It talks about different machine learning traditional models used and ongoing deep learning models being used to improve the accuracy of identifying fake news.[Fake News Detection Using Machine Learning approaches: A systematic Review] tells us about accuracy of different models i.e., Naive Bayes, Decision trees, SVM, Neural Networks, Random Forest, XG Boost on different datasets.  [Survey on Fake News Detection using Machine learning Algorithms] published at (IJERT) in 2021 shows that Random Forest yielded 65.6 accuracy on liar dataset [liar dataset] preceding naive bayes, svm, logistic regression and decision tree with 63.7, 63, 62.5, 60 accuracies.[Enquiring Minds: Early Detection of Rumours in S</a:t>
            </a:r>
            <a:r>
              <a:rPr lang="en-IN" sz="900" u="sng" dirty="0">
                <a:effectLst/>
                <a:latin typeface="Arial" panose="020B0604020202020204" pitchFamily="34" charset="0"/>
                <a:ea typeface="Arial" panose="020B0604020202020204" pitchFamily="34" charset="0"/>
                <a:cs typeface="Mangal" panose="02040503050203030202" pitchFamily="18" charset="0"/>
              </a:rPr>
              <a:t>ocial Media</a:t>
            </a:r>
            <a:r>
              <a:rPr lang="en-IN" sz="900" dirty="0">
                <a:effectLst/>
                <a:latin typeface="Arial" panose="020B0604020202020204" pitchFamily="34" charset="0"/>
                <a:ea typeface="Arial" panose="020B0604020202020204" pitchFamily="34" charset="0"/>
                <a:cs typeface="Mangal" panose="02040503050203030202" pitchFamily="18" charset="0"/>
              </a:rPr>
              <a:t> from Enquiry Posts] by Xuzhou in 2015 proposed a rumour detector which identifies trending rumours on twitter. The detector, which searches for rare but informative phrases, combined with clustering and a classiﬁer on the clusters, yields surprisingly good performance. According to this detector, on twitter out of 50 candidate statements, about one third of them are real rumours.[Development of Fake News Model Using Machine Learning through Natural Language Processing] published by Ahmed in International Journal of Computer and Information Engineering in 2020 gives us all the relevant information regarding implementation of machine learning on fake news. It gives us an overview of Methodology, pre-processing and implementation tasks of a model. The passive aggressive classifier gives 0.93 accuracy on fake news dataset which is the maximum of all the classifiers used[Fake News Stance Detection Using Deep Learning Architecture (CNN-LSTM)] published in 2020 at IEEE proposed a hybrid deep learning model (a combination of CNN and LSTM) which experiments with dimension reduction techniques and pre-processing.  The dimensionality reduction methods it uses are principal component analysis [2018 on using Principal Component Analysis] and Chi-square [chi square reduction] on fake news challenge dataset. The best accuracy is yielded by CNN-LSTM with PCA, that is 97.8%. [Deep Two-path Semi-supervised Learning for Fake News Detection] this study shows an implementation of deep two-path semi-supervised learning model “dstl” on PHEME dataset.  To train and test the model both labelled and unlabelled dataset is used. The model contains three CNNs. The performance of dstl is inspected with different ratios of labelled data. The proposed model surpasses the F-score of bidirectional recurrent neural (BRNN), 35.85%, by yielding F-Score of 57.98% with 30% labelled data.[A Novel Hybrid Deep Learning Model for Sentiment Classification] published in 2020 proposes a tree structure model having two branches with the idea of using CNN and LSTM parallel. As we know CNN is good at extracting spatial features and LSTM is good at finding long-term dependencies in data. Further it suggests to concatenate both output vector and implement SoftMax layer. The input data of the branches differ due to pre-processing methods and corpus representation. CNN yields best accuracy when used with character level embedding where content like URL information, emoji, stop words are also taken into account. RNN variants like LSTM, Bi-LSTM, GRU input data is ready after pre-processing and applying word embedding methods like FastText, which can embed the words successfully which are not present in the corpus. It yields an F1-score of 0.89 on self-mined dataset which consists of 17,289 Turkish tweets.[A Closer Look at Fake News Detection: A Deep Learning Perspective] The paper uses Fake news challenge dataset which has 75000 instances is divided into train and validation data. The baseline models used are CNN models and BERT. The proposed model uses attention layer with CNN and RNN. To improve the accuracy dropout layer and max pooling are used. The best accuracy it achieved is 71.21% on competition test set. [Indonesia’s Fake News Detection Using Transformer Network] The dataset used is a combination of three datasets which are WILD dataset, LIAR dataset and a dataset taken from one of the Kaggle competition. Models like fine-tuned BERT, CNN-LSTM, CNN are used with embedding layer. The best accuracy of 90% is achieved by BERT.[Fake News Identification on Twitter with Hybrid CNN and RNN Models] Recurrent Neural Network is proficient at detecting pattern on Sequential data. This paper experiments with various models containing RNN layer. The dataset used consists of 5800 tweets used in the work of Zubiaga et al[]. The model with LSTM layer performs the best with the accuracy of 82.29%. </a:t>
            </a:r>
            <a:endParaRPr lang="en-IN" sz="9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85000" lnSpcReduction="10000"/>
          </a:bodyPr>
          <a:lstStyle/>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With the advancement of technology, digital news is more widely exposed to users globally and contributes to the increment of spreading hoaxes and disinformation online. Fake news can be found through popular platforms such as social media and the Internet. There have been multiple solutions and efforts in the detection of fake news where it even works with artificial intelligence tools. However, fake news intends to convince the reader to believe false information which deems these articles difficult to perceive. The rate of producing digital news is large and quick, running daily at every second, thus it is challenging for machine learning to effectively detect fake news.</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In the discourse of not being able to detect fake news, the world would no longer hold value in truth. Fake news paves the way for deceiving others and promoting ideologies. These people who produce the wrong information benefit by earning money with the number of interactions on their publications. Spreading disinformation holds various intentions, in particular, to gain favour in political elections, for business and products, done out of spite or revenge. Humans can be gullible and fake news is challenging to differentiate from the normal news. Most are easily influenced especially by the sharing of friends and family due to relations and trust. We tend to base our emotions from the news, which makes accepting not difficult when it is relevant and stance from our own beliefs. Therefore, we become satisfied with what we want to hear and fall into these traps. </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Perceptron</a:t>
            </a:r>
            <a:r>
              <a:rPr lang="en-US" sz="3000" dirty="0">
                <a:solidFill>
                  <a:schemeClr val="tx1">
                    <a:lumMod val="50000"/>
                    <a:lumOff val="50000"/>
                  </a:schemeClr>
                </a:solidFill>
              </a:rPr>
              <a:t> is an algorithm for supervised learning of binary classifiers. A binary classifier is a function which can decide whether or not an input, represented by a vector of numbers, belongs to some specific class. It is a type of linear classifier, i.e. a classification algorithm that makes its predictions based on a linear predictor function combining a set of weights with the feature vector.</a:t>
            </a:r>
            <a:endParaRPr lang="en-IN" sz="30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Algorithm</a:t>
            </a:r>
          </a:p>
          <a:p>
            <a:pPr marL="114300" indent="0" algn="just">
              <a:spcBef>
                <a:spcPts val="1170"/>
              </a:spcBef>
              <a:buNone/>
              <a:tabLst>
                <a:tab pos="842645" algn="l"/>
                <a:tab pos="843280" algn="l"/>
              </a:tabLst>
            </a:pPr>
            <a:r>
              <a:rPr lang="en-US" sz="3000" dirty="0">
                <a:solidFill>
                  <a:schemeClr val="tx1">
                    <a:lumMod val="50000"/>
                    <a:lumOff val="50000"/>
                  </a:schemeClr>
                </a:solidFill>
              </a:rPr>
              <a:t>1)</a:t>
            </a:r>
            <a:r>
              <a:rPr lang="en-US" sz="3100" dirty="0">
                <a:solidFill>
                  <a:schemeClr val="tx1">
                    <a:lumMod val="50000"/>
                    <a:lumOff val="50000"/>
                  </a:schemeClr>
                </a:solidFill>
              </a:rPr>
              <a:t>For every input, multiply that input by its weight.</a:t>
            </a:r>
          </a:p>
          <a:p>
            <a:pPr marL="114300" indent="0" algn="just">
              <a:spcBef>
                <a:spcPts val="1170"/>
              </a:spcBef>
              <a:buNone/>
              <a:tabLst>
                <a:tab pos="842645" algn="l"/>
                <a:tab pos="843280" algn="l"/>
              </a:tabLst>
            </a:pPr>
            <a:r>
              <a:rPr lang="en-US" sz="3100" dirty="0">
                <a:solidFill>
                  <a:schemeClr val="tx1">
                    <a:lumMod val="50000"/>
                    <a:lumOff val="50000"/>
                  </a:schemeClr>
                </a:solidFill>
              </a:rPr>
              <a:t>2)Sum all of the weighted inputs.</a:t>
            </a:r>
          </a:p>
          <a:p>
            <a:pPr marL="114300" indent="0" algn="just">
              <a:spcBef>
                <a:spcPts val="1170"/>
              </a:spcBef>
              <a:buNone/>
              <a:tabLst>
                <a:tab pos="842645" algn="l"/>
                <a:tab pos="843280" algn="l"/>
              </a:tabLst>
            </a:pPr>
            <a:r>
              <a:rPr lang="en-US" sz="3100" dirty="0">
                <a:solidFill>
                  <a:schemeClr val="tx1">
                    <a:lumMod val="50000"/>
                    <a:lumOff val="50000"/>
                  </a:schemeClr>
                </a:solidFill>
              </a:rPr>
              <a:t>3)Compute the output of the perceptron based on that </a:t>
            </a:r>
            <a:r>
              <a:rPr lang="en-US" sz="3100">
                <a:solidFill>
                  <a:schemeClr val="tx1">
                    <a:lumMod val="50000"/>
                    <a:lumOff val="50000"/>
                  </a:schemeClr>
                </a:solidFill>
              </a:rPr>
              <a:t>sum passed through </a:t>
            </a:r>
            <a:r>
              <a:rPr lang="en-US" sz="3100" dirty="0">
                <a:solidFill>
                  <a:schemeClr val="tx1">
                    <a:lumMod val="50000"/>
                    <a:lumOff val="50000"/>
                  </a:schemeClr>
                </a:solidFill>
              </a:rPr>
              <a:t>an activation function (the sign of the sum).</a:t>
            </a:r>
          </a:p>
          <a:p>
            <a:pPr marL="457200" algn="just">
              <a:spcBef>
                <a:spcPts val="1170"/>
              </a:spcBef>
              <a:tabLst>
                <a:tab pos="842645" algn="l"/>
                <a:tab pos="843280" algn="l"/>
              </a:tabLst>
            </a:pPr>
            <a:r>
              <a:rPr lang="en-US" sz="2900" b="1" dirty="0">
                <a:solidFill>
                  <a:schemeClr val="tx1">
                    <a:lumMod val="50000"/>
                    <a:lumOff val="50000"/>
                  </a:schemeClr>
                </a:solidFill>
              </a:rPr>
              <a:t>Activation</a:t>
            </a:r>
            <a:r>
              <a:rPr lang="en-US" sz="2900" dirty="0">
                <a:solidFill>
                  <a:schemeClr val="tx1">
                    <a:lumMod val="50000"/>
                    <a:lumOff val="50000"/>
                  </a:schemeClr>
                </a:solidFill>
              </a:rPr>
              <a:t> function also known as transfer function. of a node defines the output of that node given an input or set of inputs. A standard integrated circuit can be seen as a digital network of activation functions that can be "ON" (1) or "OFF" (0), depending on input. </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64514FE-56EB-4707-9FDE-7388BB4CB813}"/>
              </a:ext>
            </a:extLst>
          </p:cNvPr>
          <p:cNvPicPr>
            <a:picLocks noChangeAspect="1"/>
          </p:cNvPicPr>
          <p:nvPr/>
        </p:nvPicPr>
        <p:blipFill rotWithShape="1">
          <a:blip r:embed="rId2">
            <a:extLst>
              <a:ext uri="{28A0092B-C50C-407E-A947-70E740481C1C}">
                <a14:useLocalDpi xmlns:a14="http://schemas.microsoft.com/office/drawing/2010/main" val="0"/>
              </a:ext>
            </a:extLst>
          </a:blip>
          <a:srcRect t="11578" b="25017"/>
          <a:stretch/>
        </p:blipFill>
        <p:spPr>
          <a:xfrm>
            <a:off x="6989275" y="0"/>
            <a:ext cx="5202725" cy="2394592"/>
          </a:xfrm>
          <a:prstGeom prst="rect">
            <a:avLst/>
          </a:prstGeom>
        </p:spPr>
      </p:pic>
      <p:pic>
        <p:nvPicPr>
          <p:cNvPr id="9" name="Picture 8">
            <a:extLst>
              <a:ext uri="{FF2B5EF4-FFF2-40B4-BE49-F238E27FC236}">
                <a16:creationId xmlns:a16="http://schemas.microsoft.com/office/drawing/2014/main" id="{3A2B4ECC-36A3-43D4-838B-6CB09694C235}"/>
              </a:ext>
            </a:extLst>
          </p:cNvPr>
          <p:cNvPicPr>
            <a:picLocks noChangeAspect="1"/>
          </p:cNvPicPr>
          <p:nvPr/>
        </p:nvPicPr>
        <p:blipFill rotWithShape="1">
          <a:blip r:embed="rId3">
            <a:extLst>
              <a:ext uri="{28A0092B-C50C-407E-A947-70E740481C1C}">
                <a14:useLocalDpi xmlns:a14="http://schemas.microsoft.com/office/drawing/2010/main" val="0"/>
              </a:ext>
            </a:extLst>
          </a:blip>
          <a:srcRect r="49735"/>
          <a:stretch/>
        </p:blipFill>
        <p:spPr>
          <a:xfrm>
            <a:off x="9381089" y="2394592"/>
            <a:ext cx="2810911" cy="2249211"/>
          </a:xfrm>
          <a:prstGeom prst="rect">
            <a:avLst/>
          </a:prstGeom>
        </p:spPr>
      </p:pic>
      <p:pic>
        <p:nvPicPr>
          <p:cNvPr id="11" name="Picture 10">
            <a:extLst>
              <a:ext uri="{FF2B5EF4-FFF2-40B4-BE49-F238E27FC236}">
                <a16:creationId xmlns:a16="http://schemas.microsoft.com/office/drawing/2014/main" id="{8C368229-E19C-4CD9-9B35-AECBB8AB2937}"/>
              </a:ext>
            </a:extLst>
          </p:cNvPr>
          <p:cNvPicPr>
            <a:picLocks noChangeAspect="1"/>
          </p:cNvPicPr>
          <p:nvPr/>
        </p:nvPicPr>
        <p:blipFill rotWithShape="1">
          <a:blip r:embed="rId3">
            <a:extLst>
              <a:ext uri="{28A0092B-C50C-407E-A947-70E740481C1C}">
                <a14:useLocalDpi xmlns:a14="http://schemas.microsoft.com/office/drawing/2010/main" val="0"/>
              </a:ext>
            </a:extLst>
          </a:blip>
          <a:srcRect l="51266"/>
          <a:stretch/>
        </p:blipFill>
        <p:spPr>
          <a:xfrm>
            <a:off x="9466667" y="4608789"/>
            <a:ext cx="2725333" cy="2249211"/>
          </a:xfrm>
          <a:prstGeom prst="rect">
            <a:avLst/>
          </a:prstGeom>
        </p:spPr>
      </p:pic>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468811"/>
          </a:xfrm>
        </p:spPr>
        <p:txBody>
          <a:bodyPr>
            <a:normAutofit fontScale="92500"/>
          </a:bodyPr>
          <a:lstStyle/>
          <a:p>
            <a:pPr marL="457200" algn="just">
              <a:spcBef>
                <a:spcPts val="1170"/>
              </a:spcBef>
              <a:tabLst>
                <a:tab pos="842645" algn="l"/>
                <a:tab pos="843280" algn="l"/>
              </a:tabLst>
            </a:pPr>
            <a:endParaRPr lang="en-IN" sz="1100" dirty="0">
              <a:solidFill>
                <a:schemeClr val="tx1">
                  <a:lumMod val="50000"/>
                  <a:lumOff val="50000"/>
                </a:schemeClr>
              </a:solidFill>
            </a:endParaRPr>
          </a:p>
          <a:p>
            <a:pPr marL="457200" algn="just">
              <a:spcBef>
                <a:spcPts val="1170"/>
              </a:spcBef>
              <a:tabLst>
                <a:tab pos="842645" algn="l"/>
                <a:tab pos="843280" algn="l"/>
              </a:tabLst>
            </a:pPr>
            <a:r>
              <a:rPr lang="en-US" sz="1100" dirty="0">
                <a:solidFill>
                  <a:schemeClr val="tx1">
                    <a:lumMod val="50000"/>
                    <a:lumOff val="50000"/>
                  </a:schemeClr>
                </a:solidFill>
              </a:rPr>
              <a:t>Convolutional Neural Network,</a:t>
            </a:r>
            <a:r>
              <a:rPr lang="en-US" sz="1100" b="0" i="0" dirty="0">
                <a:solidFill>
                  <a:srgbClr val="202122"/>
                </a:solidFill>
                <a:effectLst/>
                <a:latin typeface="Arial" panose="020B0604020202020204" pitchFamily="34" charset="0"/>
              </a:rPr>
              <a:t> </a:t>
            </a:r>
            <a:r>
              <a:rPr lang="en-US" sz="1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 them prone to overfitting data. Typical ways of regularization, or preventing overfitting, include: penalizing parameters during training (such as weight decay) or trimming connectivity (skipped connections, dropout, etc.) CNNs take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a:t>
            </a:r>
          </a:p>
          <a:p>
            <a:pPr marL="457200" algn="just">
              <a:spcBef>
                <a:spcPts val="1170"/>
              </a:spcBef>
              <a:tabLst>
                <a:tab pos="842645" algn="l"/>
                <a:tab pos="843280" algn="l"/>
              </a:tabLst>
            </a:pPr>
            <a:r>
              <a:rPr lang="en-US" sz="1100" dirty="0">
                <a:solidFill>
                  <a:schemeClr val="tx1">
                    <a:lumMod val="50000"/>
                    <a:lumOff val="50000"/>
                  </a:schemeClr>
                </a:solidFill>
              </a:rPr>
              <a:t>It mainly consist of two types of layers – Convolution Layer and Max Pooling Layer.</a:t>
            </a:r>
          </a:p>
          <a:p>
            <a:pPr marL="457200" algn="just">
              <a:spcBef>
                <a:spcPts val="1170"/>
              </a:spcBef>
              <a:tabLst>
                <a:tab pos="842645" algn="l"/>
                <a:tab pos="843280" algn="l"/>
              </a:tabLst>
            </a:pPr>
            <a:r>
              <a:rPr lang="en-US" sz="1100" dirty="0">
                <a:solidFill>
                  <a:schemeClr val="tx1">
                    <a:lumMod val="50000"/>
                    <a:lumOff val="50000"/>
                  </a:schemeClr>
                </a:solidFill>
              </a:rPr>
              <a:t>In Convolution layer, filters are analogous to weights in multi-layer perceptron.</a:t>
            </a:r>
            <a:r>
              <a:rPr lang="en-US" sz="1100" b="0" i="0" dirty="0">
                <a:solidFill>
                  <a:srgbClr val="555555"/>
                </a:solidFill>
                <a:effectLst/>
                <a:latin typeface="Helvetica Neue"/>
              </a:rPr>
              <a:t>  </a:t>
            </a:r>
            <a:r>
              <a:rPr lang="en-US" sz="1000" b="0" i="0" dirty="0">
                <a:solidFill>
                  <a:schemeClr val="tx1">
                    <a:lumMod val="50000"/>
                    <a:lumOff val="50000"/>
                  </a:schemeClr>
                </a:solidFill>
                <a:effectLst/>
                <a:latin typeface="Helvetica Neue"/>
              </a:rPr>
              <a:t>T</a:t>
            </a:r>
            <a:r>
              <a:rPr lang="en-US" sz="1000" dirty="0">
                <a:solidFill>
                  <a:schemeClr val="tx1">
                    <a:lumMod val="50000"/>
                    <a:lumOff val="50000"/>
                  </a:schemeClr>
                </a:solidFill>
              </a:rPr>
              <a:t>he multiplication is performed between an array of input data and a two-dimensional array of weights, called a filter or a kernel.</a:t>
            </a:r>
            <a:r>
              <a:rPr lang="en-US" sz="1100" b="0" i="0" dirty="0">
                <a:solidFill>
                  <a:srgbClr val="555555"/>
                </a:solidFill>
                <a:effectLst/>
                <a:latin typeface="Helvetica Neue"/>
              </a:rPr>
              <a:t> </a:t>
            </a:r>
            <a:r>
              <a:rPr lang="en-US" sz="1000" dirty="0">
                <a:solidFill>
                  <a:schemeClr val="tx1">
                    <a:lumMod val="50000"/>
                    <a:lumOff val="50000"/>
                  </a:schemeClr>
                </a:solidFill>
              </a:rPr>
              <a:t>Using a filter smaller than the input is intentional as it allows the same filter (set of weights) to be multiplied by the input array multiple times at different points on the input. Specifically, the filter is applied systematically to each overlapping part or filter-sized patch of the input data, left to right, top to bottom.</a:t>
            </a:r>
          </a:p>
          <a:p>
            <a:pPr marL="457200" algn="just">
              <a:spcBef>
                <a:spcPts val="1170"/>
              </a:spcBef>
              <a:tabLst>
                <a:tab pos="842645" algn="l"/>
                <a:tab pos="843280" algn="l"/>
              </a:tabLst>
            </a:pPr>
            <a:r>
              <a:rPr lang="en-US" sz="1100" dirty="0">
                <a:solidFill>
                  <a:schemeClr val="tx1">
                    <a:lumMod val="50000"/>
                    <a:lumOff val="50000"/>
                  </a:schemeClr>
                </a:solidFill>
              </a:rPr>
              <a:t>If the filter is designed to detect a specific type of feature in the input, then the application of that filter systematically across the entire input image allows the filter an opportunity to discover that feature anywhere in the image. This capability is commonly referred to as translation invariance, e.g. the general interest in whether the feature is present rather than where it was present.</a:t>
            </a:r>
          </a:p>
          <a:p>
            <a:pPr marL="457200" algn="just">
              <a:spcBef>
                <a:spcPts val="1170"/>
              </a:spcBef>
              <a:tabLst>
                <a:tab pos="842645" algn="l"/>
                <a:tab pos="843280" algn="l"/>
              </a:tabLst>
            </a:pPr>
            <a:r>
              <a:rPr lang="en-US" sz="1000" dirty="0">
                <a:solidFill>
                  <a:schemeClr val="tx1">
                    <a:lumMod val="50000"/>
                    <a:lumOff val="50000"/>
                  </a:schemeClr>
                </a:solidFill>
              </a:rPr>
              <a:t>As the filter is applied multiple times to the input array, the result is a two-dimensional array of output values that represent a filtering of the input. As such, the two-dimensional output array from this operation is called a “feature map“.</a:t>
            </a:r>
            <a:r>
              <a:rPr lang="en-US" sz="1000" b="0" dirty="0">
                <a:solidFill>
                  <a:srgbClr val="555555"/>
                </a:solidFill>
                <a:effectLst/>
                <a:latin typeface="Helvetica Neue"/>
              </a:rPr>
              <a:t> </a:t>
            </a:r>
            <a:r>
              <a:rPr lang="en-US" sz="1100" dirty="0">
                <a:solidFill>
                  <a:schemeClr val="tx1">
                    <a:lumMod val="50000"/>
                    <a:lumOff val="50000"/>
                  </a:schemeClr>
                </a:solidFill>
              </a:rPr>
              <a:t>Convolutional neural networks do not learn a single filter; they, in fact, learn multiple features in parallel for a given input. For example, it is common for a convolutional layer to learn from 32 to 512 filters in parallel for a given input. This gives the model 32, or even 512, different ways of extracting features from an input, or many different ways of both “learning to see” and after training, many different ways of “seeing” the input data.</a:t>
            </a:r>
            <a:r>
              <a:rPr lang="en-US" sz="1100" b="0" i="0" dirty="0">
                <a:solidFill>
                  <a:srgbClr val="555555"/>
                </a:solidFill>
                <a:effectLst/>
                <a:latin typeface="Helvetica Neue"/>
              </a:rPr>
              <a:t> </a:t>
            </a:r>
          </a:p>
          <a:p>
            <a:pPr marL="457200" algn="just">
              <a:spcBef>
                <a:spcPts val="1170"/>
              </a:spcBef>
              <a:tabLst>
                <a:tab pos="842645" algn="l"/>
                <a:tab pos="843280" algn="l"/>
              </a:tabLst>
            </a:pPr>
            <a:r>
              <a:rPr lang="en-US" sz="1000" dirty="0">
                <a:solidFill>
                  <a:schemeClr val="tx1">
                    <a:lumMod val="50000"/>
                    <a:lumOff val="50000"/>
                  </a:schemeClr>
                </a:solidFill>
              </a:rPr>
              <a:t>A filter must always have the same number of channels as the input, often referred to as “depth“.  Color images have multiple channels, typically one for each color channel, such as red, green, and blue.</a:t>
            </a:r>
          </a:p>
        </p:txBody>
      </p:sp>
      <p:pic>
        <p:nvPicPr>
          <p:cNvPr id="6" name="Picture 5">
            <a:extLst>
              <a:ext uri="{FF2B5EF4-FFF2-40B4-BE49-F238E27FC236}">
                <a16:creationId xmlns:a16="http://schemas.microsoft.com/office/drawing/2014/main" id="{0874157F-F33F-4EA3-B0F5-1E09454E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70" y="-2263"/>
            <a:ext cx="5944430" cy="2438740"/>
          </a:xfrm>
          <a:prstGeom prst="rect">
            <a:avLst/>
          </a:prstGeom>
        </p:spPr>
      </p:pic>
      <p:pic>
        <p:nvPicPr>
          <p:cNvPr id="12" name="Picture 11">
            <a:extLst>
              <a:ext uri="{FF2B5EF4-FFF2-40B4-BE49-F238E27FC236}">
                <a16:creationId xmlns:a16="http://schemas.microsoft.com/office/drawing/2014/main" id="{23477BA0-6803-4C9E-9928-F08AF58936C9}"/>
              </a:ext>
            </a:extLst>
          </p:cNvPr>
          <p:cNvPicPr>
            <a:picLocks noChangeAspect="1"/>
          </p:cNvPicPr>
          <p:nvPr/>
        </p:nvPicPr>
        <p:blipFill rotWithShape="1">
          <a:blip r:embed="rId3">
            <a:extLst>
              <a:ext uri="{28A0092B-C50C-407E-A947-70E740481C1C}">
                <a14:useLocalDpi xmlns:a14="http://schemas.microsoft.com/office/drawing/2010/main" val="0"/>
              </a:ext>
            </a:extLst>
          </a:blip>
          <a:srcRect l="20050" t="27195" r="47500" b="11908"/>
          <a:stretch/>
        </p:blipFill>
        <p:spPr>
          <a:xfrm>
            <a:off x="9274002" y="3103933"/>
            <a:ext cx="2917998" cy="3167618"/>
          </a:xfrm>
          <a:prstGeom prst="rect">
            <a:avLst/>
          </a:prstGeom>
        </p:spPr>
      </p:pic>
    </p:spTree>
    <p:extLst>
      <p:ext uri="{BB962C8B-B14F-4D97-AF65-F5344CB8AC3E}">
        <p14:creationId xmlns:p14="http://schemas.microsoft.com/office/powerpoint/2010/main" val="132505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32500" lnSpcReduction="20000"/>
          </a:bodyPr>
          <a:lstStyle/>
          <a:p>
            <a:pPr marL="457200" algn="just">
              <a:spcBef>
                <a:spcPts val="1170"/>
              </a:spcBef>
              <a:tabLst>
                <a:tab pos="842645" algn="l"/>
                <a:tab pos="843280" algn="l"/>
              </a:tabLst>
            </a:pPr>
            <a:r>
              <a:rPr lang="en-US" sz="3200" dirty="0">
                <a:solidFill>
                  <a:schemeClr val="tx1">
                    <a:lumMod val="50000"/>
                    <a:lumOff val="50000"/>
                  </a:schemeClr>
                </a:solidFill>
              </a:rPr>
              <a:t>A limitation of the feature map output of convolutional layers is that they record the precise position of features in the input. This means that small movements in the position of the feature in the input image will result in a different feature map. This can happen with re-cropping, rotation, shifting, and other minor changes to the input image. A</a:t>
            </a:r>
            <a:r>
              <a:rPr lang="en-US" sz="3300" dirty="0">
                <a:solidFill>
                  <a:schemeClr val="tx1">
                    <a:lumMod val="50000"/>
                    <a:lumOff val="50000"/>
                  </a:schemeClr>
                </a:solidFill>
              </a:rPr>
              <a:t> pooling layer is a new layer added after the convolutional layer. Specifically, after a nonlinearity (e.g. ReLU) has been applied to the feature maps output by a convolutional layer</a:t>
            </a:r>
          </a:p>
          <a:p>
            <a:pPr marL="457200" algn="just">
              <a:spcBef>
                <a:spcPts val="1170"/>
              </a:spcBef>
              <a:tabLst>
                <a:tab pos="842645" algn="l"/>
                <a:tab pos="843280" algn="l"/>
              </a:tabLst>
            </a:pPr>
            <a:r>
              <a:rPr lang="en-US" sz="3300" dirty="0">
                <a:solidFill>
                  <a:schemeClr val="tx1">
                    <a:lumMod val="50000"/>
                    <a:lumOff val="50000"/>
                  </a:schemeClr>
                </a:solidFill>
              </a:rPr>
              <a:t>Pooling involves selecting a pooling operation, much like a filter to be applied to feature maps. The size of the pooling operation or filter is smaller than the size of the feature map; specifically, it is almost always 2×2 pixels applied with a stride of 2 pixels.</a:t>
            </a:r>
          </a:p>
          <a:p>
            <a:pPr marL="457200" algn="just">
              <a:spcBef>
                <a:spcPts val="1170"/>
              </a:spcBef>
              <a:tabLst>
                <a:tab pos="842645" algn="l"/>
                <a:tab pos="843280" algn="l"/>
              </a:tabLst>
            </a:pPr>
            <a:r>
              <a:rPr lang="en-US" sz="3300" dirty="0">
                <a:solidFill>
                  <a:schemeClr val="tx1">
                    <a:lumMod val="50000"/>
                    <a:lumOff val="50000"/>
                  </a:schemeClr>
                </a:solidFill>
              </a:rPr>
              <a:t>This means that the pooling layer will always reduce the size of each feature map by a factor of 2, e.g. each dimension is halved, reducing the number of pixels or values in each feature map to one quarter the size. For example, a pooling layer applied to a feature map of 6×6 (36 pixels) will result in an output pooled feature map of 3×3 (9 pixels).</a:t>
            </a:r>
          </a:p>
          <a:p>
            <a:pPr marL="457200" algn="just">
              <a:spcBef>
                <a:spcPts val="1170"/>
              </a:spcBef>
              <a:tabLst>
                <a:tab pos="842645" algn="l"/>
                <a:tab pos="843280" algn="l"/>
              </a:tabLst>
            </a:pPr>
            <a:r>
              <a:rPr lang="en-US" sz="3300" dirty="0">
                <a:solidFill>
                  <a:schemeClr val="tx1">
                    <a:lumMod val="50000"/>
                    <a:lumOff val="50000"/>
                  </a:schemeClr>
                </a:solidFill>
              </a:rPr>
              <a:t>The result of using a pooling layer and creating down sampled or pooled feature maps is a summarized version of the features detected in the input. They are useful as small changes in the location of the feature in the input detected by the convolutional layer will result in a pooled feature map with the feature in the same location. This capability added by pooling is called the model’s invariance to local translation.</a:t>
            </a:r>
          </a:p>
          <a:p>
            <a:pPr marL="457200" algn="just">
              <a:spcBef>
                <a:spcPts val="1170"/>
              </a:spcBef>
              <a:tabLst>
                <a:tab pos="842645" algn="l"/>
                <a:tab pos="843280" algn="l"/>
              </a:tabLst>
            </a:pPr>
            <a:r>
              <a:rPr lang="en-US" sz="3300" dirty="0">
                <a:solidFill>
                  <a:schemeClr val="tx1">
                    <a:lumMod val="50000"/>
                    <a:lumOff val="50000"/>
                  </a:schemeClr>
                </a:solidFill>
              </a:rPr>
              <a:t>There are two types of pooling layers – Max Pooling and Average Pooling.</a:t>
            </a:r>
          </a:p>
          <a:p>
            <a:pPr marL="457200" algn="just">
              <a:spcBef>
                <a:spcPts val="1170"/>
              </a:spcBef>
              <a:tabLst>
                <a:tab pos="842645" algn="l"/>
                <a:tab pos="843280" algn="l"/>
              </a:tabLst>
            </a:pPr>
            <a:r>
              <a:rPr lang="en-US" sz="3400" b="1" dirty="0">
                <a:solidFill>
                  <a:schemeClr val="tx1">
                    <a:lumMod val="50000"/>
                    <a:lumOff val="50000"/>
                  </a:schemeClr>
                </a:solidFill>
              </a:rPr>
              <a:t>Overfitting</a:t>
            </a:r>
            <a:r>
              <a:rPr lang="en-US" sz="3400" dirty="0">
                <a:solidFill>
                  <a:schemeClr val="tx1">
                    <a:lumMod val="50000"/>
                    <a:lumOff val="50000"/>
                  </a:schemeClr>
                </a:solidFill>
              </a:rPr>
              <a:t> happens when a model learns the detail and noise in the training data to the extent that it negatively impacts the performance of the model on new data. This means that the noise or random fluctuations in the training data is picked up and learned as concepts by the model.</a:t>
            </a:r>
          </a:p>
          <a:p>
            <a:pPr marL="457200" algn="just">
              <a:spcBef>
                <a:spcPts val="1170"/>
              </a:spcBef>
              <a:tabLst>
                <a:tab pos="842645" algn="l"/>
                <a:tab pos="843280" algn="l"/>
              </a:tabLst>
            </a:pPr>
            <a:r>
              <a:rPr lang="en-US" sz="3400" b="1" dirty="0">
                <a:solidFill>
                  <a:schemeClr val="tx1">
                    <a:lumMod val="50000"/>
                    <a:lumOff val="50000"/>
                  </a:schemeClr>
                </a:solidFill>
              </a:rPr>
              <a:t>Underfitting</a:t>
            </a:r>
            <a:r>
              <a:rPr lang="en-US" sz="3400" dirty="0">
                <a:solidFill>
                  <a:schemeClr val="tx1">
                    <a:lumMod val="50000"/>
                    <a:lumOff val="50000"/>
                  </a:schemeClr>
                </a:solidFill>
              </a:rPr>
              <a:t> refers to a model that can neither model the training data nor generalize to new data. An underfit machine learning model is not a suitable model and will be obvious as it will have poor performance on the training data.</a:t>
            </a:r>
          </a:p>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endParaRPr lang="en-US" sz="3300" dirty="0">
              <a:solidFill>
                <a:schemeClr val="tx1">
                  <a:lumMod val="50000"/>
                  <a:lumOff val="50000"/>
                </a:schemeClr>
              </a:solidFill>
            </a:endParaRPr>
          </a:p>
        </p:txBody>
      </p:sp>
      <p:pic>
        <p:nvPicPr>
          <p:cNvPr id="5" name="Picture 4">
            <a:extLst>
              <a:ext uri="{FF2B5EF4-FFF2-40B4-BE49-F238E27FC236}">
                <a16:creationId xmlns:a16="http://schemas.microsoft.com/office/drawing/2014/main" id="{F23307C5-050A-4033-BF99-D853CC797C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0180266" y="0"/>
            <a:ext cx="2011734" cy="3509834"/>
          </a:xfrm>
          <a:prstGeom prst="rect">
            <a:avLst/>
          </a:prstGeom>
        </p:spPr>
      </p:pic>
      <p:pic>
        <p:nvPicPr>
          <p:cNvPr id="8" name="Picture 7">
            <a:extLst>
              <a:ext uri="{FF2B5EF4-FFF2-40B4-BE49-F238E27FC236}">
                <a16:creationId xmlns:a16="http://schemas.microsoft.com/office/drawing/2014/main" id="{C251FB77-5C63-464C-ACE5-81E893A571D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0180266" y="3348165"/>
            <a:ext cx="2011734" cy="3509835"/>
          </a:xfrm>
          <a:prstGeom prst="rect">
            <a:avLst/>
          </a:prstGeom>
        </p:spPr>
      </p:pic>
    </p:spTree>
    <p:extLst>
      <p:ext uri="{BB962C8B-B14F-4D97-AF65-F5344CB8AC3E}">
        <p14:creationId xmlns:p14="http://schemas.microsoft.com/office/powerpoint/2010/main" val="36797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32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 to update weights and biases i.e. the internal parameters of a model to reduce the error.</a:t>
            </a:r>
          </a:p>
          <a:p>
            <a:pPr marL="457200" algn="just">
              <a:spcBef>
                <a:spcPts val="1170"/>
              </a:spcBef>
              <a:tabLst>
                <a:tab pos="842645" algn="l"/>
                <a:tab pos="843280" algn="l"/>
              </a:tabLst>
            </a:pPr>
            <a:r>
              <a:rPr lang="en-IN" sz="3700" dirty="0">
                <a:solidFill>
                  <a:srgbClr val="757575"/>
                </a:solidFill>
                <a:latin typeface="sohne"/>
              </a:rPr>
              <a:t>In most learning networks, error is calculated as the difference between the actual output y and the predicted output y’ . The function that is used to compute this error is known as Loss Function also known as Cost function</a:t>
            </a:r>
          </a:p>
          <a:p>
            <a:pPr marL="457200" algn="just">
              <a:spcBef>
                <a:spcPts val="1170"/>
              </a:spcBef>
              <a:tabLst>
                <a:tab pos="842645" algn="l"/>
                <a:tab pos="843280" algn="l"/>
              </a:tabLst>
            </a:pPr>
            <a:r>
              <a:rPr lang="en-US" sz="3600" dirty="0">
                <a:solidFill>
                  <a:srgbClr val="757575"/>
                </a:solidFill>
                <a:latin typeface="sohne"/>
              </a:rPr>
              <a:t>Entropy is a measure of the uncertainty associated with a given distribution q(y). </a:t>
            </a:r>
            <a:r>
              <a:rPr lang="en-IN" sz="3600" dirty="0">
                <a:solidFill>
                  <a:srgbClr val="757575"/>
                </a:solidFill>
                <a:latin typeface="sohne"/>
              </a:rPr>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p>
          <a:p>
            <a:pPr marL="457200" algn="just">
              <a:spcBef>
                <a:spcPts val="1170"/>
              </a:spcBef>
              <a:tabLst>
                <a:tab pos="842645" algn="l"/>
                <a:tab pos="843280" algn="l"/>
              </a:tabLst>
            </a:pPr>
            <a:r>
              <a:rPr lang="en-IN" sz="3500" b="1" dirty="0">
                <a:solidFill>
                  <a:srgbClr val="757575"/>
                </a:solidFill>
                <a:latin typeface="sohne"/>
              </a:rPr>
              <a:t>Binary Cross Entropy is the negative average of the log of corrected predicted probabilities</a:t>
            </a:r>
            <a:r>
              <a:rPr lang="en-IN" sz="3500" dirty="0">
                <a:solidFill>
                  <a:srgbClr val="757575"/>
                </a:solidFill>
                <a:latin typeface="sohne"/>
              </a:rPr>
              <a:t>.</a:t>
            </a:r>
            <a:endParaRPr lang="en-US" sz="3600" dirty="0">
              <a:solidFill>
                <a:srgbClr val="757575"/>
              </a:solidFill>
              <a:latin typeface="sohne"/>
            </a:endParaRPr>
          </a:p>
          <a:p>
            <a:pPr marL="457200" algn="just">
              <a:spcBef>
                <a:spcPts val="1170"/>
              </a:spcBef>
              <a:tabLst>
                <a:tab pos="842645" algn="l"/>
                <a:tab pos="843280" algn="l"/>
              </a:tabLst>
            </a:pPr>
            <a:r>
              <a:rPr lang="en-US" sz="3600" dirty="0">
                <a:solidFill>
                  <a:srgbClr val="757575"/>
                </a:solidFill>
                <a:latin typeface="sohne"/>
              </a:rPr>
              <a:t>Adam Optimizer, calculates an </a:t>
            </a:r>
            <a:r>
              <a:rPr lang="en-US" sz="3600" b="1" dirty="0">
                <a:solidFill>
                  <a:srgbClr val="757575"/>
                </a:solidFill>
                <a:latin typeface="sohne"/>
              </a:rPr>
              <a:t>exponential moving average of </a:t>
            </a:r>
            <a:r>
              <a:rPr lang="en-US" sz="3300" b="1" dirty="0">
                <a:solidFill>
                  <a:schemeClr val="tx1">
                    <a:lumMod val="50000"/>
                    <a:lumOff val="50000"/>
                  </a:schemeClr>
                </a:solidFill>
              </a:rPr>
              <a:t>the gradient </a:t>
            </a:r>
            <a:r>
              <a:rPr lang="en-US" sz="3300" dirty="0">
                <a:solidFill>
                  <a:schemeClr val="tx1">
                    <a:lumMod val="50000"/>
                    <a:lumOff val="50000"/>
                  </a:schemeClr>
                </a:solidFill>
              </a:rPr>
              <a:t>and </a:t>
            </a:r>
            <a:r>
              <a:rPr lang="en-US" sz="3300" b="1" dirty="0">
                <a:solidFill>
                  <a:schemeClr val="tx1">
                    <a:lumMod val="50000"/>
                    <a:lumOff val="50000"/>
                  </a:schemeClr>
                </a:solidFill>
              </a:rPr>
              <a:t>the squared gradient</a:t>
            </a:r>
            <a:r>
              <a:rPr lang="en-US" sz="3300" dirty="0">
                <a:solidFill>
                  <a:schemeClr val="tx1">
                    <a:lumMod val="50000"/>
                    <a:lumOff val="50000"/>
                  </a:schemeClr>
                </a:solidFill>
              </a:rPr>
              <a:t>, and the parameters beta1 and beta2 control the decay rates of these moving averages. </a:t>
            </a:r>
          </a:p>
          <a:p>
            <a:pPr marL="457200" algn="just">
              <a:spcBef>
                <a:spcPts val="1170"/>
              </a:spcBef>
              <a:tabLst>
                <a:tab pos="842645" algn="l"/>
                <a:tab pos="843280" algn="l"/>
              </a:tabLst>
            </a:pPr>
            <a:r>
              <a:rPr lang="en-US" sz="3300" dirty="0">
                <a:solidFill>
                  <a:schemeClr val="tx1">
                    <a:lumMod val="50000"/>
                    <a:lumOff val="50000"/>
                  </a:schemeClr>
                </a:solidFill>
              </a:rPr>
              <a:t>These calculated parameters along with learning rate determines the change in weight that will lead towards minima of loss function.</a:t>
            </a:r>
          </a:p>
          <a:p>
            <a:pPr marL="457200" algn="just">
              <a:spcBef>
                <a:spcPts val="1170"/>
              </a:spcBef>
              <a:tabLst>
                <a:tab pos="842645" algn="l"/>
                <a:tab pos="843280" algn="l"/>
              </a:tabLst>
            </a:pPr>
            <a:r>
              <a:rPr lang="en-US" sz="3400" dirty="0">
                <a:solidFill>
                  <a:schemeClr val="tx1">
                    <a:lumMod val="50000"/>
                    <a:lumOff val="50000"/>
                  </a:schemeClr>
                </a:solidFill>
              </a:rPr>
              <a:t>As the backpropagation algorithm advances downwards(or backward) from the output layer towards the input layer, the gradients often get smaller and smaller and approach zero which eventually leaves the weights of the initial or lower layers nearly unchanged. As a result, the gradient descent never converges to the optimum. This is known as the vanishing gradients problem.</a:t>
            </a:r>
          </a:p>
          <a:p>
            <a:pPr marL="457200" algn="just">
              <a:spcBef>
                <a:spcPts val="1170"/>
              </a:spcBef>
              <a:tabLst>
                <a:tab pos="842645" algn="l"/>
                <a:tab pos="843280" algn="l"/>
              </a:tabLst>
            </a:pPr>
            <a:r>
              <a:rPr lang="en-US" sz="3600" dirty="0">
                <a:solidFill>
                  <a:schemeClr val="tx1">
                    <a:lumMod val="50000"/>
                    <a:lumOff val="50000"/>
                  </a:schemeClr>
                </a:solidFill>
              </a:rPr>
              <a:t>On the contrary, in some cases, the gradients keep on getting larger and larger as the backpropagation algorithm progresses. This, in turn, causes very large weight updates and causes the gradient descent to diverge. This is known as the exploding gradients problem.</a:t>
            </a:r>
          </a:p>
          <a:p>
            <a:pPr marL="457200" algn="just">
              <a:spcBef>
                <a:spcPts val="1170"/>
              </a:spcBef>
              <a:tabLst>
                <a:tab pos="842645" algn="l"/>
                <a:tab pos="843280" algn="l"/>
              </a:tabLst>
            </a:pPr>
            <a:r>
              <a:rPr lang="en-US" sz="3600" dirty="0">
                <a:solidFill>
                  <a:schemeClr val="tx1">
                    <a:lumMod val="50000"/>
                    <a:lumOff val="50000"/>
                  </a:schemeClr>
                </a:solidFill>
              </a:rPr>
              <a:t>In a neural network</a:t>
            </a:r>
            <a:r>
              <a:rPr lang="en-US" sz="3600" b="1" dirty="0">
                <a:solidFill>
                  <a:schemeClr val="tx1">
                    <a:lumMod val="50000"/>
                    <a:lumOff val="50000"/>
                  </a:schemeClr>
                </a:solidFill>
              </a:rPr>
              <a:t>, Batch Normalization </a:t>
            </a:r>
            <a:r>
              <a:rPr lang="en-US" sz="3600" dirty="0">
                <a:solidFill>
                  <a:schemeClr val="tx1">
                    <a:lumMod val="50000"/>
                    <a:lumOff val="50000"/>
                  </a:schemeClr>
                </a:solidFill>
              </a:rPr>
              <a:t>is achieved through a normalization step that fixes the means and variances of each layer's inputs.</a:t>
            </a:r>
          </a:p>
        </p:txBody>
      </p:sp>
      <p:pic>
        <p:nvPicPr>
          <p:cNvPr id="9" name="Picture 8">
            <a:extLst>
              <a:ext uri="{FF2B5EF4-FFF2-40B4-BE49-F238E27FC236}">
                <a16:creationId xmlns:a16="http://schemas.microsoft.com/office/drawing/2014/main" id="{90891539-781D-467C-AC55-A2F7A8D9647F}"/>
              </a:ext>
            </a:extLst>
          </p:cNvPr>
          <p:cNvPicPr>
            <a:picLocks noChangeAspect="1"/>
          </p:cNvPicPr>
          <p:nvPr/>
        </p:nvPicPr>
        <p:blipFill rotWithShape="1">
          <a:blip r:embed="rId2">
            <a:extLst>
              <a:ext uri="{28A0092B-C50C-407E-A947-70E740481C1C}">
                <a14:useLocalDpi xmlns:a14="http://schemas.microsoft.com/office/drawing/2010/main" val="0"/>
              </a:ext>
            </a:extLst>
          </a:blip>
          <a:srcRect l="19455" t="65874" r="51436" b="17888"/>
          <a:stretch/>
        </p:blipFill>
        <p:spPr>
          <a:xfrm>
            <a:off x="5772859" y="-1"/>
            <a:ext cx="6405431" cy="2009869"/>
          </a:xfrm>
          <a:prstGeom prst="rect">
            <a:avLst/>
          </a:prstGeom>
        </p:spPr>
      </p:pic>
      <p:pic>
        <p:nvPicPr>
          <p:cNvPr id="16" name="Picture 15">
            <a:extLst>
              <a:ext uri="{FF2B5EF4-FFF2-40B4-BE49-F238E27FC236}">
                <a16:creationId xmlns:a16="http://schemas.microsoft.com/office/drawing/2014/main" id="{D1357215-3E1F-426C-992D-BD7291FEE47B}"/>
              </a:ext>
            </a:extLst>
          </p:cNvPr>
          <p:cNvPicPr>
            <a:picLocks noChangeAspect="1"/>
          </p:cNvPicPr>
          <p:nvPr/>
        </p:nvPicPr>
        <p:blipFill rotWithShape="1">
          <a:blip r:embed="rId3">
            <a:extLst>
              <a:ext uri="{28A0092B-C50C-407E-A947-70E740481C1C}">
                <a14:useLocalDpi xmlns:a14="http://schemas.microsoft.com/office/drawing/2010/main" val="0"/>
              </a:ext>
            </a:extLst>
          </a:blip>
          <a:srcRect r="9971"/>
          <a:stretch/>
        </p:blipFill>
        <p:spPr>
          <a:xfrm>
            <a:off x="9292206" y="2085228"/>
            <a:ext cx="2899794" cy="1681182"/>
          </a:xfrm>
          <a:prstGeom prst="rect">
            <a:avLst/>
          </a:prstGeom>
        </p:spPr>
      </p:pic>
      <p:pic>
        <p:nvPicPr>
          <p:cNvPr id="1032" name="Picture 8" descr="Log">
            <a:extLst>
              <a:ext uri="{FF2B5EF4-FFF2-40B4-BE49-F238E27FC236}">
                <a16:creationId xmlns:a16="http://schemas.microsoft.com/office/drawing/2014/main" id="{6276EEBC-6AED-4DD2-B658-215B2E778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743" y="3841770"/>
            <a:ext cx="2898257" cy="30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0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599</TotalTime>
  <Words>4640</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Helvetica Neue</vt:lpstr>
      <vt:lpstr>Optimistic Text</vt:lpstr>
      <vt:lpstr>sohne</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Implementation</vt:lpstr>
      <vt:lpstr> Implementation</vt:lpstr>
      <vt:lpstr> Implementation</vt:lpstr>
      <vt:lpstr> Implementation</vt:lpstr>
      <vt:lpstr> Implementation</vt:lpstr>
      <vt:lpstr> Implementation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34</cp:revision>
  <dcterms:created xsi:type="dcterms:W3CDTF">2021-12-01T04:25:19Z</dcterms:created>
  <dcterms:modified xsi:type="dcterms:W3CDTF">2021-12-10T12:14:20Z</dcterms:modified>
</cp:coreProperties>
</file>