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3" r:id="rId4"/>
    <p:sldId id="266" r:id="rId5"/>
    <p:sldId id="290" r:id="rId6"/>
    <p:sldId id="289" r:id="rId7"/>
    <p:sldId id="291" r:id="rId8"/>
    <p:sldId id="288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461-3C3E-4FF6-9386-DA9E229B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8509-933F-4286-A4EF-30A3A6FAD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96CB-561B-48CE-A4CB-334A473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9CCF-3EAD-482E-9B56-507FFCD3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E84F-C9FA-4690-B379-C7893BB7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987E-0991-4FB7-813B-27EA2DBC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BBB3-427F-42D1-AEF5-D3A7AFCD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5A61-3C0C-48E1-842A-50EAF446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2AC7-23FB-49DE-A63C-2F2D1959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CE60-9324-46E8-8202-B9D502A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04927-C462-4903-9AB1-503B52A11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634F1-42D4-4352-A48D-CCBAAC2F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1BE7-8BCA-47C4-AE33-4A8608A3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E3E9-53F3-4D4A-A159-57F906F8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9296-B2D2-4BA5-83D5-3FB78996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96BD-5728-442E-BDE7-3F29AEF5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657E-2B0B-4614-9751-7ED3F25F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F1F9-5C31-48F8-BE88-B426516F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BFDF-0908-4AD7-ACCC-DCE3677A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BA24-A41F-470C-8A35-5519EE9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32B1-234F-48C1-91BB-CD7570BB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CB64-9FA6-4EAD-AD38-1044141D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58E1-06F3-4B27-B858-A0636781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20C8-E269-452C-AE1C-B9127E2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3D8E-97C8-4945-AB77-85F93BAA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B82A-E90D-4AF1-BCD5-25E3012E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5AC9-D776-41CC-8C13-655CEC41C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817AE-41AF-45AC-A407-4D60E3CAD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9F3E-529B-49F0-B7C0-C55D1033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2AB9-4CDA-480D-A817-120632E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FBEC-F4E8-46C5-96C4-A6D8FFEB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DC1-F5DF-460C-A97C-E6EB9D96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72A03-5D3C-4FF3-A443-1AF691F1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FC023-1AC1-489A-858A-15FBDD3D2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5B8B0-BC3A-45C5-BFFB-6AC669B8E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49D43-6AA8-424F-AE9B-376B0F2BA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B1F18-295C-4EF3-B737-B02617C2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D4300-062D-4401-A3C5-8361506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525EE-EEC4-44F1-BB21-8DC82635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6D7-3696-4AD3-8FD9-6DD25BB1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2E59F-E412-4A86-949A-B2663A6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37CD-52FF-471F-9601-BEB5165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DC905-E935-4F3C-AC00-453BB268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2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A51BC-916A-4444-A3B5-1E5481F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CF013-8744-400B-B787-5C9573C0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CE135-A9A0-4114-909C-2D2FA967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480B-FF14-46E7-8E3F-8563B783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2F1-4D33-4341-9B32-393CF1A2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8A5F8-E0B3-4E25-8E60-A28EC5DC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2EA9-DE6C-4289-9FBE-4739A4E9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35350-568B-402C-B26A-88E8ADB8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5C3C-89EF-42D8-98FC-3F27CEEA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70D9-06DD-43FA-BD9A-62BB2485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9323-9F98-408C-BF3E-732697266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4E74A-01E6-4038-A72B-77BCFAD9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98CBD-9473-4787-B0D9-CE61962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E80F-B6EE-4584-80A2-20EF06D9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88A0-55F6-451A-81F7-F188CE7D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44259-AD47-4B1A-9932-604FB44C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8F92-AEE3-4803-A353-6219310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2CCD-AB71-499D-9EE6-D37472D6A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FA9A-A757-4F59-93C9-EAE2979DB3FA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4A48-E0E6-4E88-BB7D-EE9AAF4D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3D00-37B2-468C-A794-AD3F88D91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A48B-2EB8-4A18-9806-657EEE6D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1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7590-B958-4484-85D9-D5D8986D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484969"/>
            <a:ext cx="7766936" cy="786772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Naukri FastForward Privilege </a:t>
            </a:r>
            <a:br>
              <a:rPr lang="en-IN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IN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Report Generation App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ADB3F9-2B62-430B-BAC5-470AD9F2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7">
            <a:extLst>
              <a:ext uri="{FF2B5EF4-FFF2-40B4-BE49-F238E27FC236}">
                <a16:creationId xmlns:a16="http://schemas.microsoft.com/office/drawing/2014/main" id="{1075180F-CEE2-424F-A4E4-A66000C9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36" y="4498719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0743AE8-FE7D-450E-B2B8-54E93A17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210" y="5803644"/>
            <a:ext cx="5999429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             INDIAN INSTITUTE OF INFORMATION TECHNOLOGY, RANCHI  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                                             (An Institution of National importance under act of Parliament)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(Ranchi - 834010), Jharkhand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85F58-0424-4412-9109-198759C1F0C7}"/>
              </a:ext>
            </a:extLst>
          </p:cNvPr>
          <p:cNvSpPr txBox="1"/>
          <p:nvPr/>
        </p:nvSpPr>
        <p:spPr>
          <a:xfrm>
            <a:off x="2915212" y="1386870"/>
            <a:ext cx="656372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by </a:t>
            </a: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endParaRPr lang="en-IN" sz="1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Prithwiraj Samanta</a:t>
            </a:r>
            <a:endParaRPr lang="en-IN" sz="2400" b="1" i="1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endParaRPr lang="en-IN" sz="1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 the </a:t>
            </a:r>
            <a:r>
              <a:rPr lang="en-IN" b="1" i="1" dirty="0"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supervision</a:t>
            </a:r>
            <a:r>
              <a:rPr lang="en-IN" sz="1800" b="1" i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 </a:t>
            </a: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endParaRPr lang="en-IN" sz="1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55600" marR="915035" algn="ctr">
              <a:spcBef>
                <a:spcPts val="43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Dr. Rashmi Panda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3DB77-4398-4A5D-A641-E847017ADC49}"/>
              </a:ext>
            </a:extLst>
          </p:cNvPr>
          <p:cNvSpPr txBox="1"/>
          <p:nvPr/>
        </p:nvSpPr>
        <p:spPr>
          <a:xfrm>
            <a:off x="3148318" y="391892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97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420"/>
              </a:spcBef>
            </a:pPr>
            <a:r>
              <a:rPr lang="en-IN" dirty="0"/>
              <a:t>In Future, we will be adding more statistical data to the application when it will be available. </a:t>
            </a:r>
          </a:p>
          <a:p>
            <a:pPr algn="just">
              <a:spcBef>
                <a:spcPts val="420"/>
              </a:spcBef>
            </a:pPr>
            <a:r>
              <a:rPr lang="en-IN" dirty="0"/>
              <a:t>We will be enhancing the PDF engine to create a more beautiful and realistic PDF. </a:t>
            </a:r>
          </a:p>
          <a:p>
            <a:pPr algn="just">
              <a:spcBef>
                <a:spcPts val="420"/>
              </a:spcBef>
            </a:pPr>
            <a:r>
              <a:rPr lang="en-IN" dirty="0"/>
              <a:t>We are currently working on the integration of the Do-Select platform with our app to provide skill and aptitude tests for users.</a:t>
            </a:r>
          </a:p>
          <a:p>
            <a:pPr algn="just">
              <a:spcBef>
                <a:spcPts val="420"/>
              </a:spcBef>
            </a:pPr>
            <a:r>
              <a:rPr lang="en-IN" dirty="0"/>
              <a:t> It will be soon released in an upcoming feature update.</a:t>
            </a:r>
          </a:p>
          <a:p>
            <a:pPr marL="0" indent="0" algn="just">
              <a:spcBef>
                <a:spcPts val="420"/>
              </a:spcBef>
              <a:buNone/>
            </a:pP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>
              <a:lnSpc>
                <a:spcPct val="100000"/>
              </a:lnSpc>
              <a:spcBef>
                <a:spcPts val="1170"/>
              </a:spcBef>
              <a:tabLst>
                <a:tab pos="842645" algn="l"/>
                <a:tab pos="843280" algn="l"/>
              </a:tabLst>
            </a:pP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BD8-D8BE-48A8-B81C-552DBC0F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The FastForward team of naukri.com generates a report for a paid users.</a:t>
            </a:r>
          </a:p>
          <a:p>
            <a:pPr algn="just"/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It contains statistical data that helps the user to understand the current job market trends, and competition at his/her level.</a:t>
            </a:r>
          </a:p>
          <a:p>
            <a:pPr algn="just"/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This report is generated manually for each user so it takes a large amount of time and labour.</a:t>
            </a:r>
          </a:p>
          <a:p>
            <a:pPr algn="just"/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The report is generated monthly so it does not have daily-updated statistics.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915035" algn="just">
              <a:spcBef>
                <a:spcPts val="430"/>
              </a:spcBef>
              <a:spcAft>
                <a:spcPts val="0"/>
              </a:spcAft>
            </a:pPr>
            <a:r>
              <a:rPr lang="en-IN" dirty="0"/>
              <a:t>We have automated the entire report generation process.</a:t>
            </a:r>
          </a:p>
          <a:p>
            <a:pPr marR="915035" algn="just">
              <a:spcBef>
                <a:spcPts val="430"/>
              </a:spcBef>
              <a:spcAft>
                <a:spcPts val="0"/>
              </a:spcAft>
            </a:pPr>
            <a:r>
              <a:rPr lang="en-IN" dirty="0"/>
              <a:t>We provide the user with this report generation facility in form of an app that runs on Android, IOS, and Web.</a:t>
            </a:r>
          </a:p>
          <a:p>
            <a:pPr marR="915035" algn="just">
              <a:spcBef>
                <a:spcPts val="430"/>
              </a:spcBef>
              <a:spcAft>
                <a:spcPts val="0"/>
              </a:spcAft>
            </a:pPr>
            <a:r>
              <a:rPr lang="en-IN" dirty="0"/>
              <a:t>It will allow the user to generate the report at their will any number of times with updated trends within seconds. </a:t>
            </a:r>
          </a:p>
          <a:p>
            <a:pPr marR="915035" algn="just">
              <a:spcBef>
                <a:spcPts val="430"/>
              </a:spcBef>
              <a:spcAft>
                <a:spcPts val="0"/>
              </a:spcAft>
            </a:pPr>
            <a:r>
              <a:rPr lang="en-IN" dirty="0"/>
              <a:t>This app will gather data from various sources and display it to a user. </a:t>
            </a:r>
            <a:endParaRPr lang="en-IN" sz="1800" dirty="0">
              <a:latin typeface="Cambria" panose="02040503050406030204" pitchFamily="18" charset="0"/>
              <a:cs typeface="Mangal" panose="02040503050203030202" pitchFamily="18" charset="0"/>
            </a:endParaRPr>
          </a:p>
          <a:p>
            <a:pPr marR="915035" algn="just">
              <a:spcBef>
                <a:spcPts val="430"/>
              </a:spcBef>
              <a:spcAft>
                <a:spcPts val="0"/>
              </a:spcAft>
            </a:pPr>
            <a:r>
              <a:rPr lang="en-IN" dirty="0"/>
              <a:t>This app will also act as an advertising point for other Naukri services.</a:t>
            </a:r>
          </a:p>
        </p:txBody>
      </p:sp>
    </p:spTree>
    <p:extLst>
      <p:ext uri="{BB962C8B-B14F-4D97-AF65-F5344CB8AC3E}">
        <p14:creationId xmlns:p14="http://schemas.microsoft.com/office/powerpoint/2010/main" val="412894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B9CFD87-490E-41C6-9633-C8B69B0D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8870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2529">
                  <a:extLst>
                    <a:ext uri="{9D8B030D-6E8A-4147-A177-3AD203B41FA5}">
                      <a16:colId xmlns:a16="http://schemas.microsoft.com/office/drawing/2014/main" val="3156874487"/>
                    </a:ext>
                  </a:extLst>
                </a:gridCol>
                <a:gridCol w="3865829">
                  <a:extLst>
                    <a:ext uri="{9D8B030D-6E8A-4147-A177-3AD203B41FA5}">
                      <a16:colId xmlns:a16="http://schemas.microsoft.com/office/drawing/2014/main" val="4148521651"/>
                    </a:ext>
                  </a:extLst>
                </a:gridCol>
                <a:gridCol w="4147242">
                  <a:extLst>
                    <a:ext uri="{9D8B030D-6E8A-4147-A177-3AD203B41FA5}">
                      <a16:colId xmlns:a16="http://schemas.microsoft.com/office/drawing/2014/main" val="872822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React-Native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0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Portable UI 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Official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March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Created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Free and 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9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136K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101K 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1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Hot Reload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Native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0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Looks same on 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Looks adjust according to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79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Sharing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All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Mainly IOS &amp; 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 apps made with 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Musical, Google Ads, My 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Instagram, Facebook,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84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B9CFD87-490E-41C6-9633-C8B69B0D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5109"/>
              </p:ext>
            </p:extLst>
          </p:nvPr>
        </p:nvGraphicFramePr>
        <p:xfrm>
          <a:off x="838200" y="1825625"/>
          <a:ext cx="10515600" cy="41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2529">
                  <a:extLst>
                    <a:ext uri="{9D8B030D-6E8A-4147-A177-3AD203B41FA5}">
                      <a16:colId xmlns:a16="http://schemas.microsoft.com/office/drawing/2014/main" val="3156874487"/>
                    </a:ext>
                  </a:extLst>
                </a:gridCol>
                <a:gridCol w="3865829">
                  <a:extLst>
                    <a:ext uri="{9D8B030D-6E8A-4147-A177-3AD203B41FA5}">
                      <a16:colId xmlns:a16="http://schemas.microsoft.com/office/drawing/2014/main" val="4148521651"/>
                    </a:ext>
                  </a:extLst>
                </a:gridCol>
                <a:gridCol w="4147242">
                  <a:extLst>
                    <a:ext uri="{9D8B030D-6E8A-4147-A177-3AD203B41FA5}">
                      <a16:colId xmlns:a16="http://schemas.microsoft.com/office/drawing/2014/main" val="872822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React-Native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0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Time-to-market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9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Easy to maintain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Lots of dependency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42962"/>
                  </a:ext>
                </a:extLst>
              </a:tr>
              <a:tr h="97238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Competitive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Rich Widget Library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Rapidly growing community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Excellent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Many successful market players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Mature, vast community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Easy to 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823"/>
                  </a:ext>
                </a:extLst>
              </a:tr>
              <a:tr h="13314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When it is not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 needs 3D Touch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 design is platform specific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 requires multiple OS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 needs to handle background tasks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Require Bluetooth communication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0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  <a:t>Why we chose Flutter?</a:t>
            </a:r>
            <a:endParaRPr lang="en-IN" sz="3600" dirty="0"/>
          </a:p>
          <a:p>
            <a:r>
              <a:rPr lang="en-US" dirty="0"/>
              <a:t>We are creating a new application with fastest development speed possible.</a:t>
            </a:r>
          </a:p>
          <a:p>
            <a:r>
              <a:rPr lang="en-US" dirty="0"/>
              <a:t>Flutter provides built-in support of responsive UI along with large library of predefined widgets optimized for performance.</a:t>
            </a:r>
          </a:p>
          <a:p>
            <a:r>
              <a:rPr lang="en-US" dirty="0"/>
              <a:t>There are library available for creating graphs and charts as well as PDFs. </a:t>
            </a:r>
          </a:p>
          <a:p>
            <a:r>
              <a:rPr lang="en-US" dirty="0"/>
              <a:t>We can event draw out any custom widgets using different mathematical curves.</a:t>
            </a:r>
          </a:p>
          <a:p>
            <a:r>
              <a:rPr lang="en-US" dirty="0"/>
              <a:t> Its dependencies are auto-managed, and can be </a:t>
            </a:r>
            <a:r>
              <a:rPr lang="en-US"/>
              <a:t>upgraded easily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7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08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 and Analysis  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created the Graphical User Interface of the application strategically so that users can view important statistics at first. </a:t>
            </a:r>
          </a:p>
          <a:p>
            <a:r>
              <a:rPr lang="en-IN" dirty="0"/>
              <a:t>There are warning present in the application that is due to null-safety of flutter.</a:t>
            </a:r>
          </a:p>
          <a:p>
            <a:r>
              <a:rPr lang="en-IN" dirty="0"/>
              <a:t> We can assure you that it will not affect the performance and user experience.</a:t>
            </a:r>
          </a:p>
          <a:p>
            <a:r>
              <a:rPr lang="en-IN" dirty="0"/>
              <a:t> Our application may experience a few bugs as it is still in the testing phase, which will be solved gradually with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8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5BF-047F-4163-9CCE-0202B64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3B6A24E-442E-4C40-ACD9-23E8228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375443"/>
            <a:ext cx="16287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CA56-6026-4026-B08E-14B9597E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spcBef>
                <a:spcPts val="1170"/>
              </a:spcBef>
              <a:tabLst>
                <a:tab pos="842645" algn="l"/>
                <a:tab pos="843280" algn="l"/>
              </a:tabLst>
            </a:pPr>
            <a:r>
              <a:rPr lang="en-IN" dirty="0"/>
              <a:t>We have created an application that is capable of running across three platforms- Android, IOS, and Web. </a:t>
            </a:r>
          </a:p>
          <a:p>
            <a:pPr marL="457200" algn="just">
              <a:spcBef>
                <a:spcPts val="1170"/>
              </a:spcBef>
              <a:tabLst>
                <a:tab pos="842645" algn="l"/>
                <a:tab pos="843280" algn="l"/>
              </a:tabLst>
            </a:pPr>
            <a:r>
              <a:rPr lang="en-IN" dirty="0"/>
              <a:t>We have tried our best to create a Graphical User Interface with the highest possible optimization and smallest response time possible.</a:t>
            </a:r>
          </a:p>
          <a:p>
            <a:pPr marL="457200" algn="just">
              <a:spcBef>
                <a:spcPts val="1170"/>
              </a:spcBef>
              <a:tabLst>
                <a:tab pos="842645" algn="l"/>
                <a:tab pos="843280" algn="l"/>
              </a:tabLst>
            </a:pPr>
            <a:r>
              <a:rPr lang="en-IN" dirty="0"/>
              <a:t> We have packed the application with a lot of statistical data to help them in finding their dream job. </a:t>
            </a:r>
          </a:p>
          <a:p>
            <a:pPr marL="457200" algn="just">
              <a:spcBef>
                <a:spcPts val="1170"/>
              </a:spcBef>
              <a:tabLst>
                <a:tab pos="842645" algn="l"/>
                <a:tab pos="843280" algn="l"/>
              </a:tabLst>
            </a:pPr>
            <a:r>
              <a:rPr lang="en-IN" dirty="0"/>
              <a:t>We have developed a PDF engine for creating a beautiful PDF of all the statistics shown in the application.</a:t>
            </a:r>
          </a:p>
          <a:p>
            <a:pPr marL="457200" algn="just">
              <a:spcBef>
                <a:spcPts val="1170"/>
              </a:spcBef>
              <a:tabLst>
                <a:tab pos="842645" algn="l"/>
                <a:tab pos="843280" algn="l"/>
              </a:tabLst>
            </a:pPr>
            <a:endParaRPr lang="en-IN" dirty="0"/>
          </a:p>
          <a:p>
            <a:pPr marL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5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675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Cambria</vt:lpstr>
      <vt:lpstr>Helvetica Neue</vt:lpstr>
      <vt:lpstr>Times New Roman</vt:lpstr>
      <vt:lpstr>Office Theme</vt:lpstr>
      <vt:lpstr>Naukri FastForward Privilege  Report Generation App</vt:lpstr>
      <vt:lpstr>Introduction</vt:lpstr>
      <vt:lpstr>Motivation </vt:lpstr>
      <vt:lpstr>Methodology </vt:lpstr>
      <vt:lpstr>Methodology </vt:lpstr>
      <vt:lpstr>Methodology </vt:lpstr>
      <vt:lpstr>Implementation </vt:lpstr>
      <vt:lpstr>Result and Analysis  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VARIOUS ALGORITHMS FOR FAKE NEWS DETECTION</dc:title>
  <dc:creator>Prithwiraj Samanta</dc:creator>
  <cp:lastModifiedBy>Prithwiraj Samanta</cp:lastModifiedBy>
  <cp:revision>104</cp:revision>
  <dcterms:created xsi:type="dcterms:W3CDTF">2021-12-12T14:02:17Z</dcterms:created>
  <dcterms:modified xsi:type="dcterms:W3CDTF">2022-02-24T12:08:36Z</dcterms:modified>
</cp:coreProperties>
</file>