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62"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9088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74593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39026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880352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1309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296666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25306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16221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243744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178479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5F161C-67F5-407B-BFD4-9621ED2B3CFB}"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69149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5F161C-67F5-407B-BFD4-9621ED2B3CFB}" type="datetimeFigureOut">
              <a:rPr lang="en-IN" smtClean="0"/>
              <a:t>02-12-2021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427959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F161C-67F5-407B-BFD4-9621ED2B3CFB}" type="datetimeFigureOut">
              <a:rPr lang="en-IN" smtClean="0"/>
              <a:t>02-12-2021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71579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F161C-67F5-407B-BFD4-9621ED2B3CFB}" type="datetimeFigureOut">
              <a:rPr lang="en-IN" smtClean="0"/>
              <a:t>02-12-2021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171660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5F161C-67F5-407B-BFD4-9621ED2B3CFB}"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24234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5F161C-67F5-407B-BFD4-9621ED2B3CFB}"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5064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5F161C-67F5-407B-BFD4-9621ED2B3CFB}" type="datetimeFigureOut">
              <a:rPr lang="en-IN" smtClean="0"/>
              <a:t>02-12-2021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C6A8B7-644D-4687-9707-89BCD33CE19B}" type="slidenum">
              <a:rPr lang="en-IN" smtClean="0"/>
              <a:t>‹#›</a:t>
            </a:fld>
            <a:endParaRPr lang="en-IN"/>
          </a:p>
        </p:txBody>
      </p:sp>
    </p:spTree>
    <p:extLst>
      <p:ext uri="{BB962C8B-B14F-4D97-AF65-F5344CB8AC3E}">
        <p14:creationId xmlns:p14="http://schemas.microsoft.com/office/powerpoint/2010/main" val="180272580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145/3369114.3369149" TargetMode="External"/><Relationship Id="rId2" Type="http://schemas.openxmlformats.org/officeDocument/2006/relationships/hyperlink" Target="https://doi.org/10.1145/3395046" TargetMode="External"/><Relationship Id="rId1" Type="http://schemas.openxmlformats.org/officeDocument/2006/relationships/slideLayout" Target="../slideLayouts/slideLayout2.xml"/><Relationship Id="rId5" Type="http://schemas.openxmlformats.org/officeDocument/2006/relationships/hyperlink" Target="https://doi.org/10.1145/3217804.3217917" TargetMode="External"/><Relationship Id="rId4" Type="http://schemas.openxmlformats.org/officeDocument/2006/relationships/hyperlink" Target="https://doi.org/10.1145/3479645.347966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C865-5865-48C0-A372-2CA607225A25}"/>
              </a:ext>
            </a:extLst>
          </p:cNvPr>
          <p:cNvSpPr>
            <a:spLocks noGrp="1"/>
          </p:cNvSpPr>
          <p:nvPr>
            <p:ph type="ctrTitle"/>
          </p:nvPr>
        </p:nvSpPr>
        <p:spPr/>
        <p:txBody>
          <a:bodyPr/>
          <a:lstStyle/>
          <a:p>
            <a:pPr algn="just"/>
            <a:r>
              <a:rPr lang="en-IN" dirty="0"/>
              <a:t>Comparative Analysis of Various Algorithms for Fake News Detection</a:t>
            </a:r>
          </a:p>
        </p:txBody>
      </p:sp>
      <p:sp>
        <p:nvSpPr>
          <p:cNvPr id="3" name="Subtitle 2">
            <a:extLst>
              <a:ext uri="{FF2B5EF4-FFF2-40B4-BE49-F238E27FC236}">
                <a16:creationId xmlns:a16="http://schemas.microsoft.com/office/drawing/2014/main" id="{97A67ADD-AF29-48D4-BAD0-0665057AA410}"/>
              </a:ext>
            </a:extLst>
          </p:cNvPr>
          <p:cNvSpPr>
            <a:spLocks noGrp="1"/>
          </p:cNvSpPr>
          <p:nvPr>
            <p:ph type="subTitle" idx="1"/>
          </p:nvPr>
        </p:nvSpPr>
        <p:spPr>
          <a:xfrm>
            <a:off x="1507067" y="4467928"/>
            <a:ext cx="7766936" cy="1096899"/>
          </a:xfrm>
        </p:spPr>
        <p:txBody>
          <a:bodyPr>
            <a:normAutofit fontScale="85000" lnSpcReduction="10000"/>
          </a:bodyPr>
          <a:lstStyle/>
          <a:p>
            <a:pPr algn="l"/>
            <a:r>
              <a:rPr lang="en-IN" sz="3600" dirty="0"/>
              <a:t>By </a:t>
            </a:r>
            <a:r>
              <a:rPr lang="en-IN" sz="3600" b="1" dirty="0"/>
              <a:t>Prithwiraj Samanta</a:t>
            </a:r>
          </a:p>
          <a:p>
            <a:pPr algn="l"/>
            <a:r>
              <a:rPr lang="en-IN" sz="3600" dirty="0"/>
              <a:t>Under the guidance of </a:t>
            </a:r>
            <a:r>
              <a:rPr lang="en-IN" sz="3600" b="1" dirty="0"/>
              <a:t>Dr. Rashmi Panda</a:t>
            </a:r>
          </a:p>
        </p:txBody>
      </p:sp>
    </p:spTree>
    <p:extLst>
      <p:ext uri="{BB962C8B-B14F-4D97-AF65-F5344CB8AC3E}">
        <p14:creationId xmlns:p14="http://schemas.microsoft.com/office/powerpoint/2010/main" val="351796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506911"/>
          </a:xfrm>
        </p:spPr>
        <p:txBody>
          <a:bodyPr>
            <a:normAutofit fontScale="47500" lnSpcReduction="20000"/>
          </a:bodyPr>
          <a:lstStyle/>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r>
              <a:rPr lang="en-US" sz="3600" b="0" i="0" dirty="0">
                <a:solidFill>
                  <a:srgbClr val="757575"/>
                </a:solidFill>
                <a:effectLst/>
                <a:latin typeface="sohne"/>
              </a:rPr>
              <a:t>Optimizers are used</a:t>
            </a:r>
          </a:p>
          <a:p>
            <a:pPr marL="457200" algn="just">
              <a:spcBef>
                <a:spcPts val="1170"/>
              </a:spcBef>
              <a:tabLst>
                <a:tab pos="842645" algn="l"/>
                <a:tab pos="843280" algn="l"/>
              </a:tabLst>
            </a:pPr>
            <a:r>
              <a:rPr lang="en-US" sz="3700" dirty="0">
                <a:solidFill>
                  <a:srgbClr val="757575"/>
                </a:solidFill>
                <a:latin typeface="sohne"/>
              </a:rPr>
              <a:t>A recurrent neural network (RNN) is a class of artificial neural networks where connections between nodes form a directed or undirected graph along a temporal sequence. This allows it to exhibit temporal dynamic behavior. Derived from feedforward neural networks, RNNs can use their internal state (memory) to process variable length sequences of inputs. This makes them applicable to tasks such as unsegmented, connected handwriting recognition or speech recognition. Recurrent neural networks are theoretically Turing complete and can run arbitrary programs to process arbitrary sequences of inputs.</a:t>
            </a:r>
          </a:p>
          <a:p>
            <a:pPr algn="l"/>
            <a:r>
              <a:rPr lang="en-US" sz="3800" dirty="0">
                <a:solidFill>
                  <a:srgbClr val="757575"/>
                </a:solidFill>
                <a:latin typeface="sohne"/>
              </a:rPr>
              <a:t>A common LSTM unit is composed of a cell, an input gate, an output gate and a forget gate. The cell remembers values over arbitrary time intervals and the three gates regulate the flow of information into and out of the cell.</a:t>
            </a:r>
          </a:p>
          <a:p>
            <a:pPr algn="l"/>
            <a:r>
              <a:rPr lang="en-US" sz="3800" dirty="0">
                <a:solidFill>
                  <a:srgbClr val="757575"/>
                </a:solidFill>
                <a:latin typeface="sohne"/>
              </a:rPr>
              <a:t>LSTM networks are well-suited to classifying, processing and making predictions based on time series data, since there can be lags of unknown duration between important events in a time series. LSTMs were developed to deal with the vanishing gradient problem that can be encountered when training traditional RNNs.</a:t>
            </a:r>
          </a:p>
          <a:p>
            <a:pPr marL="457200" algn="just">
              <a:spcBef>
                <a:spcPts val="1170"/>
              </a:spcBef>
              <a:tabLst>
                <a:tab pos="842645" algn="l"/>
                <a:tab pos="843280" algn="l"/>
              </a:tabLst>
            </a:pPr>
            <a:endParaRPr lang="en-US" sz="3700" dirty="0">
              <a:solidFill>
                <a:srgbClr val="757575"/>
              </a:solidFill>
              <a:latin typeface="sohne"/>
            </a:endParaRPr>
          </a:p>
          <a:p>
            <a:pPr marL="457200" algn="just">
              <a:spcBef>
                <a:spcPts val="1170"/>
              </a:spcBef>
              <a:tabLst>
                <a:tab pos="842645" algn="l"/>
                <a:tab pos="843280" algn="l"/>
              </a:tabLst>
            </a:pPr>
            <a:endParaRPr lang="en-US" sz="3700" dirty="0">
              <a:solidFill>
                <a:srgbClr val="757575"/>
              </a:solidFill>
              <a:latin typeface="sohne"/>
            </a:endParaRPr>
          </a:p>
        </p:txBody>
      </p:sp>
      <p:pic>
        <p:nvPicPr>
          <p:cNvPr id="5" name="Picture 4">
            <a:extLst>
              <a:ext uri="{FF2B5EF4-FFF2-40B4-BE49-F238E27FC236}">
                <a16:creationId xmlns:a16="http://schemas.microsoft.com/office/drawing/2014/main" id="{BE2F1B3A-0B0B-4EB8-B1B3-57E57CAAC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218" y="249016"/>
            <a:ext cx="6787707" cy="2041968"/>
          </a:xfrm>
          <a:prstGeom prst="rect">
            <a:avLst/>
          </a:prstGeom>
        </p:spPr>
      </p:pic>
      <p:pic>
        <p:nvPicPr>
          <p:cNvPr id="13" name="Picture 12">
            <a:extLst>
              <a:ext uri="{FF2B5EF4-FFF2-40B4-BE49-F238E27FC236}">
                <a16:creationId xmlns:a16="http://schemas.microsoft.com/office/drawing/2014/main" id="{7C4400AD-6A7F-4084-8996-03781D06AC4B}"/>
              </a:ext>
            </a:extLst>
          </p:cNvPr>
          <p:cNvPicPr>
            <a:picLocks noChangeAspect="1"/>
          </p:cNvPicPr>
          <p:nvPr/>
        </p:nvPicPr>
        <p:blipFill rotWithShape="1">
          <a:blip r:embed="rId3"/>
          <a:srcRect l="15000" t="30556" r="57188" b="33333"/>
          <a:stretch/>
        </p:blipFill>
        <p:spPr>
          <a:xfrm>
            <a:off x="9162768" y="2290984"/>
            <a:ext cx="2921391" cy="2133601"/>
          </a:xfrm>
          <a:prstGeom prst="rect">
            <a:avLst/>
          </a:prstGeom>
        </p:spPr>
      </p:pic>
      <p:pic>
        <p:nvPicPr>
          <p:cNvPr id="14" name="Picture 13">
            <a:extLst>
              <a:ext uri="{FF2B5EF4-FFF2-40B4-BE49-F238E27FC236}">
                <a16:creationId xmlns:a16="http://schemas.microsoft.com/office/drawing/2014/main" id="{F5E199DF-FDA0-4FA1-B338-F5FF9212AA09}"/>
              </a:ext>
            </a:extLst>
          </p:cNvPr>
          <p:cNvPicPr>
            <a:picLocks noChangeAspect="1"/>
          </p:cNvPicPr>
          <p:nvPr/>
        </p:nvPicPr>
        <p:blipFill rotWithShape="1">
          <a:blip r:embed="rId4">
            <a:extLst>
              <a:ext uri="{28A0092B-C50C-407E-A947-70E740481C1C}">
                <a14:useLocalDpi xmlns:a14="http://schemas.microsoft.com/office/drawing/2010/main" val="0"/>
              </a:ext>
            </a:extLst>
          </a:blip>
          <a:srcRect l="15156" t="75139" r="62109" b="7361"/>
          <a:stretch/>
        </p:blipFill>
        <p:spPr>
          <a:xfrm>
            <a:off x="9312384" y="4554980"/>
            <a:ext cx="2771775" cy="1200150"/>
          </a:xfrm>
          <a:prstGeom prst="rect">
            <a:avLst/>
          </a:prstGeom>
        </p:spPr>
      </p:pic>
    </p:spTree>
    <p:extLst>
      <p:ext uri="{BB962C8B-B14F-4D97-AF65-F5344CB8AC3E}">
        <p14:creationId xmlns:p14="http://schemas.microsoft.com/office/powerpoint/2010/main" val="3576535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506911"/>
          </a:xfrm>
        </p:spPr>
        <p:txBody>
          <a:bodyPr>
            <a:normAutofit fontScale="55000" lnSpcReduction="20000"/>
          </a:bodyPr>
          <a:lstStyle/>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r>
              <a:rPr lang="en-US" sz="3600" b="0" i="1" dirty="0">
                <a:solidFill>
                  <a:srgbClr val="555555"/>
                </a:solidFill>
                <a:effectLst/>
                <a:latin typeface="Helvetica Neue"/>
              </a:rPr>
              <a:t>An LSTM layer consists of a set of recurrently connected blocks, known as memory blocks. These blocks can be thought of as a differentiable version of the memory chips in a digital computer. Each one contains one or more recurrently connected memory cells and three multiplicative units – the input, output and forget gates – that provide continuous analogues of write, read and reset operations for the cells. The net can only interact with the cells via the gates.</a:t>
            </a:r>
          </a:p>
          <a:p>
            <a:pPr marL="457200" algn="just">
              <a:spcBef>
                <a:spcPts val="1170"/>
              </a:spcBef>
              <a:tabLst>
                <a:tab pos="842645" algn="l"/>
                <a:tab pos="843280" algn="l"/>
              </a:tabLst>
            </a:pPr>
            <a:r>
              <a:rPr lang="en-US" sz="3600" b="0" i="1" dirty="0">
                <a:solidFill>
                  <a:srgbClr val="555555"/>
                </a:solidFill>
                <a:effectLst/>
                <a:latin typeface="Helvetica Neue"/>
              </a:rPr>
              <a:t>Each memory cell’s internal architecture guarantees constant error flow within its constant error carrousel CEC… This represents the basis for bridging very long time lags. Two gate units learn to open and close access to error flow within each memory cell’s CEC. The multiplicative input gate affords protection of the CEC from perturbation by irrelevant inputs. Likewise, the multiplicative output gate protects other units from perturbation by currently irrelevant memory contents.</a:t>
            </a:r>
          </a:p>
          <a:p>
            <a:pPr marL="457200" algn="just">
              <a:spcBef>
                <a:spcPts val="1170"/>
              </a:spcBef>
              <a:tabLst>
                <a:tab pos="842645" algn="l"/>
                <a:tab pos="843280" algn="l"/>
              </a:tabLst>
            </a:pPr>
            <a:endParaRPr lang="en-US" sz="3600" dirty="0">
              <a:solidFill>
                <a:schemeClr val="tx1">
                  <a:lumMod val="50000"/>
                  <a:lumOff val="50000"/>
                </a:schemeClr>
              </a:solidFill>
            </a:endParaRPr>
          </a:p>
        </p:txBody>
      </p:sp>
      <p:pic>
        <p:nvPicPr>
          <p:cNvPr id="8" name="Picture 7">
            <a:extLst>
              <a:ext uri="{FF2B5EF4-FFF2-40B4-BE49-F238E27FC236}">
                <a16:creationId xmlns:a16="http://schemas.microsoft.com/office/drawing/2014/main" id="{7F0EED8C-0F36-43B5-8AD3-F81732F92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675" y="190500"/>
            <a:ext cx="6029324" cy="2381250"/>
          </a:xfrm>
          <a:prstGeom prst="rect">
            <a:avLst/>
          </a:prstGeom>
        </p:spPr>
      </p:pic>
      <p:pic>
        <p:nvPicPr>
          <p:cNvPr id="9" name="Picture 8">
            <a:extLst>
              <a:ext uri="{FF2B5EF4-FFF2-40B4-BE49-F238E27FC236}">
                <a16:creationId xmlns:a16="http://schemas.microsoft.com/office/drawing/2014/main" id="{56522A0C-F4F7-429B-8CBC-8E3D9AF7BFBD}"/>
              </a:ext>
            </a:extLst>
          </p:cNvPr>
          <p:cNvPicPr>
            <a:picLocks noChangeAspect="1"/>
          </p:cNvPicPr>
          <p:nvPr/>
        </p:nvPicPr>
        <p:blipFill rotWithShape="1">
          <a:blip r:embed="rId3">
            <a:extLst>
              <a:ext uri="{28A0092B-C50C-407E-A947-70E740481C1C}">
                <a14:useLocalDpi xmlns:a14="http://schemas.microsoft.com/office/drawing/2010/main" val="0"/>
              </a:ext>
            </a:extLst>
          </a:blip>
          <a:srcRect l="36542"/>
          <a:stretch/>
        </p:blipFill>
        <p:spPr>
          <a:xfrm>
            <a:off x="9374014" y="4476751"/>
            <a:ext cx="2817985" cy="2381250"/>
          </a:xfrm>
          <a:prstGeom prst="rect">
            <a:avLst/>
          </a:prstGeom>
        </p:spPr>
      </p:pic>
      <p:pic>
        <p:nvPicPr>
          <p:cNvPr id="10" name="Picture 9">
            <a:extLst>
              <a:ext uri="{FF2B5EF4-FFF2-40B4-BE49-F238E27FC236}">
                <a16:creationId xmlns:a16="http://schemas.microsoft.com/office/drawing/2014/main" id="{66F0257B-9D89-4EB7-89E3-DB5955C3BDE2}"/>
              </a:ext>
            </a:extLst>
          </p:cNvPr>
          <p:cNvPicPr>
            <a:picLocks noChangeAspect="1"/>
          </p:cNvPicPr>
          <p:nvPr/>
        </p:nvPicPr>
        <p:blipFill rotWithShape="1">
          <a:blip r:embed="rId3">
            <a:extLst>
              <a:ext uri="{28A0092B-C50C-407E-A947-70E740481C1C}">
                <a14:useLocalDpi xmlns:a14="http://schemas.microsoft.com/office/drawing/2010/main" val="0"/>
              </a:ext>
            </a:extLst>
          </a:blip>
          <a:srcRect r="72576"/>
          <a:stretch/>
        </p:blipFill>
        <p:spPr>
          <a:xfrm>
            <a:off x="9374015" y="2705100"/>
            <a:ext cx="2817984" cy="1763067"/>
          </a:xfrm>
          <a:prstGeom prst="rect">
            <a:avLst/>
          </a:prstGeom>
        </p:spPr>
      </p:pic>
    </p:spTree>
    <p:extLst>
      <p:ext uri="{BB962C8B-B14F-4D97-AF65-F5344CB8AC3E}">
        <p14:creationId xmlns:p14="http://schemas.microsoft.com/office/powerpoint/2010/main" val="3637608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506911"/>
          </a:xfrm>
        </p:spPr>
        <p:txBody>
          <a:bodyPr>
            <a:normAutofit/>
          </a:bodyPr>
          <a:lstStyle/>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r>
              <a:rPr lang="en-US" sz="3600" i="1" dirty="0">
                <a:solidFill>
                  <a:srgbClr val="555555"/>
                </a:solidFill>
                <a:latin typeface="Helvetica Neue"/>
              </a:rPr>
              <a:t>Start Here</a:t>
            </a:r>
            <a:endParaRPr lang="en-US" sz="3600" dirty="0">
              <a:solidFill>
                <a:schemeClr val="tx1">
                  <a:lumMod val="50000"/>
                  <a:lumOff val="50000"/>
                </a:schemeClr>
              </a:solidFill>
            </a:endParaRPr>
          </a:p>
        </p:txBody>
      </p:sp>
    </p:spTree>
    <p:extLst>
      <p:ext uri="{BB962C8B-B14F-4D97-AF65-F5344CB8AC3E}">
        <p14:creationId xmlns:p14="http://schemas.microsoft.com/office/powerpoint/2010/main" val="100374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Result and Analysis</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Write Here</a:t>
            </a:r>
          </a:p>
        </p:txBody>
      </p:sp>
    </p:spTree>
    <p:extLst>
      <p:ext uri="{BB962C8B-B14F-4D97-AF65-F5344CB8AC3E}">
        <p14:creationId xmlns:p14="http://schemas.microsoft.com/office/powerpoint/2010/main" val="2650102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Conclusion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7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In our study we started with simple LSTM models and tested their performance which was proportional to the number of features and the size of network. But still it produced maximum accuracy up to 89%.</a:t>
            </a:r>
          </a:p>
          <a:p>
            <a:pPr marL="457200" algn="just">
              <a:spcBef>
                <a:spcPts val="1170"/>
              </a:spcBef>
              <a:tabLst>
                <a:tab pos="842645" algn="l"/>
                <a:tab pos="843280" algn="l"/>
              </a:tabLst>
            </a:pPr>
            <a:r>
              <a:rPr lang="en-IN" sz="3100" dirty="0">
                <a:solidFill>
                  <a:schemeClr val="tx1">
                    <a:lumMod val="50000"/>
                    <a:lumOff val="50000"/>
                  </a:schemeClr>
                </a:solidFill>
              </a:rPr>
              <a:t> We observed that LSTM + CNN models are capable of producing accuracy up to 90% with much smaller network compared to simple LSTM model. But there was a problem of overfitting indicated of accuracy of training set(99%). </a:t>
            </a:r>
          </a:p>
          <a:p>
            <a:pPr marL="457200" algn="just">
              <a:spcBef>
                <a:spcPts val="1170"/>
              </a:spcBef>
              <a:tabLst>
                <a:tab pos="842645" algn="l"/>
                <a:tab pos="843280" algn="l"/>
              </a:tabLst>
            </a:pPr>
            <a:r>
              <a:rPr lang="en-IN" sz="3100" dirty="0">
                <a:solidFill>
                  <a:schemeClr val="tx1">
                    <a:lumMod val="50000"/>
                    <a:lumOff val="50000"/>
                  </a:schemeClr>
                </a:solidFill>
              </a:rPr>
              <a:t>We used RNN + Attention model which has accuracy about 95%. Then while studying attention model further we found that attention model is itself sufficient to give the result. </a:t>
            </a:r>
          </a:p>
          <a:p>
            <a:pPr marL="457200" algn="just">
              <a:spcBef>
                <a:spcPts val="1170"/>
              </a:spcBef>
              <a:tabLst>
                <a:tab pos="842645" algn="l"/>
                <a:tab pos="843280" algn="l"/>
              </a:tabLst>
            </a:pPr>
            <a:r>
              <a:rPr lang="en-IN" sz="3100" dirty="0">
                <a:solidFill>
                  <a:schemeClr val="tx1">
                    <a:lumMod val="50000"/>
                    <a:lumOff val="50000"/>
                  </a:schemeClr>
                </a:solidFill>
              </a:rPr>
              <a:t>Then we switched to transformer models which has accuracy up to 99%. In our study we have able to find out how gradually we progressed from LSTM models to transformer models.</a:t>
            </a:r>
          </a:p>
          <a:p>
            <a:pPr marL="457200" algn="just">
              <a:spcBef>
                <a:spcPts val="1170"/>
              </a:spcBef>
              <a:tabLst>
                <a:tab pos="842645" algn="l"/>
                <a:tab pos="843280" algn="l"/>
              </a:tabLst>
            </a:pPr>
            <a:r>
              <a:rPr lang="en-IN" sz="3100" dirty="0">
                <a:solidFill>
                  <a:schemeClr val="tx1">
                    <a:lumMod val="50000"/>
                    <a:lumOff val="50000"/>
                  </a:schemeClr>
                </a:solidFill>
              </a:rPr>
              <a:t> Our study will help the future researcher to understand the how these models are derived from its predecessor models and what improved its performance from its predecessor.</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1575740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Future Work</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62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We are planning to work on detecting fake news shown in form of videos. We will be using our knowledge of text-based fake news detection and speech to text conversion. </a:t>
            </a:r>
          </a:p>
          <a:p>
            <a:pPr marL="457200" algn="just">
              <a:spcBef>
                <a:spcPts val="1170"/>
              </a:spcBef>
              <a:tabLst>
                <a:tab pos="842645" algn="l"/>
                <a:tab pos="843280" algn="l"/>
              </a:tabLst>
            </a:pPr>
            <a:r>
              <a:rPr lang="en-IN" sz="3100" dirty="0">
                <a:solidFill>
                  <a:schemeClr val="tx1">
                    <a:lumMod val="50000"/>
                    <a:lumOff val="50000"/>
                  </a:schemeClr>
                </a:solidFill>
              </a:rPr>
              <a:t>We will convert the speech in video into text, and then  try to predict whether the news is fake or not. We may develop algorithm to identify the fake speaker and then warn the users against him/her. </a:t>
            </a:r>
          </a:p>
          <a:p>
            <a:pPr marL="457200" algn="just">
              <a:spcBef>
                <a:spcPts val="1170"/>
              </a:spcBef>
              <a:tabLst>
                <a:tab pos="842645" algn="l"/>
                <a:tab pos="843280" algn="l"/>
              </a:tabLst>
            </a:pPr>
            <a:r>
              <a:rPr lang="en-IN" sz="3100" dirty="0">
                <a:solidFill>
                  <a:schemeClr val="tx1">
                    <a:lumMod val="50000"/>
                    <a:lumOff val="50000"/>
                  </a:schemeClr>
                </a:solidFill>
              </a:rPr>
              <a:t>We have not yet created a data pipeline for our models. Our next work will contain data pipeline to automate the entire process of fetching data and converting it to required form.</a:t>
            </a:r>
          </a:p>
          <a:p>
            <a:pPr marL="457200" algn="just">
              <a:spcBef>
                <a:spcPts val="1170"/>
              </a:spcBef>
              <a:tabLst>
                <a:tab pos="842645" algn="l"/>
                <a:tab pos="843280" algn="l"/>
              </a:tabLst>
            </a:pPr>
            <a:r>
              <a:rPr lang="en-IN" sz="3100" dirty="0">
                <a:solidFill>
                  <a:schemeClr val="tx1">
                    <a:lumMod val="50000"/>
                    <a:lumOff val="50000"/>
                  </a:schemeClr>
                </a:solidFill>
              </a:rPr>
              <a:t> We will need to create the dataset as we have not found a suitable dataset for detecting fake news shown in form of videos.</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164133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References</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a:bodyPr>
          <a:lstStyle/>
          <a:p>
            <a:pPr marL="114300" indent="0" algn="just">
              <a:spcBef>
                <a:spcPts val="1170"/>
              </a:spcBef>
              <a:buNone/>
              <a:tabLst>
                <a:tab pos="842645" algn="l"/>
                <a:tab pos="843280" algn="l"/>
              </a:tabLst>
            </a:pPr>
            <a:endParaRPr lang="en-IN" sz="2000" dirty="0">
              <a:solidFill>
                <a:schemeClr val="tx1">
                  <a:lumMod val="50000"/>
                  <a:lumOff val="50000"/>
                </a:schemeClr>
              </a:solidFill>
            </a:endParaRPr>
          </a:p>
          <a:p>
            <a:pPr algn="just"/>
            <a:r>
              <a:rPr lang="en-IN" sz="1400" dirty="0">
                <a:solidFill>
                  <a:schemeClr val="tx1">
                    <a:lumMod val="50000"/>
                    <a:lumOff val="50000"/>
                  </a:schemeClr>
                </a:solidFill>
              </a:rPr>
              <a:t>Xinyi Zhou and Reza Zafarani. 2020. A Survey of Fake News: Fundamental Theories,    Detection Methods, and Opportunities. ACM Comput. Surv. 53, 5, Article 109 (September 2020). </a:t>
            </a:r>
            <a:r>
              <a:rPr lang="en-IN" sz="1400" dirty="0">
                <a:solidFill>
                  <a:schemeClr val="tx1">
                    <a:lumMod val="50000"/>
                    <a:lumOff val="50000"/>
                  </a:schemeClr>
                </a:solidFill>
                <a:hlinkClick r:id="rId2">
                  <a:extLst>
                    <a:ext uri="{A12FA001-AC4F-418D-AE19-62706E023703}">
                      <ahyp:hlinkClr xmlns:ahyp="http://schemas.microsoft.com/office/drawing/2018/hyperlinkcolor" val="tx"/>
                    </a:ext>
                  </a:extLst>
                </a:hlinkClick>
              </a:rPr>
              <a:t>https://doi.org/10.1145/3395046</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Ayat Abedalla, Aisha AI-Sadi, and Malak Abdullah. 2019. A Closer Look at Fake News Detection: A Deep Learning Perspective. ICAAI Proceedings of the 2019 3rd International Conference in Artificial Intelligence (October 2019). </a:t>
            </a:r>
            <a:r>
              <a:rPr lang="en-IN" sz="1400" dirty="0">
                <a:solidFill>
                  <a:schemeClr val="tx1">
                    <a:lumMod val="50000"/>
                    <a:lumOff val="50000"/>
                  </a:schemeClr>
                </a:solidFill>
                <a:hlinkClick r:id="rId3">
                  <a:extLst>
                    <a:ext uri="{A12FA001-AC4F-418D-AE19-62706E023703}">
                      <ahyp:hlinkClr xmlns:ahyp="http://schemas.microsoft.com/office/drawing/2018/hyperlinkcolor" val="tx"/>
                    </a:ext>
                  </a:extLst>
                </a:hlinkClick>
              </a:rPr>
              <a:t>https://doi.org/10.1145/3369114.3369149</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Jibran Fawaid, Asiyah Awalina, and Rifky Yunus Krishnabayu . 2021. Indonesia’s Fake News Detection using Transformer Network. SIET. 6th International Conference on Sustainable Information Engineering and Technology (September 2021) </a:t>
            </a:r>
            <a:r>
              <a:rPr lang="en-IN" sz="1400" dirty="0">
                <a:solidFill>
                  <a:schemeClr val="tx1">
                    <a:lumMod val="50000"/>
                    <a:lumOff val="50000"/>
                  </a:schemeClr>
                </a:solidFill>
                <a:hlinkClick r:id="rId4">
                  <a:extLst>
                    <a:ext uri="{A12FA001-AC4F-418D-AE19-62706E023703}">
                      <ahyp:hlinkClr xmlns:ahyp="http://schemas.microsoft.com/office/drawing/2018/hyperlinkcolor" val="tx"/>
                    </a:ext>
                  </a:extLst>
                </a:hlinkClick>
              </a:rPr>
              <a:t>https://doi.org/10.1145/3479645.3479666</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Oluwaseun Ajao, Deepayan Bhowmik, and Shahrzad Zargari. 2018. Fake News Identification on Twitter with Hybrid CNN and RNN Models. SMSociety. 9th International Conference on Social Media and Society. (July 2018). https:// </a:t>
            </a:r>
            <a:r>
              <a:rPr lang="en-IN" sz="1400" dirty="0">
                <a:solidFill>
                  <a:schemeClr val="tx1">
                    <a:lumMod val="50000"/>
                    <a:lumOff val="50000"/>
                  </a:schemeClr>
                </a:solidFill>
                <a:hlinkClick r:id="rId5">
                  <a:extLst>
                    <a:ext uri="{A12FA001-AC4F-418D-AE19-62706E023703}">
                      <ahyp:hlinkClr xmlns:ahyp="http://schemas.microsoft.com/office/drawing/2018/hyperlinkcolor" val="tx"/>
                    </a:ext>
                  </a:extLst>
                </a:hlinkClick>
              </a:rPr>
              <a:t>doi.org/10.1145/3217804.3217917</a:t>
            </a:r>
            <a:endParaRPr lang="en-IN" sz="1400" dirty="0">
              <a:solidFill>
                <a:schemeClr val="tx1">
                  <a:lumMod val="50000"/>
                  <a:lumOff val="50000"/>
                </a:schemeClr>
              </a:solidFill>
            </a:endParaRPr>
          </a:p>
        </p:txBody>
      </p:sp>
    </p:spTree>
    <p:extLst>
      <p:ext uri="{BB962C8B-B14F-4D97-AF65-F5344CB8AC3E}">
        <p14:creationId xmlns:p14="http://schemas.microsoft.com/office/powerpoint/2010/main" val="324203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Introduction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70000" lnSpcReduction="20000"/>
          </a:bodyPr>
          <a:lstStyle/>
          <a:p>
            <a:r>
              <a:rPr lang="en-IN" sz="3100" dirty="0">
                <a:solidFill>
                  <a:schemeClr val="tx1">
                    <a:lumMod val="50000"/>
                    <a:lumOff val="50000"/>
                  </a:schemeClr>
                </a:solidFill>
              </a:rPr>
              <a:t>Automated classification of a text article as misinformation or disinformation is a challenging task. Even an expert in a particular domain has to explore multiple aspects before giving a verdict on the truthfulness of an article.</a:t>
            </a:r>
          </a:p>
          <a:p>
            <a:r>
              <a:rPr lang="en-IN" sz="3100" dirty="0">
                <a:solidFill>
                  <a:schemeClr val="tx1">
                    <a:lumMod val="50000"/>
                    <a:lumOff val="50000"/>
                  </a:schemeClr>
                </a:solidFill>
              </a:rPr>
              <a:t>In this work, we have created an analysis report of various algorithms (particularly LSTM + CNN + Attention + Transformer Models)  for automated classification of news articles.</a:t>
            </a:r>
          </a:p>
          <a:p>
            <a:r>
              <a:rPr lang="en-IN" sz="3100" dirty="0">
                <a:solidFill>
                  <a:schemeClr val="tx1">
                    <a:lumMod val="50000"/>
                    <a:lumOff val="50000"/>
                  </a:schemeClr>
                </a:solidFill>
              </a:rPr>
              <a:t>Our study explores different textual properties that can be used to distinguish fake contents from real. By using those properties, we train a combination of different machine learning algorithms using various methods and evaluate their performance on real world datasets. </a:t>
            </a:r>
          </a:p>
          <a:p>
            <a:endParaRPr lang="en-IN" sz="3100" dirty="0">
              <a:solidFill>
                <a:schemeClr val="tx1">
                  <a:lumMod val="50000"/>
                  <a:lumOff val="50000"/>
                </a:schemeClr>
              </a:solidFill>
            </a:endParaRPr>
          </a:p>
        </p:txBody>
      </p:sp>
    </p:spTree>
    <p:extLst>
      <p:ext uri="{BB962C8B-B14F-4D97-AF65-F5344CB8AC3E}">
        <p14:creationId xmlns:p14="http://schemas.microsoft.com/office/powerpoint/2010/main" val="80603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Introduction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00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RNN using LSTM units partially solve the vanishing gradient </a:t>
            </a:r>
            <a:r>
              <a:rPr lang="en-IN" sz="3000" dirty="0">
                <a:solidFill>
                  <a:schemeClr val="tx1">
                    <a:lumMod val="50000"/>
                    <a:lumOff val="50000"/>
                  </a:schemeClr>
                </a:solidFill>
              </a:rPr>
              <a:t>problem, because LSTM units allow gradients to also flow unchanged</a:t>
            </a: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 </a:t>
            </a:r>
            <a:r>
              <a:rPr lang="en-IN" sz="3100" dirty="0">
                <a:solidFill>
                  <a:schemeClr val="tx1">
                    <a:lumMod val="50000"/>
                    <a:lumOff val="50000"/>
                  </a:schemeClr>
                </a:solidFill>
              </a:rPr>
              <a:t>LSTM networks can still suffer from the exploding gradient problem. A common LSTM unit is composed of a cell, an input gate, an output gate and a forget  gate. The cell remembers values over arbitrary time intervals and the three gates regulate the flow of information into and out of the cell.</a:t>
            </a:r>
          </a:p>
          <a:p>
            <a:pPr marL="457200" algn="just">
              <a:spcBef>
                <a:spcPts val="1170"/>
              </a:spcBef>
              <a:tabLst>
                <a:tab pos="842645" algn="l"/>
                <a:tab pos="843280" algn="l"/>
              </a:tabLst>
            </a:pPr>
            <a:r>
              <a:rPr lang="en-IN" sz="3100" dirty="0">
                <a:solidFill>
                  <a:schemeClr val="tx1">
                    <a:lumMod val="50000"/>
                    <a:lumOff val="50000"/>
                  </a:schemeClr>
                </a:solidFill>
              </a:rPr>
              <a:t>CNNs are regularized versions of multilayer perceptron. Multilayer perceptron usually mean fully connected networks, that is, each neuron in one layer is connected to all neurons in the next layer. The "full connectivity" of these networks makes them prone to overfitting data.</a:t>
            </a:r>
          </a:p>
          <a:p>
            <a:pPr marL="457200">
              <a:spcBef>
                <a:spcPts val="1170"/>
              </a:spcBef>
              <a:tabLst>
                <a:tab pos="842645" algn="l"/>
                <a:tab pos="843280" algn="l"/>
              </a:tabLst>
            </a:pPr>
            <a:r>
              <a:rPr lang="en-IN" sz="3000" dirty="0">
                <a:solidFill>
                  <a:schemeClr val="tx1">
                    <a:lumMod val="50000"/>
                    <a:lumOff val="50000"/>
                  </a:schemeClr>
                </a:solidFill>
              </a:rPr>
              <a:t>Convolutional Neural Network (CNN) layers for feature extraction on input data combined with LSTMs to support sequence prediction. CNN LSTMs were developed for visual time series prediction problems and the application of generating textual descriptions from sequences of images or sequence of text document. </a:t>
            </a:r>
          </a:p>
          <a:p>
            <a:pPr marL="457200">
              <a:spcBef>
                <a:spcPts val="1170"/>
              </a:spcBef>
              <a:tabLst>
                <a:tab pos="842645" algn="l"/>
                <a:tab pos="843280" algn="l"/>
              </a:tabLst>
            </a:pPr>
            <a:r>
              <a:rPr lang="en-IN" sz="3100" dirty="0">
                <a:solidFill>
                  <a:schemeClr val="tx1">
                    <a:lumMod val="50000"/>
                    <a:lumOff val="50000"/>
                  </a:schemeClr>
                </a:solidFill>
              </a:rPr>
              <a:t>Attention is a mechanism combined in the RNN allowing it to focus on certain parts of the input sequence when predicting a certain part of the output sequence, enabling easier learning and of higher quality. Combination of attention mechanisms enabled improved performance in many tasks making it an integral part of modern RNN networks.</a:t>
            </a:r>
          </a:p>
          <a:p>
            <a:pPr marL="457200">
              <a:spcBef>
                <a:spcPts val="1170"/>
              </a:spcBef>
              <a:tabLst>
                <a:tab pos="842645" algn="l"/>
                <a:tab pos="843280" algn="l"/>
              </a:tabLst>
            </a:pPr>
            <a:r>
              <a:rPr lang="en-IN" sz="3000" dirty="0">
                <a:solidFill>
                  <a:schemeClr val="tx1">
                    <a:lumMod val="50000"/>
                    <a:lumOff val="50000"/>
                  </a:schemeClr>
                </a:solidFill>
              </a:rPr>
              <a:t>The development of the Transformer architecture revealed that attention mechanisms were powerful in themselves, and that sequential recurrent processing of data was not necessary to achieve the performance gains of RNNs with attention Transformers </a:t>
            </a:r>
            <a:r>
              <a:rPr lang="en-IN" sz="3200" dirty="0">
                <a:solidFill>
                  <a:schemeClr val="tx1">
                    <a:lumMod val="50000"/>
                    <a:lumOff val="50000"/>
                  </a:schemeClr>
                </a:solidFill>
              </a:rPr>
              <a:t>use an attention mechanism without an RNN, processing all tokens at the same time and calculating attention weights between them in successive layers.</a:t>
            </a:r>
            <a:endParaRPr lang="en-IN" sz="3100" dirty="0">
              <a:solidFill>
                <a:schemeClr val="tx1">
                  <a:lumMod val="50000"/>
                  <a:lumOff val="50000"/>
                </a:schemeClr>
              </a:solidFill>
            </a:endParaRPr>
          </a:p>
        </p:txBody>
      </p:sp>
    </p:spTree>
    <p:extLst>
      <p:ext uri="{BB962C8B-B14F-4D97-AF65-F5344CB8AC3E}">
        <p14:creationId xmlns:p14="http://schemas.microsoft.com/office/powerpoint/2010/main" val="341996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Literature Survey</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Write Here</a:t>
            </a:r>
          </a:p>
        </p:txBody>
      </p:sp>
    </p:spTree>
    <p:extLst>
      <p:ext uri="{BB962C8B-B14F-4D97-AF65-F5344CB8AC3E}">
        <p14:creationId xmlns:p14="http://schemas.microsoft.com/office/powerpoint/2010/main" val="289107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Motivation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Write Here</a:t>
            </a:r>
          </a:p>
        </p:txBody>
      </p:sp>
    </p:spTree>
    <p:extLst>
      <p:ext uri="{BB962C8B-B14F-4D97-AF65-F5344CB8AC3E}">
        <p14:creationId xmlns:p14="http://schemas.microsoft.com/office/powerpoint/2010/main" val="318369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7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US" sz="3000" b="1" dirty="0">
                <a:solidFill>
                  <a:schemeClr val="tx1">
                    <a:lumMod val="50000"/>
                    <a:lumOff val="50000"/>
                  </a:schemeClr>
                </a:solidFill>
              </a:rPr>
              <a:t>Perceptron</a:t>
            </a:r>
            <a:r>
              <a:rPr lang="en-US" sz="3000" dirty="0">
                <a:solidFill>
                  <a:schemeClr val="tx1">
                    <a:lumMod val="50000"/>
                    <a:lumOff val="50000"/>
                  </a:schemeClr>
                </a:solidFill>
              </a:rPr>
              <a:t> is an algorithm for supervised learning of binary classifiers. A binary classifier is a function which can decide whether or not an input, represented by a vector of numbers, belongs to some specific class. It is a type of linear classifier, i.e. a classification algorithm that makes its predictions based on a linear predictor function combining a set of weights with the feature vector.</a:t>
            </a:r>
            <a:endParaRPr lang="en-IN" sz="3000" dirty="0">
              <a:solidFill>
                <a:schemeClr val="tx1">
                  <a:lumMod val="50000"/>
                  <a:lumOff val="50000"/>
                </a:schemeClr>
              </a:solidFill>
            </a:endParaRPr>
          </a:p>
          <a:p>
            <a:pPr marL="457200" algn="just">
              <a:spcBef>
                <a:spcPts val="1170"/>
              </a:spcBef>
              <a:tabLst>
                <a:tab pos="842645" algn="l"/>
                <a:tab pos="843280" algn="l"/>
              </a:tabLst>
            </a:pPr>
            <a:r>
              <a:rPr lang="en-US" sz="3000" b="1" dirty="0">
                <a:solidFill>
                  <a:schemeClr val="tx1">
                    <a:lumMod val="50000"/>
                    <a:lumOff val="50000"/>
                  </a:schemeClr>
                </a:solidFill>
              </a:rPr>
              <a:t>Algorithm</a:t>
            </a:r>
          </a:p>
          <a:p>
            <a:pPr marL="114300" indent="0" algn="just">
              <a:spcBef>
                <a:spcPts val="1170"/>
              </a:spcBef>
              <a:buNone/>
              <a:tabLst>
                <a:tab pos="842645" algn="l"/>
                <a:tab pos="843280" algn="l"/>
              </a:tabLst>
            </a:pPr>
            <a:r>
              <a:rPr lang="en-US" sz="3000" dirty="0">
                <a:solidFill>
                  <a:schemeClr val="tx1">
                    <a:lumMod val="50000"/>
                    <a:lumOff val="50000"/>
                  </a:schemeClr>
                </a:solidFill>
              </a:rPr>
              <a:t>1)</a:t>
            </a:r>
            <a:r>
              <a:rPr lang="en-US" sz="3100" dirty="0">
                <a:solidFill>
                  <a:schemeClr val="tx1">
                    <a:lumMod val="50000"/>
                    <a:lumOff val="50000"/>
                  </a:schemeClr>
                </a:solidFill>
              </a:rPr>
              <a:t>For every input, multiply that input by its weight.</a:t>
            </a:r>
          </a:p>
          <a:p>
            <a:pPr marL="114300" indent="0" algn="just">
              <a:spcBef>
                <a:spcPts val="1170"/>
              </a:spcBef>
              <a:buNone/>
              <a:tabLst>
                <a:tab pos="842645" algn="l"/>
                <a:tab pos="843280" algn="l"/>
              </a:tabLst>
            </a:pPr>
            <a:r>
              <a:rPr lang="en-US" sz="3100" dirty="0">
                <a:solidFill>
                  <a:schemeClr val="tx1">
                    <a:lumMod val="50000"/>
                    <a:lumOff val="50000"/>
                  </a:schemeClr>
                </a:solidFill>
              </a:rPr>
              <a:t>2)Sum all of the weighted inputs.</a:t>
            </a:r>
          </a:p>
          <a:p>
            <a:pPr marL="114300" indent="0" algn="just">
              <a:spcBef>
                <a:spcPts val="1170"/>
              </a:spcBef>
              <a:buNone/>
              <a:tabLst>
                <a:tab pos="842645" algn="l"/>
                <a:tab pos="843280" algn="l"/>
              </a:tabLst>
            </a:pPr>
            <a:r>
              <a:rPr lang="en-US" sz="3100" dirty="0">
                <a:solidFill>
                  <a:schemeClr val="tx1">
                    <a:lumMod val="50000"/>
                    <a:lumOff val="50000"/>
                  </a:schemeClr>
                </a:solidFill>
              </a:rPr>
              <a:t>3)Compute the output of the perceptron based on that </a:t>
            </a:r>
            <a:r>
              <a:rPr lang="en-US" sz="3100">
                <a:solidFill>
                  <a:schemeClr val="tx1">
                    <a:lumMod val="50000"/>
                    <a:lumOff val="50000"/>
                  </a:schemeClr>
                </a:solidFill>
              </a:rPr>
              <a:t>sum passed through </a:t>
            </a:r>
            <a:r>
              <a:rPr lang="en-US" sz="3100" dirty="0">
                <a:solidFill>
                  <a:schemeClr val="tx1">
                    <a:lumMod val="50000"/>
                    <a:lumOff val="50000"/>
                  </a:schemeClr>
                </a:solidFill>
              </a:rPr>
              <a:t>an activation function (the sign of the sum).</a:t>
            </a:r>
          </a:p>
          <a:p>
            <a:pPr marL="457200" algn="just">
              <a:spcBef>
                <a:spcPts val="1170"/>
              </a:spcBef>
              <a:tabLst>
                <a:tab pos="842645" algn="l"/>
                <a:tab pos="843280" algn="l"/>
              </a:tabLst>
            </a:pPr>
            <a:r>
              <a:rPr lang="en-US" sz="2900" b="1" dirty="0">
                <a:solidFill>
                  <a:schemeClr val="tx1">
                    <a:lumMod val="50000"/>
                    <a:lumOff val="50000"/>
                  </a:schemeClr>
                </a:solidFill>
              </a:rPr>
              <a:t>Activation</a:t>
            </a:r>
            <a:r>
              <a:rPr lang="en-US" sz="2900" dirty="0">
                <a:solidFill>
                  <a:schemeClr val="tx1">
                    <a:lumMod val="50000"/>
                    <a:lumOff val="50000"/>
                  </a:schemeClr>
                </a:solidFill>
              </a:rPr>
              <a:t> function also known as transfer function. of a node defines the output of that node given an input or set of inputs. A standard integrated circuit can be seen as a digital network of activation functions that can be "ON" (1) or "OFF" (0), depending on input. </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pic>
        <p:nvPicPr>
          <p:cNvPr id="5" name="Picture 4">
            <a:extLst>
              <a:ext uri="{FF2B5EF4-FFF2-40B4-BE49-F238E27FC236}">
                <a16:creationId xmlns:a16="http://schemas.microsoft.com/office/drawing/2014/main" id="{164514FE-56EB-4707-9FDE-7388BB4CB813}"/>
              </a:ext>
            </a:extLst>
          </p:cNvPr>
          <p:cNvPicPr>
            <a:picLocks noChangeAspect="1"/>
          </p:cNvPicPr>
          <p:nvPr/>
        </p:nvPicPr>
        <p:blipFill rotWithShape="1">
          <a:blip r:embed="rId2">
            <a:extLst>
              <a:ext uri="{28A0092B-C50C-407E-A947-70E740481C1C}">
                <a14:useLocalDpi xmlns:a14="http://schemas.microsoft.com/office/drawing/2010/main" val="0"/>
              </a:ext>
            </a:extLst>
          </a:blip>
          <a:srcRect t="11578" b="25017"/>
          <a:stretch/>
        </p:blipFill>
        <p:spPr>
          <a:xfrm>
            <a:off x="6989275" y="0"/>
            <a:ext cx="5202725" cy="2394592"/>
          </a:xfrm>
          <a:prstGeom prst="rect">
            <a:avLst/>
          </a:prstGeom>
        </p:spPr>
      </p:pic>
      <p:pic>
        <p:nvPicPr>
          <p:cNvPr id="9" name="Picture 8">
            <a:extLst>
              <a:ext uri="{FF2B5EF4-FFF2-40B4-BE49-F238E27FC236}">
                <a16:creationId xmlns:a16="http://schemas.microsoft.com/office/drawing/2014/main" id="{3A2B4ECC-36A3-43D4-838B-6CB09694C235}"/>
              </a:ext>
            </a:extLst>
          </p:cNvPr>
          <p:cNvPicPr>
            <a:picLocks noChangeAspect="1"/>
          </p:cNvPicPr>
          <p:nvPr/>
        </p:nvPicPr>
        <p:blipFill rotWithShape="1">
          <a:blip r:embed="rId3">
            <a:extLst>
              <a:ext uri="{28A0092B-C50C-407E-A947-70E740481C1C}">
                <a14:useLocalDpi xmlns:a14="http://schemas.microsoft.com/office/drawing/2010/main" val="0"/>
              </a:ext>
            </a:extLst>
          </a:blip>
          <a:srcRect r="49735"/>
          <a:stretch/>
        </p:blipFill>
        <p:spPr>
          <a:xfrm>
            <a:off x="9381089" y="2394592"/>
            <a:ext cx="2810911" cy="2249211"/>
          </a:xfrm>
          <a:prstGeom prst="rect">
            <a:avLst/>
          </a:prstGeom>
        </p:spPr>
      </p:pic>
      <p:pic>
        <p:nvPicPr>
          <p:cNvPr id="11" name="Picture 10">
            <a:extLst>
              <a:ext uri="{FF2B5EF4-FFF2-40B4-BE49-F238E27FC236}">
                <a16:creationId xmlns:a16="http://schemas.microsoft.com/office/drawing/2014/main" id="{8C368229-E19C-4CD9-9B35-AECBB8AB2937}"/>
              </a:ext>
            </a:extLst>
          </p:cNvPr>
          <p:cNvPicPr>
            <a:picLocks noChangeAspect="1"/>
          </p:cNvPicPr>
          <p:nvPr/>
        </p:nvPicPr>
        <p:blipFill rotWithShape="1">
          <a:blip r:embed="rId3">
            <a:extLst>
              <a:ext uri="{28A0092B-C50C-407E-A947-70E740481C1C}">
                <a14:useLocalDpi xmlns:a14="http://schemas.microsoft.com/office/drawing/2010/main" val="0"/>
              </a:ext>
            </a:extLst>
          </a:blip>
          <a:srcRect l="51266"/>
          <a:stretch/>
        </p:blipFill>
        <p:spPr>
          <a:xfrm>
            <a:off x="9466667" y="4608789"/>
            <a:ext cx="2725333" cy="2249211"/>
          </a:xfrm>
          <a:prstGeom prst="rect">
            <a:avLst/>
          </a:prstGeom>
        </p:spPr>
      </p:pic>
    </p:spTree>
    <p:extLst>
      <p:ext uri="{BB962C8B-B14F-4D97-AF65-F5344CB8AC3E}">
        <p14:creationId xmlns:p14="http://schemas.microsoft.com/office/powerpoint/2010/main" val="25597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468811"/>
          </a:xfrm>
        </p:spPr>
        <p:txBody>
          <a:bodyPr>
            <a:normAutofit fontScale="92500"/>
          </a:bodyPr>
          <a:lstStyle/>
          <a:p>
            <a:pPr marL="457200" algn="just">
              <a:spcBef>
                <a:spcPts val="1170"/>
              </a:spcBef>
              <a:tabLst>
                <a:tab pos="842645" algn="l"/>
                <a:tab pos="843280" algn="l"/>
              </a:tabLst>
            </a:pPr>
            <a:endParaRPr lang="en-IN" sz="1100" dirty="0">
              <a:solidFill>
                <a:schemeClr val="tx1">
                  <a:lumMod val="50000"/>
                  <a:lumOff val="50000"/>
                </a:schemeClr>
              </a:solidFill>
            </a:endParaRPr>
          </a:p>
          <a:p>
            <a:pPr marL="457200" algn="just">
              <a:spcBef>
                <a:spcPts val="1170"/>
              </a:spcBef>
              <a:tabLst>
                <a:tab pos="842645" algn="l"/>
                <a:tab pos="843280" algn="l"/>
              </a:tabLst>
            </a:pPr>
            <a:r>
              <a:rPr lang="en-US" sz="1100" dirty="0">
                <a:solidFill>
                  <a:schemeClr val="tx1">
                    <a:lumMod val="50000"/>
                    <a:lumOff val="50000"/>
                  </a:schemeClr>
                </a:solidFill>
              </a:rPr>
              <a:t>Convolutional Neural Network,</a:t>
            </a:r>
            <a:r>
              <a:rPr lang="en-US" sz="1100" b="0" i="0" dirty="0">
                <a:solidFill>
                  <a:srgbClr val="202122"/>
                </a:solidFill>
                <a:effectLst/>
                <a:latin typeface="Arial" panose="020B0604020202020204" pitchFamily="34" charset="0"/>
              </a:rPr>
              <a:t> </a:t>
            </a:r>
            <a:r>
              <a:rPr lang="en-US" sz="1100" dirty="0">
                <a:solidFill>
                  <a:schemeClr val="tx1">
                    <a:lumMod val="50000"/>
                    <a:lumOff val="50000"/>
                  </a:schemeClr>
                </a:solidFill>
              </a:rPr>
              <a:t>CNNs are regularized versions of multilayer perceptron. Multilayer perceptron usually mean fully connected networks, that is, each neuron in one layer is connected to all neurons in the next layer. The "full connectivity" of these networks make them prone to overfitting data. Typical ways of regularization, or preventing overfitting, include: penalizing parameters during training (such as weight decay) or trimming connectivity (skipped connections, dropout, etc.) CNNs take a different approach towards regularization: they take advantage of the hierarchical pattern in data and assemble patterns of increasing complexity using smaller and simpler patterns embossed in their filters. Therefore, on a scale of connectivity and complexity, CNNs are on the lower extreme.</a:t>
            </a:r>
          </a:p>
          <a:p>
            <a:pPr marL="457200" algn="just">
              <a:spcBef>
                <a:spcPts val="1170"/>
              </a:spcBef>
              <a:tabLst>
                <a:tab pos="842645" algn="l"/>
                <a:tab pos="843280" algn="l"/>
              </a:tabLst>
            </a:pPr>
            <a:r>
              <a:rPr lang="en-US" sz="1100" dirty="0">
                <a:solidFill>
                  <a:schemeClr val="tx1">
                    <a:lumMod val="50000"/>
                    <a:lumOff val="50000"/>
                  </a:schemeClr>
                </a:solidFill>
              </a:rPr>
              <a:t>It mainly consist of two types of layers – Convolution Layer and Max Pooling Layer.</a:t>
            </a:r>
          </a:p>
          <a:p>
            <a:pPr marL="457200" algn="just">
              <a:spcBef>
                <a:spcPts val="1170"/>
              </a:spcBef>
              <a:tabLst>
                <a:tab pos="842645" algn="l"/>
                <a:tab pos="843280" algn="l"/>
              </a:tabLst>
            </a:pPr>
            <a:r>
              <a:rPr lang="en-US" sz="1100" dirty="0">
                <a:solidFill>
                  <a:schemeClr val="tx1">
                    <a:lumMod val="50000"/>
                    <a:lumOff val="50000"/>
                  </a:schemeClr>
                </a:solidFill>
              </a:rPr>
              <a:t>In Convolution layer, filters are analogous to weights in multi-layer perceptron.</a:t>
            </a:r>
            <a:r>
              <a:rPr lang="en-US" sz="1100" b="0" i="0" dirty="0">
                <a:solidFill>
                  <a:srgbClr val="555555"/>
                </a:solidFill>
                <a:effectLst/>
                <a:latin typeface="Helvetica Neue"/>
              </a:rPr>
              <a:t>  </a:t>
            </a:r>
            <a:r>
              <a:rPr lang="en-US" sz="1000" b="0" i="0" dirty="0">
                <a:solidFill>
                  <a:schemeClr val="tx1">
                    <a:lumMod val="50000"/>
                    <a:lumOff val="50000"/>
                  </a:schemeClr>
                </a:solidFill>
                <a:effectLst/>
                <a:latin typeface="Helvetica Neue"/>
              </a:rPr>
              <a:t>T</a:t>
            </a:r>
            <a:r>
              <a:rPr lang="en-US" sz="1000" dirty="0">
                <a:solidFill>
                  <a:schemeClr val="tx1">
                    <a:lumMod val="50000"/>
                    <a:lumOff val="50000"/>
                  </a:schemeClr>
                </a:solidFill>
              </a:rPr>
              <a:t>he multiplication is performed between an array of input data and a two-dimensional array of weights, called a filter or a kernel.</a:t>
            </a:r>
            <a:r>
              <a:rPr lang="en-US" sz="1100" b="0" i="0" dirty="0">
                <a:solidFill>
                  <a:srgbClr val="555555"/>
                </a:solidFill>
                <a:effectLst/>
                <a:latin typeface="Helvetica Neue"/>
              </a:rPr>
              <a:t> </a:t>
            </a:r>
            <a:r>
              <a:rPr lang="en-US" sz="1000" dirty="0">
                <a:solidFill>
                  <a:schemeClr val="tx1">
                    <a:lumMod val="50000"/>
                    <a:lumOff val="50000"/>
                  </a:schemeClr>
                </a:solidFill>
              </a:rPr>
              <a:t>Using a filter smaller than the input is intentional as it allows the same filter (set of weights) to be multiplied by the input array multiple times at different points on the input. Specifically, the filter is applied systematically to each overlapping part or filter-sized patch of the input data, left to right, top to bottom.</a:t>
            </a:r>
          </a:p>
          <a:p>
            <a:pPr marL="457200" algn="just">
              <a:spcBef>
                <a:spcPts val="1170"/>
              </a:spcBef>
              <a:tabLst>
                <a:tab pos="842645" algn="l"/>
                <a:tab pos="843280" algn="l"/>
              </a:tabLst>
            </a:pPr>
            <a:r>
              <a:rPr lang="en-US" sz="1100" dirty="0">
                <a:solidFill>
                  <a:schemeClr val="tx1">
                    <a:lumMod val="50000"/>
                    <a:lumOff val="50000"/>
                  </a:schemeClr>
                </a:solidFill>
              </a:rPr>
              <a:t>If the filter is designed to detect a specific type of feature in the input, then the application of that filter systematically across the entire input image allows the filter an opportunity to discover that feature anywhere in the image. This capability is commonly referred to as translation invariance, e.g. the general interest in whether the feature is present rather than where it was present.</a:t>
            </a:r>
          </a:p>
          <a:p>
            <a:pPr marL="457200" algn="just">
              <a:spcBef>
                <a:spcPts val="1170"/>
              </a:spcBef>
              <a:tabLst>
                <a:tab pos="842645" algn="l"/>
                <a:tab pos="843280" algn="l"/>
              </a:tabLst>
            </a:pPr>
            <a:r>
              <a:rPr lang="en-US" sz="1000" dirty="0">
                <a:solidFill>
                  <a:schemeClr val="tx1">
                    <a:lumMod val="50000"/>
                    <a:lumOff val="50000"/>
                  </a:schemeClr>
                </a:solidFill>
              </a:rPr>
              <a:t>As the filter is applied multiple times to the input array, the result is a two-dimensional array of output values that represent a filtering of the input. As such, the two-dimensional output array from this operation is called a “feature map“.</a:t>
            </a:r>
            <a:r>
              <a:rPr lang="en-US" sz="1000" b="0" dirty="0">
                <a:solidFill>
                  <a:srgbClr val="555555"/>
                </a:solidFill>
                <a:effectLst/>
                <a:latin typeface="Helvetica Neue"/>
              </a:rPr>
              <a:t> </a:t>
            </a:r>
            <a:r>
              <a:rPr lang="en-US" sz="1100" dirty="0">
                <a:solidFill>
                  <a:schemeClr val="tx1">
                    <a:lumMod val="50000"/>
                    <a:lumOff val="50000"/>
                  </a:schemeClr>
                </a:solidFill>
              </a:rPr>
              <a:t>Convolutional neural networks do not learn a single filter; they, in fact, learn multiple features in parallel for a given input. For example, it is common for a convolutional layer to learn from 32 to 512 filters in parallel for a given input. This gives the model 32, or even 512, different ways of extracting features from an input, or many different ways of both “learning to see” and after training, many different ways of “seeing” the input data.</a:t>
            </a:r>
            <a:r>
              <a:rPr lang="en-US" sz="1100" b="0" i="0" dirty="0">
                <a:solidFill>
                  <a:srgbClr val="555555"/>
                </a:solidFill>
                <a:effectLst/>
                <a:latin typeface="Helvetica Neue"/>
              </a:rPr>
              <a:t> </a:t>
            </a:r>
          </a:p>
          <a:p>
            <a:pPr marL="457200" algn="just">
              <a:spcBef>
                <a:spcPts val="1170"/>
              </a:spcBef>
              <a:tabLst>
                <a:tab pos="842645" algn="l"/>
                <a:tab pos="843280" algn="l"/>
              </a:tabLst>
            </a:pPr>
            <a:r>
              <a:rPr lang="en-US" sz="1000" dirty="0">
                <a:solidFill>
                  <a:schemeClr val="tx1">
                    <a:lumMod val="50000"/>
                    <a:lumOff val="50000"/>
                  </a:schemeClr>
                </a:solidFill>
              </a:rPr>
              <a:t>A filter must always have the same number of channels as the input, often referred to as “depth“.  Color images have multiple channels, typically one for each color channel, such as red, green, and blue.</a:t>
            </a:r>
          </a:p>
        </p:txBody>
      </p:sp>
      <p:pic>
        <p:nvPicPr>
          <p:cNvPr id="6" name="Picture 5">
            <a:extLst>
              <a:ext uri="{FF2B5EF4-FFF2-40B4-BE49-F238E27FC236}">
                <a16:creationId xmlns:a16="http://schemas.microsoft.com/office/drawing/2014/main" id="{0874157F-F33F-4EA3-B0F5-1E09454ED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7570" y="-2263"/>
            <a:ext cx="5944430" cy="2438740"/>
          </a:xfrm>
          <a:prstGeom prst="rect">
            <a:avLst/>
          </a:prstGeom>
        </p:spPr>
      </p:pic>
      <p:pic>
        <p:nvPicPr>
          <p:cNvPr id="12" name="Picture 11">
            <a:extLst>
              <a:ext uri="{FF2B5EF4-FFF2-40B4-BE49-F238E27FC236}">
                <a16:creationId xmlns:a16="http://schemas.microsoft.com/office/drawing/2014/main" id="{23477BA0-6803-4C9E-9928-F08AF58936C9}"/>
              </a:ext>
            </a:extLst>
          </p:cNvPr>
          <p:cNvPicPr>
            <a:picLocks noChangeAspect="1"/>
          </p:cNvPicPr>
          <p:nvPr/>
        </p:nvPicPr>
        <p:blipFill rotWithShape="1">
          <a:blip r:embed="rId3">
            <a:extLst>
              <a:ext uri="{28A0092B-C50C-407E-A947-70E740481C1C}">
                <a14:useLocalDpi xmlns:a14="http://schemas.microsoft.com/office/drawing/2010/main" val="0"/>
              </a:ext>
            </a:extLst>
          </a:blip>
          <a:srcRect l="20050" t="27195" r="47500" b="11908"/>
          <a:stretch/>
        </p:blipFill>
        <p:spPr>
          <a:xfrm>
            <a:off x="9274002" y="3103933"/>
            <a:ext cx="2917998" cy="3167618"/>
          </a:xfrm>
          <a:prstGeom prst="rect">
            <a:avLst/>
          </a:prstGeom>
        </p:spPr>
      </p:pic>
    </p:spTree>
    <p:extLst>
      <p:ext uri="{BB962C8B-B14F-4D97-AF65-F5344CB8AC3E}">
        <p14:creationId xmlns:p14="http://schemas.microsoft.com/office/powerpoint/2010/main" val="1325052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32500" lnSpcReduction="20000"/>
          </a:bodyPr>
          <a:lstStyle/>
          <a:p>
            <a:pPr marL="457200" algn="just">
              <a:spcBef>
                <a:spcPts val="1170"/>
              </a:spcBef>
              <a:tabLst>
                <a:tab pos="842645" algn="l"/>
                <a:tab pos="843280" algn="l"/>
              </a:tabLst>
            </a:pPr>
            <a:r>
              <a:rPr lang="en-US" sz="3200" dirty="0">
                <a:solidFill>
                  <a:schemeClr val="tx1">
                    <a:lumMod val="50000"/>
                    <a:lumOff val="50000"/>
                  </a:schemeClr>
                </a:solidFill>
              </a:rPr>
              <a:t>A limitation of the feature map output of convolutional layers is that they record the precise position of features in the input. This means that small movements in the position of the feature in the input image will result in a different feature map. This can happen with re-cropping, rotation, shifting, and other minor changes to the input image. A</a:t>
            </a:r>
            <a:r>
              <a:rPr lang="en-US" sz="3300" dirty="0">
                <a:solidFill>
                  <a:schemeClr val="tx1">
                    <a:lumMod val="50000"/>
                    <a:lumOff val="50000"/>
                  </a:schemeClr>
                </a:solidFill>
              </a:rPr>
              <a:t> pooling layer is a new layer added after the convolutional layer. Specifically, after a nonlinearity (e.g. ReLU) has been applied to the feature maps output by a convolutional layer</a:t>
            </a:r>
          </a:p>
          <a:p>
            <a:pPr marL="457200" algn="just">
              <a:spcBef>
                <a:spcPts val="1170"/>
              </a:spcBef>
              <a:tabLst>
                <a:tab pos="842645" algn="l"/>
                <a:tab pos="843280" algn="l"/>
              </a:tabLst>
            </a:pPr>
            <a:r>
              <a:rPr lang="en-US" sz="3300" dirty="0">
                <a:solidFill>
                  <a:schemeClr val="tx1">
                    <a:lumMod val="50000"/>
                    <a:lumOff val="50000"/>
                  </a:schemeClr>
                </a:solidFill>
              </a:rPr>
              <a:t>Pooling involves selecting a pooling operation, much like a filter to be applied to feature maps. The size of the pooling operation or filter is smaller than the size of the feature map; specifically, it is almost always 2×2 pixels applied with a stride of 2 pixels.</a:t>
            </a:r>
          </a:p>
          <a:p>
            <a:pPr marL="457200" algn="just">
              <a:spcBef>
                <a:spcPts val="1170"/>
              </a:spcBef>
              <a:tabLst>
                <a:tab pos="842645" algn="l"/>
                <a:tab pos="843280" algn="l"/>
              </a:tabLst>
            </a:pPr>
            <a:r>
              <a:rPr lang="en-US" sz="3300" dirty="0">
                <a:solidFill>
                  <a:schemeClr val="tx1">
                    <a:lumMod val="50000"/>
                    <a:lumOff val="50000"/>
                  </a:schemeClr>
                </a:solidFill>
              </a:rPr>
              <a:t>This means that the pooling layer will always reduce the size of each feature map by a factor of 2, e.g. each dimension is halved, reducing the number of pixels or values in each feature map to one quarter the size. For example, a pooling layer applied to a feature map of 6×6 (36 pixels) will result in an output pooled feature map of 3×3 (9 pixels).</a:t>
            </a:r>
          </a:p>
          <a:p>
            <a:pPr marL="457200" algn="just">
              <a:spcBef>
                <a:spcPts val="1170"/>
              </a:spcBef>
              <a:tabLst>
                <a:tab pos="842645" algn="l"/>
                <a:tab pos="843280" algn="l"/>
              </a:tabLst>
            </a:pPr>
            <a:r>
              <a:rPr lang="en-US" sz="3300" dirty="0">
                <a:solidFill>
                  <a:schemeClr val="tx1">
                    <a:lumMod val="50000"/>
                    <a:lumOff val="50000"/>
                  </a:schemeClr>
                </a:solidFill>
              </a:rPr>
              <a:t>The result of using a pooling layer and creating down sampled or pooled feature maps is a summarized version of the features detected in the input. They are useful as small changes in the location of the feature in the input detected by the convolutional layer will result in a pooled feature map with the feature in the same location. This capability added by pooling is called the model’s invariance to local translation.</a:t>
            </a:r>
          </a:p>
          <a:p>
            <a:pPr marL="457200" algn="just">
              <a:spcBef>
                <a:spcPts val="1170"/>
              </a:spcBef>
              <a:tabLst>
                <a:tab pos="842645" algn="l"/>
                <a:tab pos="843280" algn="l"/>
              </a:tabLst>
            </a:pPr>
            <a:r>
              <a:rPr lang="en-US" sz="3300" dirty="0">
                <a:solidFill>
                  <a:schemeClr val="tx1">
                    <a:lumMod val="50000"/>
                    <a:lumOff val="50000"/>
                  </a:schemeClr>
                </a:solidFill>
              </a:rPr>
              <a:t>There are two types of pooling layers – Max Pooling and Average Pooling.</a:t>
            </a:r>
          </a:p>
          <a:p>
            <a:pPr marL="457200" algn="just">
              <a:spcBef>
                <a:spcPts val="1170"/>
              </a:spcBef>
              <a:tabLst>
                <a:tab pos="842645" algn="l"/>
                <a:tab pos="843280" algn="l"/>
              </a:tabLst>
            </a:pPr>
            <a:r>
              <a:rPr lang="en-US" sz="3400" b="1" dirty="0">
                <a:solidFill>
                  <a:schemeClr val="tx1">
                    <a:lumMod val="50000"/>
                    <a:lumOff val="50000"/>
                  </a:schemeClr>
                </a:solidFill>
              </a:rPr>
              <a:t>Overfitting</a:t>
            </a:r>
            <a:r>
              <a:rPr lang="en-US" sz="3400" dirty="0">
                <a:solidFill>
                  <a:schemeClr val="tx1">
                    <a:lumMod val="50000"/>
                    <a:lumOff val="50000"/>
                  </a:schemeClr>
                </a:solidFill>
              </a:rPr>
              <a:t> happens when a model learns the detail and noise in the training data to the extent that it negatively impacts the performance of the model on new data. This means that the noise or random fluctuations in the training data is picked up and learned as concepts by the model.</a:t>
            </a:r>
          </a:p>
          <a:p>
            <a:pPr marL="457200" algn="just">
              <a:spcBef>
                <a:spcPts val="1170"/>
              </a:spcBef>
              <a:tabLst>
                <a:tab pos="842645" algn="l"/>
                <a:tab pos="843280" algn="l"/>
              </a:tabLst>
            </a:pPr>
            <a:r>
              <a:rPr lang="en-US" sz="3400" b="1" dirty="0">
                <a:solidFill>
                  <a:schemeClr val="tx1">
                    <a:lumMod val="50000"/>
                    <a:lumOff val="50000"/>
                  </a:schemeClr>
                </a:solidFill>
              </a:rPr>
              <a:t>Underfitting</a:t>
            </a:r>
            <a:r>
              <a:rPr lang="en-US" sz="3400" dirty="0">
                <a:solidFill>
                  <a:schemeClr val="tx1">
                    <a:lumMod val="50000"/>
                    <a:lumOff val="50000"/>
                  </a:schemeClr>
                </a:solidFill>
              </a:rPr>
              <a:t> refers to a model that can neither model the training data nor generalize to new data. An underfit machine learning model is not a suitable model and will be obvious as it will have poor performance on the training data.</a:t>
            </a:r>
          </a:p>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endParaRPr lang="en-US" sz="3300" dirty="0">
              <a:solidFill>
                <a:schemeClr val="tx1">
                  <a:lumMod val="50000"/>
                  <a:lumOff val="50000"/>
                </a:schemeClr>
              </a:solidFill>
            </a:endParaRPr>
          </a:p>
        </p:txBody>
      </p:sp>
      <p:pic>
        <p:nvPicPr>
          <p:cNvPr id="5" name="Picture 4">
            <a:extLst>
              <a:ext uri="{FF2B5EF4-FFF2-40B4-BE49-F238E27FC236}">
                <a16:creationId xmlns:a16="http://schemas.microsoft.com/office/drawing/2014/main" id="{F23307C5-050A-4033-BF99-D853CC797C98}"/>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10180266" y="0"/>
            <a:ext cx="2011734" cy="3509834"/>
          </a:xfrm>
          <a:prstGeom prst="rect">
            <a:avLst/>
          </a:prstGeom>
        </p:spPr>
      </p:pic>
      <p:pic>
        <p:nvPicPr>
          <p:cNvPr id="8" name="Picture 7">
            <a:extLst>
              <a:ext uri="{FF2B5EF4-FFF2-40B4-BE49-F238E27FC236}">
                <a16:creationId xmlns:a16="http://schemas.microsoft.com/office/drawing/2014/main" id="{C251FB77-5C63-464C-ACE5-81E893A571DA}"/>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a:stretch/>
        </p:blipFill>
        <p:spPr>
          <a:xfrm>
            <a:off x="10180266" y="3348165"/>
            <a:ext cx="2011734" cy="3509835"/>
          </a:xfrm>
          <a:prstGeom prst="rect">
            <a:avLst/>
          </a:prstGeom>
        </p:spPr>
      </p:pic>
    </p:spTree>
    <p:extLst>
      <p:ext uri="{BB962C8B-B14F-4D97-AF65-F5344CB8AC3E}">
        <p14:creationId xmlns:p14="http://schemas.microsoft.com/office/powerpoint/2010/main" val="367976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506911"/>
          </a:xfrm>
        </p:spPr>
        <p:txBody>
          <a:bodyPr>
            <a:normAutofit fontScale="32500" lnSpcReduction="20000"/>
          </a:bodyPr>
          <a:lstStyle/>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r>
              <a:rPr lang="en-US" sz="3600" b="0" i="0" dirty="0">
                <a:solidFill>
                  <a:srgbClr val="757575"/>
                </a:solidFill>
                <a:effectLst/>
                <a:latin typeface="sohne"/>
              </a:rPr>
              <a:t>Optimizers are used to update weights and biases i.e. the internal parameters of a model to reduce the error.</a:t>
            </a:r>
          </a:p>
          <a:p>
            <a:pPr marL="457200" algn="just">
              <a:spcBef>
                <a:spcPts val="1170"/>
              </a:spcBef>
              <a:tabLst>
                <a:tab pos="842645" algn="l"/>
                <a:tab pos="843280" algn="l"/>
              </a:tabLst>
            </a:pPr>
            <a:r>
              <a:rPr lang="en-IN" sz="3700" dirty="0">
                <a:solidFill>
                  <a:srgbClr val="757575"/>
                </a:solidFill>
                <a:latin typeface="sohne"/>
              </a:rPr>
              <a:t>In most learning networks, error is calculated as the difference between the actual output y and the predicted output y’ . The function that is used to compute this error is known as Loss Function also known as Cost function</a:t>
            </a:r>
          </a:p>
          <a:p>
            <a:pPr marL="457200" algn="just">
              <a:spcBef>
                <a:spcPts val="1170"/>
              </a:spcBef>
              <a:tabLst>
                <a:tab pos="842645" algn="l"/>
                <a:tab pos="843280" algn="l"/>
              </a:tabLst>
            </a:pPr>
            <a:r>
              <a:rPr lang="en-US" sz="3600" dirty="0">
                <a:solidFill>
                  <a:srgbClr val="757575"/>
                </a:solidFill>
                <a:latin typeface="sohne"/>
              </a:rPr>
              <a:t>Entropy is a measure of the uncertainty associated with a given distribution q(y). </a:t>
            </a:r>
            <a:r>
              <a:rPr lang="en-IN" sz="3600" dirty="0">
                <a:solidFill>
                  <a:srgbClr val="757575"/>
                </a:solidFill>
                <a:latin typeface="sohne"/>
              </a:rPr>
              <a:t>Binary cross entropy compares each of the predicted probabilities to actual class output which can be either 0 or 1. It then calculates the score that penalizes the probabilities based on the distance from the expected value. That means how close or far from the actual value.</a:t>
            </a:r>
          </a:p>
          <a:p>
            <a:pPr marL="457200" algn="just">
              <a:spcBef>
                <a:spcPts val="1170"/>
              </a:spcBef>
              <a:tabLst>
                <a:tab pos="842645" algn="l"/>
                <a:tab pos="843280" algn="l"/>
              </a:tabLst>
            </a:pPr>
            <a:r>
              <a:rPr lang="en-IN" sz="3500" b="1" dirty="0">
                <a:solidFill>
                  <a:srgbClr val="757575"/>
                </a:solidFill>
                <a:latin typeface="sohne"/>
              </a:rPr>
              <a:t>Binary Cross Entropy is the negative average of the log of corrected predicted probabilities</a:t>
            </a:r>
            <a:r>
              <a:rPr lang="en-IN" sz="3500" dirty="0">
                <a:solidFill>
                  <a:srgbClr val="757575"/>
                </a:solidFill>
                <a:latin typeface="sohne"/>
              </a:rPr>
              <a:t>.</a:t>
            </a:r>
            <a:endParaRPr lang="en-US" sz="3600" dirty="0">
              <a:solidFill>
                <a:srgbClr val="757575"/>
              </a:solidFill>
              <a:latin typeface="sohne"/>
            </a:endParaRPr>
          </a:p>
          <a:p>
            <a:pPr marL="457200" algn="just">
              <a:spcBef>
                <a:spcPts val="1170"/>
              </a:spcBef>
              <a:tabLst>
                <a:tab pos="842645" algn="l"/>
                <a:tab pos="843280" algn="l"/>
              </a:tabLst>
            </a:pPr>
            <a:r>
              <a:rPr lang="en-US" sz="3600" dirty="0">
                <a:solidFill>
                  <a:srgbClr val="757575"/>
                </a:solidFill>
                <a:latin typeface="sohne"/>
              </a:rPr>
              <a:t>Adam Optimizer, calculates an </a:t>
            </a:r>
            <a:r>
              <a:rPr lang="en-US" sz="3600" b="1" dirty="0">
                <a:solidFill>
                  <a:srgbClr val="757575"/>
                </a:solidFill>
                <a:latin typeface="sohne"/>
              </a:rPr>
              <a:t>exponential moving average of </a:t>
            </a:r>
            <a:r>
              <a:rPr lang="en-US" sz="3300" b="1" dirty="0">
                <a:solidFill>
                  <a:schemeClr val="tx1">
                    <a:lumMod val="50000"/>
                    <a:lumOff val="50000"/>
                  </a:schemeClr>
                </a:solidFill>
              </a:rPr>
              <a:t>the gradient </a:t>
            </a:r>
            <a:r>
              <a:rPr lang="en-US" sz="3300" dirty="0">
                <a:solidFill>
                  <a:schemeClr val="tx1">
                    <a:lumMod val="50000"/>
                    <a:lumOff val="50000"/>
                  </a:schemeClr>
                </a:solidFill>
              </a:rPr>
              <a:t>and </a:t>
            </a:r>
            <a:r>
              <a:rPr lang="en-US" sz="3300" b="1" dirty="0">
                <a:solidFill>
                  <a:schemeClr val="tx1">
                    <a:lumMod val="50000"/>
                    <a:lumOff val="50000"/>
                  </a:schemeClr>
                </a:solidFill>
              </a:rPr>
              <a:t>the squared gradient</a:t>
            </a:r>
            <a:r>
              <a:rPr lang="en-US" sz="3300" dirty="0">
                <a:solidFill>
                  <a:schemeClr val="tx1">
                    <a:lumMod val="50000"/>
                    <a:lumOff val="50000"/>
                  </a:schemeClr>
                </a:solidFill>
              </a:rPr>
              <a:t>, and the parameters beta1 and beta2 control the decay rates of these moving averages. </a:t>
            </a:r>
          </a:p>
          <a:p>
            <a:pPr marL="457200" algn="just">
              <a:spcBef>
                <a:spcPts val="1170"/>
              </a:spcBef>
              <a:tabLst>
                <a:tab pos="842645" algn="l"/>
                <a:tab pos="843280" algn="l"/>
              </a:tabLst>
            </a:pPr>
            <a:r>
              <a:rPr lang="en-US" sz="3300" dirty="0">
                <a:solidFill>
                  <a:schemeClr val="tx1">
                    <a:lumMod val="50000"/>
                    <a:lumOff val="50000"/>
                  </a:schemeClr>
                </a:solidFill>
              </a:rPr>
              <a:t>These calculated parameters along with learning rate determines the change in weight that will lead towards minima of loss function.</a:t>
            </a:r>
          </a:p>
          <a:p>
            <a:pPr marL="457200" algn="just">
              <a:spcBef>
                <a:spcPts val="1170"/>
              </a:spcBef>
              <a:tabLst>
                <a:tab pos="842645" algn="l"/>
                <a:tab pos="843280" algn="l"/>
              </a:tabLst>
            </a:pPr>
            <a:r>
              <a:rPr lang="en-US" sz="3400" dirty="0">
                <a:solidFill>
                  <a:schemeClr val="tx1">
                    <a:lumMod val="50000"/>
                    <a:lumOff val="50000"/>
                  </a:schemeClr>
                </a:solidFill>
              </a:rPr>
              <a:t>As the backpropagation algorithm advances downwards(or backward) from the output layer towards the input layer, the gradients often get smaller and smaller and approach zero which eventually leaves the weights of the initial or lower layers nearly unchanged. As a result, the gradient descent never converges to the optimum. This is known as the vanishing gradients problem.</a:t>
            </a:r>
          </a:p>
          <a:p>
            <a:pPr marL="457200" algn="just">
              <a:spcBef>
                <a:spcPts val="1170"/>
              </a:spcBef>
              <a:tabLst>
                <a:tab pos="842645" algn="l"/>
                <a:tab pos="843280" algn="l"/>
              </a:tabLst>
            </a:pPr>
            <a:r>
              <a:rPr lang="en-US" sz="3600" dirty="0">
                <a:solidFill>
                  <a:schemeClr val="tx1">
                    <a:lumMod val="50000"/>
                    <a:lumOff val="50000"/>
                  </a:schemeClr>
                </a:solidFill>
              </a:rPr>
              <a:t>On the contrary, in some cases, the gradients keep on getting larger and larger as the backpropagation algorithm progresses. This, in turn, causes very large weight updates and causes the gradient descent to diverge. This is known as the exploding gradients problem.</a:t>
            </a:r>
          </a:p>
          <a:p>
            <a:pPr marL="457200" algn="just">
              <a:spcBef>
                <a:spcPts val="1170"/>
              </a:spcBef>
              <a:tabLst>
                <a:tab pos="842645" algn="l"/>
                <a:tab pos="843280" algn="l"/>
              </a:tabLst>
            </a:pPr>
            <a:r>
              <a:rPr lang="en-US" sz="3600" dirty="0">
                <a:solidFill>
                  <a:schemeClr val="tx1">
                    <a:lumMod val="50000"/>
                    <a:lumOff val="50000"/>
                  </a:schemeClr>
                </a:solidFill>
              </a:rPr>
              <a:t>In a neural network</a:t>
            </a:r>
            <a:r>
              <a:rPr lang="en-US" sz="3600" b="1" dirty="0">
                <a:solidFill>
                  <a:schemeClr val="tx1">
                    <a:lumMod val="50000"/>
                    <a:lumOff val="50000"/>
                  </a:schemeClr>
                </a:solidFill>
              </a:rPr>
              <a:t>, Batch Normalization </a:t>
            </a:r>
            <a:r>
              <a:rPr lang="en-US" sz="3600" dirty="0">
                <a:solidFill>
                  <a:schemeClr val="tx1">
                    <a:lumMod val="50000"/>
                    <a:lumOff val="50000"/>
                  </a:schemeClr>
                </a:solidFill>
              </a:rPr>
              <a:t>is achieved through a normalization step that fixes the means and variances of each layer's inputs.</a:t>
            </a:r>
          </a:p>
        </p:txBody>
      </p:sp>
      <p:pic>
        <p:nvPicPr>
          <p:cNvPr id="9" name="Picture 8">
            <a:extLst>
              <a:ext uri="{FF2B5EF4-FFF2-40B4-BE49-F238E27FC236}">
                <a16:creationId xmlns:a16="http://schemas.microsoft.com/office/drawing/2014/main" id="{90891539-781D-467C-AC55-A2F7A8D9647F}"/>
              </a:ext>
            </a:extLst>
          </p:cNvPr>
          <p:cNvPicPr>
            <a:picLocks noChangeAspect="1"/>
          </p:cNvPicPr>
          <p:nvPr/>
        </p:nvPicPr>
        <p:blipFill rotWithShape="1">
          <a:blip r:embed="rId2">
            <a:extLst>
              <a:ext uri="{28A0092B-C50C-407E-A947-70E740481C1C}">
                <a14:useLocalDpi xmlns:a14="http://schemas.microsoft.com/office/drawing/2010/main" val="0"/>
              </a:ext>
            </a:extLst>
          </a:blip>
          <a:srcRect l="19455" t="65874" r="51436" b="17888"/>
          <a:stretch/>
        </p:blipFill>
        <p:spPr>
          <a:xfrm>
            <a:off x="5772859" y="-1"/>
            <a:ext cx="6405431" cy="2009869"/>
          </a:xfrm>
          <a:prstGeom prst="rect">
            <a:avLst/>
          </a:prstGeom>
        </p:spPr>
      </p:pic>
      <p:pic>
        <p:nvPicPr>
          <p:cNvPr id="16" name="Picture 15">
            <a:extLst>
              <a:ext uri="{FF2B5EF4-FFF2-40B4-BE49-F238E27FC236}">
                <a16:creationId xmlns:a16="http://schemas.microsoft.com/office/drawing/2014/main" id="{D1357215-3E1F-426C-992D-BD7291FEE47B}"/>
              </a:ext>
            </a:extLst>
          </p:cNvPr>
          <p:cNvPicPr>
            <a:picLocks noChangeAspect="1"/>
          </p:cNvPicPr>
          <p:nvPr/>
        </p:nvPicPr>
        <p:blipFill rotWithShape="1">
          <a:blip r:embed="rId3">
            <a:extLst>
              <a:ext uri="{28A0092B-C50C-407E-A947-70E740481C1C}">
                <a14:useLocalDpi xmlns:a14="http://schemas.microsoft.com/office/drawing/2010/main" val="0"/>
              </a:ext>
            </a:extLst>
          </a:blip>
          <a:srcRect r="9971"/>
          <a:stretch/>
        </p:blipFill>
        <p:spPr>
          <a:xfrm>
            <a:off x="9292206" y="2085228"/>
            <a:ext cx="2899794" cy="1681182"/>
          </a:xfrm>
          <a:prstGeom prst="rect">
            <a:avLst/>
          </a:prstGeom>
        </p:spPr>
      </p:pic>
      <p:pic>
        <p:nvPicPr>
          <p:cNvPr id="1032" name="Picture 8" descr="Log">
            <a:extLst>
              <a:ext uri="{FF2B5EF4-FFF2-40B4-BE49-F238E27FC236}">
                <a16:creationId xmlns:a16="http://schemas.microsoft.com/office/drawing/2014/main" id="{6276EEBC-6AED-4DD2-B658-215B2E778B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3743" y="3841770"/>
            <a:ext cx="2898257" cy="301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4000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516</TotalTime>
  <Words>2755</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Cambria</vt:lpstr>
      <vt:lpstr>Helvetica Neue</vt:lpstr>
      <vt:lpstr>sohne</vt:lpstr>
      <vt:lpstr>Trebuchet MS</vt:lpstr>
      <vt:lpstr>Wingdings 3</vt:lpstr>
      <vt:lpstr>Facet</vt:lpstr>
      <vt:lpstr>Comparative Analysis of Various Algorithms for Fake News Detection</vt:lpstr>
      <vt:lpstr> Introduction</vt:lpstr>
      <vt:lpstr> Introduction</vt:lpstr>
      <vt:lpstr> Literature Survey</vt:lpstr>
      <vt:lpstr> Motivation</vt:lpstr>
      <vt:lpstr> Implementation</vt:lpstr>
      <vt:lpstr> Implementation</vt:lpstr>
      <vt:lpstr> Implementation</vt:lpstr>
      <vt:lpstr> Implementation</vt:lpstr>
      <vt:lpstr> Implementation</vt:lpstr>
      <vt:lpstr> Implementation</vt:lpstr>
      <vt:lpstr> Implementation</vt:lpstr>
      <vt:lpstr> Result and Analysis</vt:lpstr>
      <vt:lpstr> Conclusion</vt:lpstr>
      <vt:lpstr> Future Work</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Various Algorithms for Fake News Detection</dc:title>
  <dc:creator>Prithwiraj Samanta</dc:creator>
  <cp:lastModifiedBy>Prithwiraj Samanta</cp:lastModifiedBy>
  <cp:revision>22</cp:revision>
  <dcterms:created xsi:type="dcterms:W3CDTF">2021-12-01T04:25:19Z</dcterms:created>
  <dcterms:modified xsi:type="dcterms:W3CDTF">2021-12-02T06:09:31Z</dcterms:modified>
</cp:coreProperties>
</file>