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7" r:id="rId9"/>
    <p:sldId id="262" r:id="rId10"/>
    <p:sldId id="263" r:id="rId11"/>
    <p:sldId id="264" r:id="rId12"/>
    <p:sldId id="271" r:id="rId13"/>
    <p:sldId id="265" r:id="rId14"/>
    <p:sldId id="269"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6327"/>
  </p:normalViewPr>
  <p:slideViewPr>
    <p:cSldViewPr>
      <p:cViewPr varScale="1">
        <p:scale>
          <a:sx n="85" d="100"/>
          <a:sy n="85" d="100"/>
        </p:scale>
        <p:origin x="56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0" y="72751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1924" y="23288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846689" y="3429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object 7">
            <a:extLst>
              <a:ext uri="{FF2B5EF4-FFF2-40B4-BE49-F238E27FC236}">
                <a16:creationId xmlns:a16="http://schemas.microsoft.com/office/drawing/2014/main" id="{8CA8EB34-215B-51F9-CF3F-C8978C29671E}"/>
              </a:ext>
            </a:extLst>
          </p:cNvPr>
          <p:cNvSpPr txBox="1"/>
          <p:nvPr/>
        </p:nvSpPr>
        <p:spPr>
          <a:xfrm>
            <a:off x="3657600" y="789338"/>
            <a:ext cx="5715000" cy="3079048"/>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Trebuchet MS"/>
                <a:cs typeface="Trebuchet MS"/>
              </a:rPr>
              <a:t>PRASANNA M</a:t>
            </a:r>
          </a:p>
          <a:p>
            <a:pPr marL="12700">
              <a:lnSpc>
                <a:spcPct val="100000"/>
              </a:lnSpc>
              <a:spcBef>
                <a:spcPts val="130"/>
              </a:spcBef>
            </a:pPr>
            <a:endParaRPr lang="en-IN" sz="3200" spc="-20" dirty="0">
              <a:latin typeface="Trebuchet MS"/>
              <a:cs typeface="Trebuchet MS"/>
            </a:endParaRPr>
          </a:p>
          <a:p>
            <a:pPr marL="12700">
              <a:lnSpc>
                <a:spcPct val="100000"/>
              </a:lnSpc>
              <a:spcBef>
                <a:spcPts val="130"/>
              </a:spcBef>
            </a:pPr>
            <a:r>
              <a:rPr lang="en-IN" sz="2000" spc="-20" dirty="0">
                <a:latin typeface="Trebuchet MS"/>
                <a:cs typeface="Trebuchet MS"/>
              </a:rPr>
              <a:t>NMID: DA399B9D34973FE8CED49232A34041C9</a:t>
            </a:r>
          </a:p>
          <a:p>
            <a:pPr marL="12700">
              <a:lnSpc>
                <a:spcPct val="100000"/>
              </a:lnSpc>
              <a:spcBef>
                <a:spcPts val="130"/>
              </a:spcBef>
            </a:pPr>
            <a:endParaRPr lang="en-IN" sz="2000" spc="-20" dirty="0">
              <a:latin typeface="Trebuchet MS"/>
              <a:cs typeface="Trebuchet MS"/>
            </a:endParaRPr>
          </a:p>
          <a:p>
            <a:pPr marL="12700">
              <a:spcBef>
                <a:spcPts val="130"/>
              </a:spcBef>
            </a:pPr>
            <a:r>
              <a:rPr lang="en-IN" sz="2000" spc="-20" dirty="0">
                <a:latin typeface="Trebuchet MS"/>
                <a:cs typeface="Trebuchet MS"/>
              </a:rPr>
              <a:t>Course : Generative AI for Engineering (E2324)</a:t>
            </a:r>
          </a:p>
          <a:p>
            <a:pPr marL="12700">
              <a:spcBef>
                <a:spcPts val="130"/>
              </a:spcBef>
            </a:pPr>
            <a:endParaRPr lang="en-IN" sz="2000" spc="-20" dirty="0">
              <a:latin typeface="Trebuchet MS"/>
              <a:cs typeface="Trebuchet MS"/>
            </a:endParaRPr>
          </a:p>
          <a:p>
            <a:pPr marL="12700">
              <a:lnSpc>
                <a:spcPct val="100000"/>
              </a:lnSpc>
              <a:spcBef>
                <a:spcPts val="130"/>
              </a:spcBef>
            </a:pPr>
            <a:r>
              <a:rPr lang="en-IN" sz="2500" spc="-20" dirty="0">
                <a:latin typeface="Trebuchet MS"/>
                <a:cs typeface="Trebuchet MS"/>
              </a:rPr>
              <a:t>Madras Institute of Technology Campus, Anna University</a:t>
            </a:r>
            <a:endParaRPr sz="2500" dirty="0">
              <a:latin typeface="Trebuchet MS"/>
              <a:cs typeface="Trebuchet MS"/>
            </a:endParaRPr>
          </a:p>
        </p:txBody>
      </p:sp>
      <p:sp>
        <p:nvSpPr>
          <p:cNvPr id="15" name="object 8">
            <a:extLst>
              <a:ext uri="{FF2B5EF4-FFF2-40B4-BE49-F238E27FC236}">
                <a16:creationId xmlns:a16="http://schemas.microsoft.com/office/drawing/2014/main" id="{225A5026-9B3C-2CF9-975E-7C9B2001F041}"/>
              </a:ext>
            </a:extLst>
          </p:cNvPr>
          <p:cNvSpPr txBox="1"/>
          <p:nvPr/>
        </p:nvSpPr>
        <p:spPr>
          <a:xfrm>
            <a:off x="2667000" y="4337068"/>
            <a:ext cx="7433442" cy="1515800"/>
          </a:xfrm>
          <a:prstGeom prst="rect">
            <a:avLst/>
          </a:prstGeom>
        </p:spPr>
        <p:txBody>
          <a:bodyPr vert="horz" wrap="square" lIns="0" tIns="12700" rIns="0" bIns="0" rtlCol="0">
            <a:spAutoFit/>
          </a:bodyPr>
          <a:lstStyle/>
          <a:p>
            <a:pPr marL="12700" algn="ctr">
              <a:spcBef>
                <a:spcPts val="100"/>
              </a:spcBef>
            </a:pPr>
            <a:endParaRPr lang="en-IN" sz="2400" b="1" spc="-10" dirty="0">
              <a:solidFill>
                <a:srgbClr val="2D936B"/>
              </a:solidFill>
              <a:latin typeface="Trebuchet MS"/>
              <a:cs typeface="Trebuchet MS"/>
            </a:endParaRPr>
          </a:p>
          <a:p>
            <a:pPr marL="12700" algn="ctr">
              <a:spcBef>
                <a:spcPts val="100"/>
              </a:spcBef>
            </a:pPr>
            <a:r>
              <a:rPr lang="en-SG" sz="2400" b="1" spc="-10" dirty="0">
                <a:solidFill>
                  <a:srgbClr val="2D936B"/>
                </a:solidFill>
                <a:latin typeface="Trebuchet MS"/>
                <a:cs typeface="Trebuchet MS"/>
              </a:rPr>
              <a:t>Enhancing Graduate Admissions Prediction: A Transparent Approach with Support Vector Regression</a:t>
            </a:r>
            <a:endParaRPr lang="en-IN" sz="2400" dirty="0">
              <a:latin typeface="Trebuchet MS"/>
              <a:cs typeface="Trebuchet MS"/>
            </a:endParaRPr>
          </a:p>
        </p:txBody>
      </p:sp>
      <p:sp>
        <p:nvSpPr>
          <p:cNvPr id="16" name="TextBox 15">
            <a:extLst>
              <a:ext uri="{FF2B5EF4-FFF2-40B4-BE49-F238E27FC236}">
                <a16:creationId xmlns:a16="http://schemas.microsoft.com/office/drawing/2014/main" id="{B664F9B7-DA67-50D8-7A85-384E4EACCA03}"/>
              </a:ext>
            </a:extLst>
          </p:cNvPr>
          <p:cNvSpPr txBox="1"/>
          <p:nvPr/>
        </p:nvSpPr>
        <p:spPr>
          <a:xfrm>
            <a:off x="981336" y="4648200"/>
            <a:ext cx="2321148" cy="830997"/>
          </a:xfrm>
          <a:prstGeom prst="rect">
            <a:avLst/>
          </a:prstGeom>
          <a:noFill/>
        </p:spPr>
        <p:txBody>
          <a:bodyPr wrap="none" rtlCol="0">
            <a:spAutoFit/>
          </a:bodyPr>
          <a:lstStyle/>
          <a:p>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 : </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057400" y="397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0" y="23010"/>
            <a:ext cx="914400" cy="1269594"/>
          </a:xfrm>
          <a:prstGeom prst="rect">
            <a:avLst/>
          </a:prstGeom>
        </p:spPr>
      </p:pic>
      <p:sp>
        <p:nvSpPr>
          <p:cNvPr id="7" name="object 7"/>
          <p:cNvSpPr txBox="1">
            <a:spLocks noGrp="1"/>
          </p:cNvSpPr>
          <p:nvPr>
            <p:ph type="title"/>
          </p:nvPr>
        </p:nvSpPr>
        <p:spPr>
          <a:xfrm>
            <a:off x="2667000" y="304800"/>
            <a:ext cx="59563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THE WOW IN YOUR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B39729E1-BFE9-FB7B-1A48-0EC415800592}"/>
              </a:ext>
            </a:extLst>
          </p:cNvPr>
          <p:cNvSpPr txBox="1"/>
          <p:nvPr/>
        </p:nvSpPr>
        <p:spPr>
          <a:xfrm>
            <a:off x="433552" y="1371600"/>
            <a:ext cx="9296400" cy="2800767"/>
          </a:xfrm>
          <a:prstGeom prst="rect">
            <a:avLst/>
          </a:prstGeom>
          <a:noFill/>
        </p:spPr>
        <p:txBody>
          <a:bodyPr wrap="square" rtlCol="0">
            <a:spAutoFit/>
          </a:bodyPr>
          <a:lstStyle/>
          <a:p>
            <a:pPr marL="342900" indent="-342900" algn="just">
              <a:buFont typeface="Wingdings" pitchFamily="2" charset="2"/>
              <a:buChar char="§"/>
            </a:pPr>
            <a:r>
              <a:rPr lang="en-SG" sz="2200" i="0" dirty="0">
                <a:solidFill>
                  <a:srgbClr val="0D0D0D"/>
                </a:solidFill>
                <a:effectLst/>
                <a:latin typeface="Söhne"/>
              </a:rPr>
              <a:t>This project innovates upon existing admission prediction models by introducing additional input features, including ratings for statements of purpose and letters of recommendation, and employing a Support Vector Regression (SVR) approach to estimate the probability of admission to different university classes. Unlike traditional models that only classify admission outcomes, this approach provides a nuanced understanding of admission probabilities, empowering prospective students with more transparent and actionable insights into their chances of acceptance.</a:t>
            </a:r>
            <a:endParaRPr lang="en-IN" sz="2200" i="0" dirty="0">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699192" y="31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4419600" y="228600"/>
            <a:ext cx="2384425"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b="1" spc="25" dirty="0">
                <a:latin typeface="Trebuchet MS"/>
                <a:ea typeface="+mj-ea"/>
              </a:rPr>
              <a:t>MODELLING</a:t>
            </a:r>
          </a:p>
        </p:txBody>
      </p:sp>
      <p:sp>
        <p:nvSpPr>
          <p:cNvPr id="10" name="TextBox 9">
            <a:extLst>
              <a:ext uri="{FF2B5EF4-FFF2-40B4-BE49-F238E27FC236}">
                <a16:creationId xmlns:a16="http://schemas.microsoft.com/office/drawing/2014/main" id="{AC25CFFF-4275-DD63-E553-C75F7669EAE5}"/>
              </a:ext>
            </a:extLst>
          </p:cNvPr>
          <p:cNvSpPr txBox="1"/>
          <p:nvPr/>
        </p:nvSpPr>
        <p:spPr>
          <a:xfrm>
            <a:off x="304800" y="853033"/>
            <a:ext cx="9753600" cy="5909310"/>
          </a:xfrm>
          <a:prstGeom prst="rect">
            <a:avLst/>
          </a:prstGeom>
          <a:noFill/>
        </p:spPr>
        <p:txBody>
          <a:bodyPr wrap="square" rtlCol="0">
            <a:spAutoFit/>
          </a:bodyPr>
          <a:lstStyle/>
          <a:p>
            <a:pPr algn="just"/>
            <a:r>
              <a:rPr lang="en-SG" sz="2100" b="1" dirty="0">
                <a:solidFill>
                  <a:srgbClr val="0D0D0D"/>
                </a:solidFill>
                <a:latin typeface="Söhne"/>
              </a:rPr>
              <a:t>Support Vector Regression (SVR):</a:t>
            </a:r>
          </a:p>
          <a:p>
            <a:pPr marL="800100" lvl="1" indent="-342900" algn="just">
              <a:buFont typeface="Arial" panose="020B0604020202020204" pitchFamily="34" charset="0"/>
              <a:buChar char="•"/>
            </a:pPr>
            <a:r>
              <a:rPr lang="en-SG" sz="2100" dirty="0">
                <a:solidFill>
                  <a:srgbClr val="0D0D0D"/>
                </a:solidFill>
                <a:latin typeface="Söhne"/>
              </a:rPr>
              <a:t>Utilize SVR, a powerful machine learning technique for regression tasks, to build the predictive model. </a:t>
            </a:r>
          </a:p>
          <a:p>
            <a:pPr marL="800100" lvl="1" indent="-342900" algn="just">
              <a:buFont typeface="Arial" panose="020B0604020202020204" pitchFamily="34" charset="0"/>
              <a:buChar char="•"/>
            </a:pPr>
            <a:r>
              <a:rPr lang="en-SG" sz="2100" dirty="0">
                <a:solidFill>
                  <a:srgbClr val="0D0D0D"/>
                </a:solidFill>
                <a:latin typeface="Söhne"/>
              </a:rPr>
              <a:t>SVR is well-suited for capturing complex relationships between input features and admission probabilities, particularly in cases of non-linear data.</a:t>
            </a:r>
          </a:p>
          <a:p>
            <a:pPr algn="just"/>
            <a:r>
              <a:rPr lang="en-SG" sz="2100" b="1" dirty="0">
                <a:solidFill>
                  <a:srgbClr val="0D0D0D"/>
                </a:solidFill>
                <a:latin typeface="Söhne"/>
              </a:rPr>
              <a:t>Input Features</a:t>
            </a:r>
            <a:r>
              <a:rPr lang="en-SG" sz="2100" dirty="0">
                <a:solidFill>
                  <a:srgbClr val="0D0D0D"/>
                </a:solidFill>
                <a:latin typeface="Söhne"/>
              </a:rPr>
              <a:t>:</a:t>
            </a:r>
          </a:p>
          <a:p>
            <a:pPr marL="800100" lvl="1" indent="-342900" algn="just">
              <a:buFont typeface="Arial" panose="020B0604020202020204" pitchFamily="34" charset="0"/>
              <a:buChar char="•"/>
            </a:pPr>
            <a:r>
              <a:rPr lang="en-SG" sz="2100" dirty="0">
                <a:solidFill>
                  <a:srgbClr val="0D0D0D"/>
                </a:solidFill>
                <a:latin typeface="Söhne"/>
              </a:rPr>
              <a:t>Incorporate a diverse set of input features including:</a:t>
            </a:r>
          </a:p>
          <a:p>
            <a:pPr marL="2171700" lvl="4" indent="-342900" algn="just">
              <a:buFont typeface="Arial" panose="020B0604020202020204" pitchFamily="34" charset="0"/>
              <a:buChar char="•"/>
            </a:pPr>
            <a:r>
              <a:rPr lang="en-SG" sz="2100" dirty="0">
                <a:solidFill>
                  <a:srgbClr val="0D0D0D"/>
                </a:solidFill>
                <a:latin typeface="Söhne"/>
              </a:rPr>
              <a:t>Quantitative metrics: GRE scores, TOEFL scores, and CGPA.</a:t>
            </a:r>
          </a:p>
          <a:p>
            <a:pPr marL="2171700" lvl="4" indent="-342900" algn="just">
              <a:buFont typeface="Arial" panose="020B0604020202020204" pitchFamily="34" charset="0"/>
              <a:buChar char="•"/>
            </a:pPr>
            <a:r>
              <a:rPr lang="en-SG" sz="2100" dirty="0">
                <a:solidFill>
                  <a:srgbClr val="0D0D0D"/>
                </a:solidFill>
                <a:latin typeface="Söhne"/>
              </a:rPr>
              <a:t>Qualitative ratings: Statements of purpose and letters of recommendation.</a:t>
            </a:r>
          </a:p>
          <a:p>
            <a:pPr marL="2171700" lvl="4" indent="-342900" algn="just">
              <a:buFont typeface="Arial" panose="020B0604020202020204" pitchFamily="34" charset="0"/>
              <a:buChar char="•"/>
            </a:pPr>
            <a:r>
              <a:rPr lang="en-SG" sz="2100" dirty="0">
                <a:solidFill>
                  <a:srgbClr val="0D0D0D"/>
                </a:solidFill>
                <a:latin typeface="Söhne"/>
              </a:rPr>
              <a:t>Institutional class rankings.</a:t>
            </a:r>
          </a:p>
          <a:p>
            <a:pPr marL="800100" lvl="1" indent="-342900" algn="just">
              <a:buFont typeface="Arial" panose="020B0604020202020204" pitchFamily="34" charset="0"/>
              <a:buChar char="•"/>
            </a:pPr>
            <a:r>
              <a:rPr lang="en-SG" sz="2100" dirty="0">
                <a:solidFill>
                  <a:srgbClr val="0D0D0D"/>
                </a:solidFill>
                <a:latin typeface="Söhne"/>
              </a:rPr>
              <a:t>These features provide a comprehensive overview of applicants' academic 	credentials and subjective evaluations.</a:t>
            </a:r>
          </a:p>
          <a:p>
            <a:pPr algn="just"/>
            <a:r>
              <a:rPr lang="en-SG" sz="2100" b="1" dirty="0">
                <a:solidFill>
                  <a:srgbClr val="0D0D0D"/>
                </a:solidFill>
                <a:latin typeface="Söhne"/>
              </a:rPr>
              <a:t>Data Preprocessing:</a:t>
            </a:r>
          </a:p>
          <a:p>
            <a:pPr marL="800100" lvl="1" indent="-342900" algn="just">
              <a:buFont typeface="Arial" panose="020B0604020202020204" pitchFamily="34" charset="0"/>
              <a:buChar char="•"/>
            </a:pPr>
            <a:r>
              <a:rPr lang="en-SG" sz="2100" dirty="0">
                <a:solidFill>
                  <a:srgbClr val="0D0D0D"/>
                </a:solidFill>
                <a:latin typeface="Söhne"/>
              </a:rPr>
              <a:t>Handle missing values, scale numerical features, and encode categorical variables as necessary to prepare the data for </a:t>
            </a:r>
            <a:r>
              <a:rPr lang="en-SG" sz="2100" dirty="0" err="1">
                <a:solidFill>
                  <a:srgbClr val="0D0D0D"/>
                </a:solidFill>
                <a:latin typeface="Söhne"/>
              </a:rPr>
              <a:t>modeling</a:t>
            </a:r>
            <a:r>
              <a:rPr lang="en-SG" sz="2100" dirty="0">
                <a:solidFill>
                  <a:srgbClr val="0D0D0D"/>
                </a:solidFill>
                <a:latin typeface="Söhne"/>
              </a:rPr>
              <a:t>.</a:t>
            </a:r>
          </a:p>
          <a:p>
            <a:pPr marL="800100" lvl="1" indent="-342900" algn="just">
              <a:buFont typeface="Arial" panose="020B0604020202020204" pitchFamily="34" charset="0"/>
              <a:buChar char="•"/>
            </a:pPr>
            <a:r>
              <a:rPr lang="en-SG" sz="2100" dirty="0">
                <a:solidFill>
                  <a:srgbClr val="0D0D0D"/>
                </a:solidFill>
                <a:latin typeface="Söhne"/>
              </a:rPr>
              <a:t>Explore techniques for feature selection and dimensionality reduction to improve model performance and interpretability.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699192" y="31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4419600" y="228600"/>
            <a:ext cx="2384425"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b="1" spc="25" dirty="0">
                <a:latin typeface="Trebuchet MS"/>
                <a:ea typeface="+mj-ea"/>
              </a:rPr>
              <a:t>MODELLING</a:t>
            </a:r>
          </a:p>
        </p:txBody>
      </p:sp>
      <p:sp>
        <p:nvSpPr>
          <p:cNvPr id="10" name="TextBox 9">
            <a:extLst>
              <a:ext uri="{FF2B5EF4-FFF2-40B4-BE49-F238E27FC236}">
                <a16:creationId xmlns:a16="http://schemas.microsoft.com/office/drawing/2014/main" id="{AC25CFFF-4275-DD63-E553-C75F7669EAE5}"/>
              </a:ext>
            </a:extLst>
          </p:cNvPr>
          <p:cNvSpPr txBox="1"/>
          <p:nvPr/>
        </p:nvSpPr>
        <p:spPr>
          <a:xfrm>
            <a:off x="304800" y="853033"/>
            <a:ext cx="9753600" cy="3323987"/>
          </a:xfrm>
          <a:prstGeom prst="rect">
            <a:avLst/>
          </a:prstGeom>
          <a:noFill/>
        </p:spPr>
        <p:txBody>
          <a:bodyPr wrap="square" rtlCol="0">
            <a:spAutoFit/>
          </a:bodyPr>
          <a:lstStyle/>
          <a:p>
            <a:pPr algn="just"/>
            <a:r>
              <a:rPr lang="en-SG" sz="2100" b="1" dirty="0">
                <a:solidFill>
                  <a:srgbClr val="0D0D0D"/>
                </a:solidFill>
                <a:latin typeface="Söhne"/>
              </a:rPr>
              <a:t>Model Training and Tuning:</a:t>
            </a:r>
          </a:p>
          <a:p>
            <a:pPr marL="800100" lvl="1" indent="-342900" algn="just">
              <a:buFont typeface="Arial" panose="020B0604020202020204" pitchFamily="34" charset="0"/>
              <a:buChar char="•"/>
            </a:pPr>
            <a:r>
              <a:rPr lang="en-SG" sz="2100" dirty="0">
                <a:solidFill>
                  <a:srgbClr val="0D0D0D"/>
                </a:solidFill>
                <a:latin typeface="Söhne"/>
              </a:rPr>
              <a:t>Train the SVR model using the </a:t>
            </a:r>
            <a:r>
              <a:rPr lang="en-SG" sz="2100" dirty="0" err="1">
                <a:solidFill>
                  <a:srgbClr val="0D0D0D"/>
                </a:solidFill>
                <a:latin typeface="Söhne"/>
              </a:rPr>
              <a:t>preprocessed</a:t>
            </a:r>
            <a:r>
              <a:rPr lang="en-SG" sz="2100" dirty="0">
                <a:solidFill>
                  <a:srgbClr val="0D0D0D"/>
                </a:solidFill>
                <a:latin typeface="Söhne"/>
              </a:rPr>
              <a:t> data, optimizing hyperparameters to maximize prediction accuracy.</a:t>
            </a:r>
          </a:p>
          <a:p>
            <a:pPr marL="800100" lvl="1" indent="-342900" algn="just">
              <a:buFont typeface="Arial" panose="020B0604020202020204" pitchFamily="34" charset="0"/>
              <a:buChar char="•"/>
            </a:pPr>
            <a:r>
              <a:rPr lang="en-SG" sz="2100" dirty="0">
                <a:solidFill>
                  <a:srgbClr val="0D0D0D"/>
                </a:solidFill>
                <a:latin typeface="Söhne"/>
              </a:rPr>
              <a:t>Utilize cross-validation techniques to assess model performance and ensure robustness.</a:t>
            </a:r>
          </a:p>
          <a:p>
            <a:pPr algn="just"/>
            <a:r>
              <a:rPr lang="en-SG" sz="2100" b="1" dirty="0">
                <a:solidFill>
                  <a:srgbClr val="0D0D0D"/>
                </a:solidFill>
                <a:latin typeface="Söhne"/>
              </a:rPr>
              <a:t>Evaluation Metrics:</a:t>
            </a:r>
          </a:p>
          <a:p>
            <a:pPr marL="800100" lvl="1" indent="-342900" algn="just">
              <a:buFont typeface="Arial" panose="020B0604020202020204" pitchFamily="34" charset="0"/>
              <a:buChar char="•"/>
            </a:pPr>
            <a:r>
              <a:rPr lang="en-SG" sz="2100" dirty="0">
                <a:solidFill>
                  <a:srgbClr val="0D0D0D"/>
                </a:solidFill>
                <a:latin typeface="Söhne"/>
              </a:rPr>
              <a:t>Evaluate model performance using appropriate regression metrics such as Mean Squared Error (MSE), R-squared (R²), and Mean Absolute Error (MAE).</a:t>
            </a:r>
          </a:p>
          <a:p>
            <a:pPr marL="800100" lvl="1" indent="-342900" algn="just">
              <a:buFont typeface="Arial" panose="020B0604020202020204" pitchFamily="34" charset="0"/>
              <a:buChar char="•"/>
            </a:pPr>
            <a:r>
              <a:rPr lang="en-SG" sz="2100" dirty="0">
                <a:solidFill>
                  <a:srgbClr val="0D0D0D"/>
                </a:solidFill>
                <a:latin typeface="Söhne"/>
              </a:rPr>
              <a:t>Compare the SVR-based model against baseline models and alternative machine learning approaches to assess relative performance.</a:t>
            </a:r>
            <a:endParaRPr lang="en-IN" sz="2100" dirty="0">
              <a:solidFill>
                <a:srgbClr val="0D0D0D"/>
              </a:solidFill>
              <a:latin typeface="Söhne"/>
            </a:endParaRPr>
          </a:p>
        </p:txBody>
      </p:sp>
    </p:spTree>
    <p:extLst>
      <p:ext uri="{BB962C8B-B14F-4D97-AF65-F5344CB8AC3E}">
        <p14:creationId xmlns:p14="http://schemas.microsoft.com/office/powerpoint/2010/main" val="97472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0" y="274491"/>
            <a:ext cx="20574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1" name="TextBox 10">
            <a:extLst>
              <a:ext uri="{FF2B5EF4-FFF2-40B4-BE49-F238E27FC236}">
                <a16:creationId xmlns:a16="http://schemas.microsoft.com/office/drawing/2014/main" id="{D58EFE99-0B6A-14CC-336F-0791FBCEA3EC}"/>
              </a:ext>
            </a:extLst>
          </p:cNvPr>
          <p:cNvSpPr txBox="1"/>
          <p:nvPr/>
        </p:nvSpPr>
        <p:spPr>
          <a:xfrm>
            <a:off x="457200" y="1120676"/>
            <a:ext cx="10363200" cy="5586145"/>
          </a:xfrm>
          <a:prstGeom prst="rect">
            <a:avLst/>
          </a:prstGeom>
          <a:noFill/>
        </p:spPr>
        <p:txBody>
          <a:bodyPr wrap="square" rtlCol="0">
            <a:spAutoFit/>
          </a:bodyPr>
          <a:lstStyle/>
          <a:p>
            <a:pPr marL="457200" indent="-457200" algn="just">
              <a:buFont typeface="+mj-lt"/>
              <a:buAutoNum type="arabicPeriod"/>
            </a:pPr>
            <a:r>
              <a:rPr lang="en-SG" sz="2100" b="1" dirty="0">
                <a:solidFill>
                  <a:srgbClr val="0D0D0D"/>
                </a:solidFill>
                <a:latin typeface="Söhne"/>
              </a:rPr>
              <a:t>Improved Decision-Making for Prospective Students: </a:t>
            </a:r>
            <a:r>
              <a:rPr lang="en-SG" sz="2100" dirty="0">
                <a:solidFill>
                  <a:srgbClr val="0D0D0D"/>
                </a:solidFill>
                <a:latin typeface="Söhne"/>
              </a:rPr>
              <a:t>By providing personalized admission probability estimates, the project empowers prospective graduate students to make informed decisions about where to apply. This can lead to more strategic application strategies and increased likelihood of acceptance at desired institutions.</a:t>
            </a:r>
          </a:p>
          <a:p>
            <a:pPr marL="457200" indent="-457200" algn="just">
              <a:buFont typeface="+mj-lt"/>
              <a:buAutoNum type="arabicPeriod"/>
            </a:pPr>
            <a:r>
              <a:rPr lang="en-SG" sz="2100" b="1" dirty="0">
                <a:solidFill>
                  <a:srgbClr val="0D0D0D"/>
                </a:solidFill>
                <a:latin typeface="Söhne"/>
              </a:rPr>
              <a:t>Enhanced Transparency and Fairness in Admissions: </a:t>
            </a:r>
            <a:r>
              <a:rPr lang="en-SG" sz="2100" dirty="0">
                <a:solidFill>
                  <a:srgbClr val="0D0D0D"/>
                </a:solidFill>
                <a:latin typeface="Söhne"/>
              </a:rPr>
              <a:t>The project sheds light on the holistic nature of admissions decisions by incorporating subjective evaluations and institutional prestige into the prediction model. This promotes transparency and fairness in the admissions process, ensuring that all applicants are evaluated comprehensively and equitably.</a:t>
            </a:r>
          </a:p>
          <a:p>
            <a:pPr marL="457200" indent="-457200" algn="just">
              <a:buFont typeface="+mj-lt"/>
              <a:buAutoNum type="arabicPeriod"/>
            </a:pPr>
            <a:r>
              <a:rPr lang="en-SG" sz="2100" b="1" dirty="0">
                <a:solidFill>
                  <a:srgbClr val="0D0D0D"/>
                </a:solidFill>
                <a:latin typeface="Söhne"/>
              </a:rPr>
              <a:t>Identification of Underrepresented Applicant Groups: </a:t>
            </a:r>
            <a:r>
              <a:rPr lang="en-SG" sz="2100" dirty="0">
                <a:solidFill>
                  <a:srgbClr val="0D0D0D"/>
                </a:solidFill>
                <a:latin typeface="Söhne"/>
              </a:rPr>
              <a:t>Analysis of admission probabilities across demographic and socioeconomic categories can help identify underrepresented applicant groups. This information can inform targeted interventions and policies aimed at promoting diversity and equity in graduate admissions.</a:t>
            </a:r>
          </a:p>
          <a:p>
            <a:pPr marL="457200" indent="-457200" algn="just">
              <a:buFont typeface="+mj-lt"/>
              <a:buAutoNum type="arabicPeriod"/>
            </a:pPr>
            <a:r>
              <a:rPr lang="en-SG" sz="2100" b="1" dirty="0">
                <a:solidFill>
                  <a:srgbClr val="0D0D0D"/>
                </a:solidFill>
                <a:latin typeface="Söhne"/>
              </a:rPr>
              <a:t>Insights for Admissions Committees and Academic Advisors: </a:t>
            </a:r>
            <a:r>
              <a:rPr lang="en-SG" sz="2100" dirty="0">
                <a:solidFill>
                  <a:srgbClr val="0D0D0D"/>
                </a:solidFill>
                <a:latin typeface="Söhne"/>
              </a:rPr>
              <a:t>The predictive model provides valuable insights for admissions committees and academic advisors, enabling them to better understand factors influencing admission decisions and offer tailored guidance to prospective students.</a:t>
            </a:r>
            <a:endParaRPr lang="en-IN" sz="2100" dirty="0">
              <a:solidFill>
                <a:srgbClr val="0D0D0D"/>
              </a:solidFill>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200400" y="365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86200" y="274491"/>
            <a:ext cx="3733800" cy="505908"/>
          </a:xfrm>
          <a:prstGeom prst="rect">
            <a:avLst/>
          </a:prstGeom>
        </p:spPr>
        <p:txBody>
          <a:bodyPr vert="horz" wrap="square" lIns="0" tIns="13335" rIns="0" bIns="0" rtlCol="0">
            <a:spAutoFit/>
          </a:bodyPr>
          <a:lstStyle/>
          <a:p>
            <a:pPr marL="12700">
              <a:lnSpc>
                <a:spcPct val="100000"/>
              </a:lnSpc>
              <a:spcBef>
                <a:spcPts val="130"/>
              </a:spcBef>
              <a:tabLst>
                <a:tab pos="2642870" algn="l"/>
              </a:tabLst>
            </a:pPr>
            <a:r>
              <a:rPr sz="3200" spc="25" dirty="0"/>
              <a:t>RESULTS</a:t>
            </a:r>
            <a:r>
              <a:rPr lang="en-US" sz="3200" spc="25" dirty="0"/>
              <a:t> - CONT</a:t>
            </a:r>
            <a:endParaRPr sz="3200" spc="25"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3" name="TextBox 2">
            <a:extLst>
              <a:ext uri="{FF2B5EF4-FFF2-40B4-BE49-F238E27FC236}">
                <a16:creationId xmlns:a16="http://schemas.microsoft.com/office/drawing/2014/main" id="{06E9AE50-0978-BA47-AB7C-E8808F12D4DE}"/>
              </a:ext>
            </a:extLst>
          </p:cNvPr>
          <p:cNvSpPr txBox="1"/>
          <p:nvPr/>
        </p:nvSpPr>
        <p:spPr>
          <a:xfrm>
            <a:off x="2626236" y="973367"/>
            <a:ext cx="6373668" cy="646331"/>
          </a:xfrm>
          <a:prstGeom prst="rect">
            <a:avLst/>
          </a:prstGeom>
          <a:noFill/>
        </p:spPr>
        <p:txBody>
          <a:bodyPr wrap="none" rtlCol="0">
            <a:spAutoFit/>
          </a:bodyPr>
          <a:lstStyle/>
          <a:p>
            <a:pPr algn="ctr"/>
            <a:r>
              <a:rPr lang="en-US" dirty="0"/>
              <a:t>PREDICTED PROBABILITY OF GETTING ADMISSION IN PARTICULAR </a:t>
            </a:r>
          </a:p>
          <a:p>
            <a:pPr algn="ctr"/>
            <a:r>
              <a:rPr lang="en-US" dirty="0"/>
              <a:t>UNIVERSITY CLASS</a:t>
            </a:r>
            <a:endParaRPr lang="en-IN" dirty="0"/>
          </a:p>
        </p:txBody>
      </p:sp>
      <p:pic>
        <p:nvPicPr>
          <p:cNvPr id="2" name="Picture 1">
            <a:extLst>
              <a:ext uri="{FF2B5EF4-FFF2-40B4-BE49-F238E27FC236}">
                <a16:creationId xmlns:a16="http://schemas.microsoft.com/office/drawing/2014/main" id="{15B310C1-FB92-DE92-1DBE-60E7DF2C641E}"/>
              </a:ext>
            </a:extLst>
          </p:cNvPr>
          <p:cNvPicPr>
            <a:picLocks noChangeAspect="1"/>
          </p:cNvPicPr>
          <p:nvPr/>
        </p:nvPicPr>
        <p:blipFill rotWithShape="1">
          <a:blip r:embed="rId2">
            <a:extLst>
              <a:ext uri="{28A0092B-C50C-407E-A947-70E740481C1C}">
                <a14:useLocalDpi xmlns:a14="http://schemas.microsoft.com/office/drawing/2010/main" val="0"/>
              </a:ext>
            </a:extLst>
          </a:blip>
          <a:srcRect t="10167"/>
          <a:stretch/>
        </p:blipFill>
        <p:spPr bwMode="auto">
          <a:xfrm>
            <a:off x="2022718" y="1905000"/>
            <a:ext cx="8146564" cy="4114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841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4DB7-F26C-D3A4-C984-8219807A8D72}"/>
              </a:ext>
            </a:extLst>
          </p:cNvPr>
          <p:cNvSpPr>
            <a:spLocks noGrp="1"/>
          </p:cNvSpPr>
          <p:nvPr>
            <p:ph type="title"/>
          </p:nvPr>
        </p:nvSpPr>
        <p:spPr>
          <a:xfrm>
            <a:off x="3810000" y="2819400"/>
            <a:ext cx="3892868" cy="758190"/>
          </a:xfrm>
          <a:ln>
            <a:noFill/>
          </a:ln>
        </p:spPr>
        <p:txBody>
          <a:bodyPr/>
          <a:lstStyle/>
          <a:p>
            <a:r>
              <a:rPr lang="en-US" dirty="0"/>
              <a:t>THANK YOU</a:t>
            </a:r>
            <a:endParaRPr lang="en-IN" dirty="0"/>
          </a:p>
        </p:txBody>
      </p:sp>
    </p:spTree>
    <p:extLst>
      <p:ext uri="{BB962C8B-B14F-4D97-AF65-F5344CB8AC3E}">
        <p14:creationId xmlns:p14="http://schemas.microsoft.com/office/powerpoint/2010/main" val="48938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1223"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485818" y="226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031014" y="4551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80776"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557310" y="27800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0BD8EE31-3AA9-D5D0-1EDE-33ED16076826}"/>
              </a:ext>
            </a:extLst>
          </p:cNvPr>
          <p:cNvSpPr txBox="1"/>
          <p:nvPr/>
        </p:nvSpPr>
        <p:spPr>
          <a:xfrm>
            <a:off x="902945" y="2326415"/>
            <a:ext cx="9596105" cy="1569660"/>
          </a:xfrm>
          <a:prstGeom prst="rect">
            <a:avLst/>
          </a:prstGeom>
          <a:noFill/>
        </p:spPr>
        <p:txBody>
          <a:bodyPr wrap="square" rtlCol="0">
            <a:spAutoFit/>
          </a:bodyPr>
          <a:lstStyle/>
          <a:p>
            <a:pPr algn="ctr"/>
            <a:r>
              <a:rPr lang="en-SG" sz="3200" spc="5" dirty="0">
                <a:latin typeface="Trebuchet MS"/>
                <a:ea typeface="+mj-ea"/>
              </a:rPr>
              <a:t>Enhancing Graduate Admissions Prediction: A Transparent Approach with Support Vector Regression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9025" y="10067"/>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3977239" y="504825"/>
            <a:ext cx="247650" cy="247650"/>
          </a:xfrm>
          <a:prstGeom prst="rect">
            <a:avLst/>
          </a:prstGeom>
        </p:spPr>
      </p:pic>
      <p:grpSp>
        <p:nvGrpSpPr>
          <p:cNvPr id="18" name="object 18"/>
          <p:cNvGrpSpPr/>
          <p:nvPr/>
        </p:nvGrpSpPr>
        <p:grpSpPr>
          <a:xfrm>
            <a:off x="0" y="10067"/>
            <a:ext cx="2009775" cy="174307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01673" y="375696"/>
            <a:ext cx="2357120" cy="505908"/>
          </a:xfrm>
          <a:prstGeom prst="rect">
            <a:avLst/>
          </a:prstGeom>
        </p:spPr>
        <p:txBody>
          <a:bodyPr vert="horz" wrap="square" lIns="0" tIns="13335" rIns="0" bIns="0" rtlCol="0">
            <a:spAutoFit/>
          </a:bodyPr>
          <a:lstStyle/>
          <a:p>
            <a:pPr marL="12700">
              <a:spcBef>
                <a:spcPts val="130"/>
              </a:spcBef>
              <a:tabLst>
                <a:tab pos="2727960" algn="l"/>
              </a:tabLst>
            </a:pPr>
            <a:r>
              <a:rPr sz="3200" spc="25"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3E06DF38-EFD5-95F9-59EA-FB052CC76AFB}"/>
              </a:ext>
            </a:extLst>
          </p:cNvPr>
          <p:cNvSpPr txBox="1"/>
          <p:nvPr/>
        </p:nvSpPr>
        <p:spPr>
          <a:xfrm>
            <a:off x="947665" y="1143000"/>
            <a:ext cx="8773375" cy="5509200"/>
          </a:xfrm>
          <a:prstGeom prst="rect">
            <a:avLst/>
          </a:prstGeom>
          <a:noFill/>
        </p:spPr>
        <p:txBody>
          <a:bodyPr wrap="square" rtlCol="0">
            <a:spAutoFit/>
          </a:bodyPr>
          <a:lstStyle/>
          <a:p>
            <a:r>
              <a:rPr lang="en-SG" sz="2200" b="1" i="0" dirty="0">
                <a:solidFill>
                  <a:srgbClr val="0D0D0D"/>
                </a:solidFill>
                <a:effectLst/>
                <a:latin typeface="Söhne"/>
              </a:rPr>
              <a:t>Objective</a:t>
            </a:r>
            <a:r>
              <a:rPr lang="en-SG" sz="2200" b="0" i="0" dirty="0">
                <a:solidFill>
                  <a:srgbClr val="0D0D0D"/>
                </a:solidFill>
                <a:effectLst/>
                <a:latin typeface="Söhne"/>
              </a:rPr>
              <a:t>:</a:t>
            </a:r>
          </a:p>
          <a:p>
            <a:r>
              <a:rPr lang="en-SG" sz="2200" b="0" i="0" dirty="0">
                <a:solidFill>
                  <a:srgbClr val="0D0D0D"/>
                </a:solidFill>
                <a:effectLst/>
                <a:latin typeface="Söhne"/>
              </a:rPr>
              <a:t>	Develop a predictive model using Support Vector Regression (SVR) to estimate admission probabilities for prospective graduate students applying to different university classes.</a:t>
            </a:r>
          </a:p>
          <a:p>
            <a:r>
              <a:rPr lang="en-SG" sz="2200" b="1" i="0" dirty="0">
                <a:solidFill>
                  <a:srgbClr val="0D0D0D"/>
                </a:solidFill>
                <a:effectLst/>
                <a:latin typeface="Söhne"/>
              </a:rPr>
              <a:t>Approach</a:t>
            </a:r>
            <a:r>
              <a:rPr lang="en-SG" sz="2200" b="0" i="0" dirty="0">
                <a:solidFill>
                  <a:srgbClr val="0D0D0D"/>
                </a:solidFill>
                <a:effectLst/>
                <a:latin typeface="Söhne"/>
              </a:rPr>
              <a:t>:</a:t>
            </a:r>
          </a:p>
          <a:p>
            <a:pPr marL="800100" lvl="1" indent="-342900">
              <a:buFont typeface="Arial" panose="020B0604020202020204" pitchFamily="34" charset="0"/>
              <a:buChar char="•"/>
            </a:pPr>
            <a:r>
              <a:rPr lang="en-SG" sz="2200" b="0" i="0" dirty="0">
                <a:solidFill>
                  <a:srgbClr val="0D0D0D"/>
                </a:solidFill>
                <a:effectLst/>
                <a:latin typeface="Söhne"/>
              </a:rPr>
              <a:t>Utilize SVR to capture complex relationships between input features and admission probabilities.</a:t>
            </a:r>
          </a:p>
          <a:p>
            <a:pPr marL="800100" lvl="1" indent="-342900">
              <a:buFont typeface="Arial" panose="020B0604020202020204" pitchFamily="34" charset="0"/>
              <a:buChar char="•"/>
            </a:pPr>
            <a:r>
              <a:rPr lang="en-SG" sz="2200" b="0" i="0" dirty="0">
                <a:solidFill>
                  <a:srgbClr val="0D0D0D"/>
                </a:solidFill>
                <a:effectLst/>
                <a:latin typeface="Söhne"/>
              </a:rPr>
              <a:t>Incorporate diverse input features including GRE scores, TOEFL scores, institutional class rankings, ratings for subjective components, and CGPA.</a:t>
            </a:r>
          </a:p>
          <a:p>
            <a:r>
              <a:rPr lang="en-SG" sz="2200" b="1" i="0" dirty="0">
                <a:solidFill>
                  <a:srgbClr val="0D0D0D"/>
                </a:solidFill>
                <a:effectLst/>
                <a:latin typeface="Söhne"/>
              </a:rPr>
              <a:t>Outcome</a:t>
            </a:r>
            <a:r>
              <a:rPr lang="en-SG" sz="2200" b="0" i="0" dirty="0">
                <a:solidFill>
                  <a:srgbClr val="0D0D0D"/>
                </a:solidFill>
                <a:effectLst/>
                <a:latin typeface="Söhne"/>
              </a:rPr>
              <a:t>:</a:t>
            </a:r>
          </a:p>
          <a:p>
            <a:pPr marL="800100" lvl="1" indent="-342900">
              <a:buFont typeface="Arial" panose="020B0604020202020204" pitchFamily="34" charset="0"/>
              <a:buChar char="•"/>
            </a:pPr>
            <a:r>
              <a:rPr lang="en-SG" sz="2200" b="0" i="0" dirty="0">
                <a:solidFill>
                  <a:srgbClr val="0D0D0D"/>
                </a:solidFill>
                <a:effectLst/>
                <a:latin typeface="Söhne"/>
              </a:rPr>
              <a:t>Empower prospective students with personalized insights for informed decision-making.</a:t>
            </a:r>
          </a:p>
          <a:p>
            <a:pPr marL="800100" lvl="1" indent="-342900">
              <a:buFont typeface="Arial" panose="020B0604020202020204" pitchFamily="34" charset="0"/>
              <a:buChar char="•"/>
            </a:pPr>
            <a:r>
              <a:rPr lang="en-SG" sz="2200" b="0" i="0" dirty="0">
                <a:solidFill>
                  <a:srgbClr val="0D0D0D"/>
                </a:solidFill>
                <a:effectLst/>
                <a:latin typeface="Söhne"/>
              </a:rPr>
              <a:t>Enhance transparency and fairness in admissions.</a:t>
            </a:r>
          </a:p>
          <a:p>
            <a:pPr marL="800100" lvl="1" indent="-342900">
              <a:buFont typeface="Arial" panose="020B0604020202020204" pitchFamily="34" charset="0"/>
              <a:buChar char="•"/>
            </a:pPr>
            <a:r>
              <a:rPr lang="en-SG" sz="2200" b="0" i="0" dirty="0">
                <a:solidFill>
                  <a:srgbClr val="0D0D0D"/>
                </a:solidFill>
                <a:effectLst/>
                <a:latin typeface="Söhne"/>
              </a:rPr>
              <a:t>Foster collaboration with stakeholders to ensure the model remains relevant and responsive to end users' needs.</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4038599"/>
            <a:ext cx="2276284" cy="2626507"/>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2133600" y="5671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32538" y="356355"/>
            <a:ext cx="43434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5" dirty="0"/>
              <a:t>PROBLEM</a:t>
            </a:r>
            <a:r>
              <a:rPr lang="en-US" sz="4250" spc="25" dirty="0"/>
              <a:t> </a:t>
            </a:r>
            <a:r>
              <a:rPr sz="3200" spc="25" dirty="0"/>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644AEE5-D7F0-1122-BEF6-42E42B01B750}"/>
              </a:ext>
            </a:extLst>
          </p:cNvPr>
          <p:cNvSpPr txBox="1"/>
          <p:nvPr/>
        </p:nvSpPr>
        <p:spPr>
          <a:xfrm>
            <a:off x="381000" y="1674674"/>
            <a:ext cx="9220200" cy="5970865"/>
          </a:xfrm>
          <a:prstGeom prst="rect">
            <a:avLst/>
          </a:prstGeom>
          <a:noFill/>
        </p:spPr>
        <p:txBody>
          <a:bodyPr wrap="square" rtlCol="0">
            <a:spAutoFit/>
          </a:bodyPr>
          <a:lstStyle/>
          <a:p>
            <a:pPr marL="285750" indent="-285750" algn="l" rtl="0" eaLnBrk="1" latinLnBrk="0" hangingPunct="1">
              <a:spcBef>
                <a:spcPts val="0"/>
              </a:spcBef>
              <a:spcAft>
                <a:spcPts val="0"/>
              </a:spcAft>
              <a:buFont typeface="Arial" panose="020B0604020202020204" pitchFamily="34" charset="0"/>
              <a:buChar char="•"/>
            </a:pPr>
            <a:r>
              <a:rPr lang="en-SG" sz="2400" kern="1200" dirty="0">
                <a:solidFill>
                  <a:srgbClr val="000000"/>
                </a:solidFill>
                <a:effectLst/>
                <a:latin typeface="Söhne"/>
                <a:ea typeface="Calibri" panose="020F0502020204030204" pitchFamily="34" charset="0"/>
                <a:cs typeface="Cordia New" panose="020B0304020202020204" pitchFamily="34" charset="-34"/>
              </a:rPr>
              <a:t>In the complex landscape of graduate admissions, this project aims to develop a predictive model using Support Vector Regression (SVR) to estimate the probability of admission to different university classes. Leveraging input features such as GRE and TOEFL scores, institutional class rankings, ratings for subjective components like statements of purpose and letters of recommendation, and CGPA, the model seeks to provide a comprehensive understanding of admission probabilities. By offering transparency and insights into the holistic evaluation process, the project aims to empower prospective students to make informed decisions and shed light on the role of institutional prestige and subjective evaluations in shaping admission outcomes.</a:t>
            </a:r>
          </a:p>
          <a:p>
            <a:pPr marL="285750" indent="-285750" algn="l" rtl="0" eaLnBrk="1" latinLnBrk="0" hangingPunct="1">
              <a:spcBef>
                <a:spcPts val="0"/>
              </a:spcBef>
              <a:spcAft>
                <a:spcPts val="0"/>
              </a:spcAft>
              <a:buFont typeface="Arial" panose="020B0604020202020204" pitchFamily="34" charset="0"/>
              <a:buChar char="•"/>
            </a:pPr>
            <a:endParaRPr lang="en-SG" sz="2400" kern="1200" dirty="0">
              <a:solidFill>
                <a:srgbClr val="000000"/>
              </a:solidFill>
              <a:effectLst/>
              <a:latin typeface="Söhne"/>
              <a:ea typeface="Calibri" panose="020F0502020204030204" pitchFamily="34" charset="0"/>
              <a:cs typeface="Cordia New" panose="020B0304020202020204" pitchFamily="34" charset="-34"/>
            </a:endParaRPr>
          </a:p>
          <a:p>
            <a:pPr marL="285750" indent="-285750" algn="l" rtl="0" eaLnBrk="1" latinLnBrk="0" hangingPunct="1">
              <a:spcBef>
                <a:spcPts val="0"/>
              </a:spcBef>
              <a:spcAft>
                <a:spcPts val="0"/>
              </a:spcAft>
              <a:buFont typeface="Arial" panose="020B0604020202020204" pitchFamily="34" charset="0"/>
              <a:buChar char="•"/>
            </a:pPr>
            <a:endParaRPr lang="en-SG" sz="2400" kern="1200" dirty="0">
              <a:solidFill>
                <a:srgbClr val="000000"/>
              </a:solidFill>
              <a:effectLst/>
              <a:latin typeface="Söhne"/>
              <a:ea typeface="Calibri" panose="020F0502020204030204" pitchFamily="34" charset="0"/>
              <a:cs typeface="Cordia New" panose="020B0304020202020204" pitchFamily="34" charset="-34"/>
            </a:endParaRPr>
          </a:p>
          <a:p>
            <a:pPr marL="285750" indent="-285750" algn="l" rtl="0" eaLnBrk="1" latinLnBrk="0" hangingPunct="1">
              <a:spcBef>
                <a:spcPts val="0"/>
              </a:spcBef>
              <a:spcAft>
                <a:spcPts val="0"/>
              </a:spcAft>
              <a:buFont typeface="Arial" panose="020B0604020202020204" pitchFamily="34" charset="0"/>
              <a:buChar char="•"/>
            </a:pPr>
            <a:endParaRPr lang="en-SG" sz="2400" kern="1200" dirty="0">
              <a:solidFill>
                <a:srgbClr val="000000"/>
              </a:solidFill>
              <a:effectLst/>
              <a:latin typeface="Söhne"/>
              <a:ea typeface="Calibri" panose="020F0502020204030204" pitchFamily="34" charset="0"/>
              <a:cs typeface="Cordia New" panose="020B0304020202020204" pitchFamily="34" charset="-34"/>
            </a:endParaRPr>
          </a:p>
          <a:p>
            <a:pPr marL="285750" indent="-285750" algn="l" rtl="0" eaLnBrk="1" latinLnBrk="0" hangingPunct="1">
              <a:spcBef>
                <a:spcPts val="0"/>
              </a:spcBef>
              <a:spcAft>
                <a:spcPts val="0"/>
              </a:spcAft>
              <a:buFont typeface="Arial" panose="020B0604020202020204" pitchFamily="34" charset="0"/>
              <a:buChar char="•"/>
            </a:pPr>
            <a:endParaRPr lang="en-SG" sz="2400" kern="1200" dirty="0">
              <a:solidFill>
                <a:srgbClr val="000000"/>
              </a:solidFill>
              <a:effectLst/>
              <a:latin typeface="Söhne"/>
              <a:ea typeface="Calibri" panose="020F0502020204030204" pitchFamily="34" charset="0"/>
              <a:cs typeface="Cordia New" panose="020B0304020202020204" pitchFamily="34" charset="-34"/>
            </a:endParaRPr>
          </a:p>
          <a:p>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4191000"/>
            <a:ext cx="2438400" cy="2510923"/>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2E8316B-4CB8-EF3B-3F3B-07AFD3673383}"/>
              </a:ext>
            </a:extLst>
          </p:cNvPr>
          <p:cNvSpPr txBox="1"/>
          <p:nvPr/>
        </p:nvSpPr>
        <p:spPr>
          <a:xfrm>
            <a:off x="362194" y="1215637"/>
            <a:ext cx="8819959" cy="5170646"/>
          </a:xfrm>
          <a:prstGeom prst="rect">
            <a:avLst/>
          </a:prstGeom>
          <a:noFill/>
        </p:spPr>
        <p:txBody>
          <a:bodyPr wrap="square" rtlCol="0">
            <a:spAutoFit/>
          </a:bodyPr>
          <a:lstStyle/>
          <a:p>
            <a:pPr marL="457200" indent="-457200">
              <a:buFont typeface="+mj-lt"/>
              <a:buAutoNum type="arabicPeriod"/>
            </a:pPr>
            <a:r>
              <a:rPr lang="en-SG" sz="2200" b="1" dirty="0"/>
              <a:t>Objective: </a:t>
            </a:r>
            <a:r>
              <a:rPr lang="en-SG" sz="2200" dirty="0"/>
              <a:t>Develop an innovative approach to predict graduate admissions probabilities for prospective students applying to different university classes.</a:t>
            </a:r>
          </a:p>
          <a:p>
            <a:pPr marL="457200" indent="-457200">
              <a:buFont typeface="+mj-lt"/>
              <a:buAutoNum type="arabicPeriod"/>
            </a:pPr>
            <a:r>
              <a:rPr lang="en-SG" sz="2200" b="1" dirty="0"/>
              <a:t>Challenges: </a:t>
            </a:r>
            <a:r>
              <a:rPr lang="en-SG" sz="2200" dirty="0"/>
              <a:t>Traditional admission models often rely solely on quantitative metrics, providing limited insight into the holistic evaluation process undertaken by universities.</a:t>
            </a:r>
          </a:p>
          <a:p>
            <a:pPr marL="457200" indent="-457200">
              <a:buFont typeface="+mj-lt"/>
              <a:buAutoNum type="arabicPeriod"/>
            </a:pPr>
            <a:r>
              <a:rPr lang="en-SG" sz="2200" b="1" dirty="0"/>
              <a:t>Approach: </a:t>
            </a:r>
            <a:r>
              <a:rPr lang="en-SG" sz="2200" dirty="0"/>
              <a:t>Incorporate additional input features such as ratings for subjective components (statements of purpose, letters of recommendation) and institutional class rankings.</a:t>
            </a:r>
          </a:p>
          <a:p>
            <a:pPr marL="457200" indent="-457200">
              <a:buFont typeface="+mj-lt"/>
              <a:buAutoNum type="arabicPeriod"/>
            </a:pPr>
            <a:r>
              <a:rPr lang="en-SG" sz="2200" b="1" dirty="0" err="1"/>
              <a:t>Modeling</a:t>
            </a:r>
            <a:r>
              <a:rPr lang="en-SG" sz="2200" b="1" dirty="0"/>
              <a:t> Technique: </a:t>
            </a:r>
            <a:r>
              <a:rPr lang="en-SG" sz="2200" dirty="0"/>
              <a:t>Utilize Support Vector Regression (SVR) algorithm to build a predictive model that estimates the probability of admission based on diverse input features.</a:t>
            </a:r>
          </a:p>
          <a:p>
            <a:pPr marL="457200" indent="-457200">
              <a:buFont typeface="+mj-lt"/>
              <a:buAutoNum type="arabicPeriod"/>
            </a:pPr>
            <a:r>
              <a:rPr lang="en-SG" sz="2200" b="1" dirty="0"/>
              <a:t>User Interface: </a:t>
            </a:r>
            <a:r>
              <a:rPr lang="en-SG" sz="2200" dirty="0"/>
              <a:t>Develop a user-friendly interface for self-assessment, enabling prospective students to gauge their admission likelihood and make informed decisions about where to apply.</a:t>
            </a:r>
          </a:p>
        </p:txBody>
      </p:sp>
      <p:sp>
        <p:nvSpPr>
          <p:cNvPr id="14" name="object 7">
            <a:extLst>
              <a:ext uri="{FF2B5EF4-FFF2-40B4-BE49-F238E27FC236}">
                <a16:creationId xmlns:a16="http://schemas.microsoft.com/office/drawing/2014/main" id="{D32C9494-77FB-E853-9709-B96A923E22C7}"/>
              </a:ext>
            </a:extLst>
          </p:cNvPr>
          <p:cNvSpPr txBox="1">
            <a:spLocks noGrp="1"/>
          </p:cNvSpPr>
          <p:nvPr>
            <p:ph type="title"/>
          </p:nvPr>
        </p:nvSpPr>
        <p:spPr>
          <a:xfrm>
            <a:off x="2743200" y="432639"/>
            <a:ext cx="70104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PROJECT</a:t>
            </a:r>
            <a:r>
              <a:rPr lang="en-US" sz="3200" spc="25" dirty="0"/>
              <a:t> </a:t>
            </a:r>
            <a:r>
              <a:rPr sz="3200" spc="25" dirty="0"/>
              <a:t>OVERVIEW</a:t>
            </a:r>
            <a:r>
              <a:rPr lang="en-US" sz="3200" spc="25" dirty="0"/>
              <a:t> </a:t>
            </a:r>
            <a:endParaRPr sz="3200" spc="25" dirty="0"/>
          </a:p>
        </p:txBody>
      </p:sp>
      <p:sp>
        <p:nvSpPr>
          <p:cNvPr id="15" name="object 6">
            <a:extLst>
              <a:ext uri="{FF2B5EF4-FFF2-40B4-BE49-F238E27FC236}">
                <a16:creationId xmlns:a16="http://schemas.microsoft.com/office/drawing/2014/main" id="{94646972-F0D1-B388-6B61-6A100952D9D5}"/>
              </a:ext>
            </a:extLst>
          </p:cNvPr>
          <p:cNvSpPr/>
          <p:nvPr/>
        </p:nvSpPr>
        <p:spPr>
          <a:xfrm>
            <a:off x="2209800" y="501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4191000"/>
            <a:ext cx="2438400" cy="2510923"/>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72E8316B-4CB8-EF3B-3F3B-07AFD3673383}"/>
              </a:ext>
            </a:extLst>
          </p:cNvPr>
          <p:cNvSpPr txBox="1"/>
          <p:nvPr/>
        </p:nvSpPr>
        <p:spPr>
          <a:xfrm>
            <a:off x="375648" y="1454664"/>
            <a:ext cx="8819959" cy="3477875"/>
          </a:xfrm>
          <a:prstGeom prst="rect">
            <a:avLst/>
          </a:prstGeom>
          <a:noFill/>
        </p:spPr>
        <p:txBody>
          <a:bodyPr wrap="square" rtlCol="0">
            <a:spAutoFit/>
          </a:bodyPr>
          <a:lstStyle/>
          <a:p>
            <a:r>
              <a:rPr lang="en-SG" sz="2200" b="1" dirty="0"/>
              <a:t>Objectives</a:t>
            </a:r>
            <a:r>
              <a:rPr lang="en-SG" sz="2200" dirty="0"/>
              <a:t>:</a:t>
            </a:r>
          </a:p>
          <a:p>
            <a:pPr marL="800100" lvl="1" indent="-342900">
              <a:buFont typeface="Arial" panose="020B0604020202020204" pitchFamily="34" charset="0"/>
              <a:buChar char="•"/>
            </a:pPr>
            <a:r>
              <a:rPr lang="en-SG" sz="2200" dirty="0"/>
              <a:t>Evaluate the role of subjective components in admissions decisions.</a:t>
            </a:r>
          </a:p>
          <a:p>
            <a:pPr marL="800100" lvl="1" indent="-342900">
              <a:buFont typeface="Arial" panose="020B0604020202020204" pitchFamily="34" charset="0"/>
              <a:buChar char="•"/>
            </a:pPr>
            <a:r>
              <a:rPr lang="en-SG" sz="2200" dirty="0"/>
              <a:t>Identify underrepresented applicant groups and assess institutional class ranking impact.</a:t>
            </a:r>
          </a:p>
          <a:p>
            <a:pPr marL="800100" lvl="1" indent="-342900">
              <a:buFont typeface="Arial" panose="020B0604020202020204" pitchFamily="34" charset="0"/>
              <a:buChar char="•"/>
            </a:pPr>
            <a:r>
              <a:rPr lang="en-SG" sz="2200" dirty="0"/>
              <a:t>Compare predictive models and conduct longitudinal analysis of admission trends.</a:t>
            </a:r>
          </a:p>
          <a:p>
            <a:r>
              <a:rPr lang="en-SG" sz="2200" b="1" dirty="0"/>
              <a:t>Impact</a:t>
            </a:r>
            <a:r>
              <a:rPr lang="en-SG" sz="2200" dirty="0"/>
              <a:t>: </a:t>
            </a:r>
          </a:p>
          <a:p>
            <a:r>
              <a:rPr lang="en-SG" sz="2200" dirty="0"/>
              <a:t>	Enhance fairness, transparency, and accessibility in the graduate admissions process, providing valuable insights and guidance for prospective students navigating the higher education landscape.</a:t>
            </a:r>
            <a:endParaRPr lang="en-US" sz="2200" dirty="0"/>
          </a:p>
        </p:txBody>
      </p:sp>
      <p:sp>
        <p:nvSpPr>
          <p:cNvPr id="14" name="object 7">
            <a:extLst>
              <a:ext uri="{FF2B5EF4-FFF2-40B4-BE49-F238E27FC236}">
                <a16:creationId xmlns:a16="http://schemas.microsoft.com/office/drawing/2014/main" id="{5AF73ABD-04F8-421D-CABE-3FEDF951FD6F}"/>
              </a:ext>
            </a:extLst>
          </p:cNvPr>
          <p:cNvSpPr txBox="1">
            <a:spLocks noGrp="1"/>
          </p:cNvSpPr>
          <p:nvPr>
            <p:ph type="title"/>
          </p:nvPr>
        </p:nvSpPr>
        <p:spPr>
          <a:xfrm>
            <a:off x="2743200" y="432639"/>
            <a:ext cx="7010400" cy="509114"/>
          </a:xfrm>
          <a:prstGeom prst="rect">
            <a:avLst/>
          </a:prstGeom>
        </p:spPr>
        <p:txBody>
          <a:bodyPr vert="horz" wrap="square" lIns="0" tIns="16510" rIns="0" bIns="0" rtlCol="0">
            <a:spAutoFit/>
          </a:bodyPr>
          <a:lstStyle/>
          <a:p>
            <a:pPr marL="12700">
              <a:spcBef>
                <a:spcPts val="130"/>
              </a:spcBef>
              <a:tabLst>
                <a:tab pos="2642870" algn="l"/>
              </a:tabLst>
            </a:pPr>
            <a:r>
              <a:rPr sz="3200" spc="25" dirty="0"/>
              <a:t>PROJECT</a:t>
            </a:r>
            <a:r>
              <a:rPr lang="en-US" sz="3200" spc="25" dirty="0"/>
              <a:t> </a:t>
            </a:r>
            <a:r>
              <a:rPr sz="3200" spc="25" dirty="0"/>
              <a:t>OVERVIEW</a:t>
            </a:r>
            <a:r>
              <a:rPr lang="en-US" sz="3200" spc="25" dirty="0"/>
              <a:t> - CONT</a:t>
            </a:r>
            <a:endParaRPr sz="3200" spc="25" dirty="0"/>
          </a:p>
        </p:txBody>
      </p:sp>
      <p:sp>
        <p:nvSpPr>
          <p:cNvPr id="15" name="object 6">
            <a:extLst>
              <a:ext uri="{FF2B5EF4-FFF2-40B4-BE49-F238E27FC236}">
                <a16:creationId xmlns:a16="http://schemas.microsoft.com/office/drawing/2014/main" id="{8AB13C3C-87D4-0961-B290-E7DE9FEBE16D}"/>
              </a:ext>
            </a:extLst>
          </p:cNvPr>
          <p:cNvSpPr/>
          <p:nvPr/>
        </p:nvSpPr>
        <p:spPr>
          <a:xfrm>
            <a:off x="2209800" y="501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415575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19400" y="200881"/>
            <a:ext cx="5486400" cy="509114"/>
          </a:xfrm>
          <a:prstGeom prst="rect">
            <a:avLst/>
          </a:prstGeom>
        </p:spPr>
        <p:txBody>
          <a:bodyPr vert="horz" wrap="square" lIns="0" tIns="16510" rIns="0" bIns="0" rtlCol="0">
            <a:spAutoFit/>
          </a:bodyPr>
          <a:lstStyle/>
          <a:p>
            <a:pPr marL="12700">
              <a:lnSpc>
                <a:spcPct val="100000"/>
              </a:lnSpc>
              <a:spcBef>
                <a:spcPts val="130"/>
              </a:spcBef>
            </a:pPr>
            <a:r>
              <a:rPr sz="3200" spc="25" dirty="0"/>
              <a:t>WHO</a:t>
            </a:r>
            <a:r>
              <a:rPr sz="3200" spc="-235" dirty="0"/>
              <a:t> </a:t>
            </a:r>
            <a:r>
              <a:rPr sz="3200" spc="25" dirty="0"/>
              <a:t>ARE</a:t>
            </a:r>
            <a:r>
              <a:rPr sz="3200" spc="-35" dirty="0"/>
              <a:t> </a:t>
            </a:r>
            <a:r>
              <a:rPr sz="3200" spc="25" dirty="0"/>
              <a:t>THE</a:t>
            </a:r>
            <a:r>
              <a:rPr sz="3200" spc="-35" dirty="0"/>
              <a:t> </a:t>
            </a:r>
            <a:r>
              <a:rPr sz="3200" spc="25" dirty="0"/>
              <a:t>END</a:t>
            </a:r>
            <a:r>
              <a:rPr sz="3200" spc="-45" dirty="0"/>
              <a:t> </a:t>
            </a:r>
            <a:r>
              <a:rPr sz="3200" spc="25" dirty="0"/>
              <a:t>USERS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8F61F1AA-8E62-2DF3-B8AF-23DE097AEA91}"/>
              </a:ext>
            </a:extLst>
          </p:cNvPr>
          <p:cNvSpPr txBox="1"/>
          <p:nvPr/>
        </p:nvSpPr>
        <p:spPr>
          <a:xfrm>
            <a:off x="619125" y="1447800"/>
            <a:ext cx="9144000" cy="4493538"/>
          </a:xfrm>
          <a:prstGeom prst="rect">
            <a:avLst/>
          </a:prstGeom>
          <a:noFill/>
        </p:spPr>
        <p:txBody>
          <a:bodyPr wrap="square" rtlCol="0">
            <a:spAutoFit/>
          </a:bodyPr>
          <a:lstStyle/>
          <a:p>
            <a:r>
              <a:rPr lang="en-SG" sz="2200" b="1" dirty="0">
                <a:latin typeface="Söhne"/>
              </a:rPr>
              <a:t>1. Prospective Graduate Students:</a:t>
            </a:r>
          </a:p>
          <a:p>
            <a:pPr marL="800100" lvl="1" indent="-342900">
              <a:buFont typeface="Arial" panose="020B0604020202020204" pitchFamily="34" charset="0"/>
              <a:buChar char="•"/>
            </a:pPr>
            <a:r>
              <a:rPr lang="en-SG" sz="2200" b="1" dirty="0">
                <a:latin typeface="Söhne"/>
              </a:rPr>
              <a:t>Objective: </a:t>
            </a:r>
            <a:r>
              <a:rPr lang="en-SG" sz="2200" dirty="0">
                <a:latin typeface="Söhne"/>
              </a:rPr>
              <a:t>Seeking clarity and guidance regarding admission chances.</a:t>
            </a:r>
          </a:p>
          <a:p>
            <a:pPr marL="800100" lvl="1" indent="-342900">
              <a:buFont typeface="Arial" panose="020B0604020202020204" pitchFamily="34" charset="0"/>
              <a:buChar char="•"/>
            </a:pPr>
            <a:r>
              <a:rPr lang="en-SG" sz="2200" b="1" dirty="0">
                <a:latin typeface="Söhne"/>
              </a:rPr>
              <a:t>Usage: </a:t>
            </a:r>
            <a:r>
              <a:rPr lang="en-SG" sz="2200" dirty="0">
                <a:latin typeface="Söhne"/>
              </a:rPr>
              <a:t>Input academic credentials to receive personalized admission probability estimates.</a:t>
            </a:r>
          </a:p>
          <a:p>
            <a:pPr marL="800100" lvl="1" indent="-342900">
              <a:buFont typeface="Arial" panose="020B0604020202020204" pitchFamily="34" charset="0"/>
              <a:buChar char="•"/>
            </a:pPr>
            <a:r>
              <a:rPr lang="en-SG" sz="2200" b="1" dirty="0">
                <a:latin typeface="Söhne"/>
              </a:rPr>
              <a:t>Benefit: </a:t>
            </a:r>
            <a:r>
              <a:rPr lang="en-SG" sz="2200" dirty="0">
                <a:latin typeface="Söhne"/>
              </a:rPr>
              <a:t>Make informed decisions about where to apply, enhancing overall admissions experience.</a:t>
            </a:r>
          </a:p>
          <a:p>
            <a:endParaRPr lang="en-SG" sz="2200" b="1" dirty="0">
              <a:latin typeface="Söhne"/>
            </a:endParaRPr>
          </a:p>
          <a:p>
            <a:r>
              <a:rPr lang="en-SG" sz="2200" b="1" dirty="0">
                <a:latin typeface="Söhne"/>
              </a:rPr>
              <a:t>2. University Admissions Committees:</a:t>
            </a:r>
          </a:p>
          <a:p>
            <a:pPr marL="800100" lvl="1" indent="-342900">
              <a:buFont typeface="Arial" panose="020B0604020202020204" pitchFamily="34" charset="0"/>
              <a:buChar char="•"/>
            </a:pPr>
            <a:r>
              <a:rPr lang="en-SG" sz="2200" b="1" dirty="0">
                <a:latin typeface="Söhne"/>
              </a:rPr>
              <a:t>Objective: </a:t>
            </a:r>
            <a:r>
              <a:rPr lang="en-SG" sz="2200" dirty="0">
                <a:latin typeface="Söhne"/>
              </a:rPr>
              <a:t>Understand factors influencing admission decisions.</a:t>
            </a:r>
          </a:p>
          <a:p>
            <a:pPr marL="800100" lvl="1" indent="-342900">
              <a:buFont typeface="Arial" panose="020B0604020202020204" pitchFamily="34" charset="0"/>
              <a:buChar char="•"/>
            </a:pPr>
            <a:r>
              <a:rPr lang="en-SG" sz="2200" b="1" dirty="0">
                <a:latin typeface="Söhne"/>
              </a:rPr>
              <a:t>Usage: </a:t>
            </a:r>
            <a:r>
              <a:rPr lang="en-SG" sz="2200" dirty="0">
                <a:latin typeface="Söhne"/>
              </a:rPr>
              <a:t>Gain insights from application data and predictive model outputs.</a:t>
            </a:r>
          </a:p>
          <a:p>
            <a:pPr marL="800100" lvl="1" indent="-342900">
              <a:buFont typeface="Arial" panose="020B0604020202020204" pitchFamily="34" charset="0"/>
              <a:buChar char="•"/>
            </a:pPr>
            <a:r>
              <a:rPr lang="en-SG" sz="2200" b="1" dirty="0">
                <a:latin typeface="Söhne"/>
              </a:rPr>
              <a:t>Benefit: </a:t>
            </a:r>
            <a:r>
              <a:rPr lang="en-SG" sz="2200" dirty="0">
                <a:latin typeface="Söhne"/>
              </a:rPr>
              <a:t>Refine evaluation criteria for fairer and more transparent admissions processes.</a:t>
            </a:r>
            <a:endParaRPr lang="en-US" sz="2200" dirty="0">
              <a:latin typeface="Söhne"/>
            </a:endParaRPr>
          </a:p>
        </p:txBody>
      </p:sp>
      <p:sp>
        <p:nvSpPr>
          <p:cNvPr id="10" name="object 6">
            <a:extLst>
              <a:ext uri="{FF2B5EF4-FFF2-40B4-BE49-F238E27FC236}">
                <a16:creationId xmlns:a16="http://schemas.microsoft.com/office/drawing/2014/main" id="{C05C7163-99AB-16E0-03C5-87D7C5BBD6ED}"/>
              </a:ext>
            </a:extLst>
          </p:cNvPr>
          <p:cNvSpPr/>
          <p:nvPr/>
        </p:nvSpPr>
        <p:spPr>
          <a:xfrm>
            <a:off x="2209800" y="2980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19400" y="200881"/>
            <a:ext cx="6705600" cy="509114"/>
          </a:xfrm>
          <a:prstGeom prst="rect">
            <a:avLst/>
          </a:prstGeom>
        </p:spPr>
        <p:txBody>
          <a:bodyPr vert="horz" wrap="square" lIns="0" tIns="16510" rIns="0" bIns="0" rtlCol="0">
            <a:spAutoFit/>
          </a:bodyPr>
          <a:lstStyle/>
          <a:p>
            <a:pPr marL="12700">
              <a:lnSpc>
                <a:spcPct val="100000"/>
              </a:lnSpc>
              <a:spcBef>
                <a:spcPts val="130"/>
              </a:spcBef>
            </a:pPr>
            <a:r>
              <a:rPr sz="3200" spc="25" dirty="0"/>
              <a:t>WHO</a:t>
            </a:r>
            <a:r>
              <a:rPr sz="3200" spc="-235" dirty="0"/>
              <a:t> </a:t>
            </a:r>
            <a:r>
              <a:rPr sz="3200" spc="-10" dirty="0"/>
              <a:t>AR</a:t>
            </a:r>
            <a:r>
              <a:rPr sz="3200" spc="15" dirty="0"/>
              <a:t>E</a:t>
            </a:r>
            <a:r>
              <a:rPr sz="3200" spc="-35" dirty="0"/>
              <a:t> </a:t>
            </a:r>
            <a:r>
              <a:rPr sz="3200" spc="25" dirty="0"/>
              <a:t>THE</a:t>
            </a:r>
            <a:r>
              <a:rPr sz="3200" spc="-35" dirty="0"/>
              <a:t> </a:t>
            </a:r>
            <a:r>
              <a:rPr sz="3200" spc="25" dirty="0"/>
              <a:t>END</a:t>
            </a:r>
            <a:r>
              <a:rPr sz="3200" spc="-45" dirty="0"/>
              <a:t> </a:t>
            </a:r>
            <a:r>
              <a:rPr sz="3200" spc="25" dirty="0"/>
              <a:t>USERS</a:t>
            </a:r>
            <a:r>
              <a:rPr sz="3200" spc="5" dirty="0"/>
              <a:t>?</a:t>
            </a:r>
            <a:r>
              <a:rPr lang="en-US" sz="3200" spc="5" dirty="0"/>
              <a:t> - </a:t>
            </a:r>
            <a:r>
              <a:rPr lang="en-US" sz="3200" spc="25" dirty="0"/>
              <a:t>CONT</a:t>
            </a:r>
            <a:endParaRPr sz="3200" spc="25"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8F61F1AA-8E62-2DF3-B8AF-23DE097AEA91}"/>
              </a:ext>
            </a:extLst>
          </p:cNvPr>
          <p:cNvSpPr txBox="1"/>
          <p:nvPr/>
        </p:nvSpPr>
        <p:spPr>
          <a:xfrm>
            <a:off x="457200" y="1150274"/>
            <a:ext cx="9144000" cy="4154984"/>
          </a:xfrm>
          <a:prstGeom prst="rect">
            <a:avLst/>
          </a:prstGeom>
          <a:noFill/>
        </p:spPr>
        <p:txBody>
          <a:bodyPr wrap="square" rtlCol="0">
            <a:spAutoFit/>
          </a:bodyPr>
          <a:lstStyle/>
          <a:p>
            <a:r>
              <a:rPr lang="en-SG" sz="2200" b="1" dirty="0">
                <a:latin typeface="Söhne"/>
              </a:rPr>
              <a:t>3. Academic Advisors:</a:t>
            </a:r>
            <a:endParaRPr lang="en-SG" sz="2200" dirty="0">
              <a:latin typeface="Söhne"/>
            </a:endParaRPr>
          </a:p>
          <a:p>
            <a:pPr marL="800100" lvl="1" indent="-342900">
              <a:buFont typeface="Arial" panose="020B0604020202020204" pitchFamily="34" charset="0"/>
              <a:buChar char="•"/>
            </a:pPr>
            <a:r>
              <a:rPr lang="en-SG" sz="2200" b="1" dirty="0">
                <a:latin typeface="Söhne"/>
              </a:rPr>
              <a:t>Objective</a:t>
            </a:r>
            <a:r>
              <a:rPr lang="en-SG" sz="2200" dirty="0">
                <a:latin typeface="Söhne"/>
              </a:rPr>
              <a:t>: Provide tailored guidance to students.</a:t>
            </a:r>
          </a:p>
          <a:p>
            <a:pPr marL="800100" lvl="1" indent="-342900">
              <a:buFont typeface="Arial" panose="020B0604020202020204" pitchFamily="34" charset="0"/>
              <a:buChar char="•"/>
            </a:pPr>
            <a:r>
              <a:rPr lang="en-SG" sz="2200" b="1" dirty="0">
                <a:latin typeface="Söhne"/>
              </a:rPr>
              <a:t>Usage</a:t>
            </a:r>
            <a:r>
              <a:rPr lang="en-SG" sz="2200" dirty="0">
                <a:latin typeface="Söhne"/>
              </a:rPr>
              <a:t>: Utilize predicted admission probabilities to offer personalized advice.</a:t>
            </a:r>
          </a:p>
          <a:p>
            <a:pPr marL="800100" lvl="1" indent="-342900">
              <a:buFont typeface="Arial" panose="020B0604020202020204" pitchFamily="34" charset="0"/>
              <a:buChar char="•"/>
            </a:pPr>
            <a:r>
              <a:rPr lang="en-SG" sz="2200" b="1" dirty="0">
                <a:latin typeface="Söhne"/>
              </a:rPr>
              <a:t>Benefit</a:t>
            </a:r>
            <a:r>
              <a:rPr lang="en-SG" sz="2200" dirty="0">
                <a:latin typeface="Söhne"/>
              </a:rPr>
              <a:t>: Assist students in making strategic decisions about their academic futures.</a:t>
            </a:r>
          </a:p>
          <a:p>
            <a:pPr lvl="1"/>
            <a:endParaRPr lang="en-SG" sz="2200" dirty="0">
              <a:latin typeface="Söhne"/>
            </a:endParaRPr>
          </a:p>
          <a:p>
            <a:r>
              <a:rPr lang="en-SG" sz="2200" dirty="0">
                <a:latin typeface="Söhne"/>
              </a:rPr>
              <a:t>4. </a:t>
            </a:r>
            <a:r>
              <a:rPr lang="en-SG" sz="2200" b="1" dirty="0">
                <a:latin typeface="Söhne"/>
              </a:rPr>
              <a:t>Policymakers</a:t>
            </a:r>
            <a:r>
              <a:rPr lang="en-SG" sz="2200" dirty="0">
                <a:latin typeface="Söhne"/>
              </a:rPr>
              <a:t>:</a:t>
            </a:r>
          </a:p>
          <a:p>
            <a:pPr marL="800100" lvl="1" indent="-342900">
              <a:buFont typeface="Arial" panose="020B0604020202020204" pitchFamily="34" charset="0"/>
              <a:buChar char="•"/>
            </a:pPr>
            <a:r>
              <a:rPr lang="en-SG" sz="2200" b="1" dirty="0">
                <a:latin typeface="Söhne"/>
              </a:rPr>
              <a:t>Objective</a:t>
            </a:r>
            <a:r>
              <a:rPr lang="en-SG" sz="2200" dirty="0">
                <a:latin typeface="Söhne"/>
              </a:rPr>
              <a:t>: Promote diversity, equity, and transparency in admissions.</a:t>
            </a:r>
          </a:p>
          <a:p>
            <a:pPr marL="800100" lvl="1" indent="-342900">
              <a:buFont typeface="Arial" panose="020B0604020202020204" pitchFamily="34" charset="0"/>
              <a:buChar char="•"/>
            </a:pPr>
            <a:r>
              <a:rPr lang="en-SG" sz="2200" b="1" dirty="0">
                <a:latin typeface="Söhne"/>
              </a:rPr>
              <a:t>Usage</a:t>
            </a:r>
            <a:r>
              <a:rPr lang="en-SG" sz="2200" dirty="0">
                <a:latin typeface="Söhne"/>
              </a:rPr>
              <a:t>: Leverage findings to inform policy decisions.</a:t>
            </a:r>
          </a:p>
          <a:p>
            <a:pPr marL="800100" lvl="1" indent="-342900">
              <a:buFont typeface="Arial" panose="020B0604020202020204" pitchFamily="34" charset="0"/>
              <a:buChar char="•"/>
            </a:pPr>
            <a:r>
              <a:rPr lang="en-SG" sz="2200" b="1" dirty="0">
                <a:latin typeface="Söhne"/>
              </a:rPr>
              <a:t>Benefit</a:t>
            </a:r>
            <a:r>
              <a:rPr lang="en-SG" sz="2200" dirty="0">
                <a:latin typeface="Söhne"/>
              </a:rPr>
              <a:t>: Develop initiatives that enhance inclusivity and fairness in higher education.</a:t>
            </a:r>
            <a:endParaRPr lang="en-US" sz="2200" dirty="0">
              <a:latin typeface="Söhne"/>
            </a:endParaRPr>
          </a:p>
        </p:txBody>
      </p:sp>
      <p:sp>
        <p:nvSpPr>
          <p:cNvPr id="10" name="object 6">
            <a:extLst>
              <a:ext uri="{FF2B5EF4-FFF2-40B4-BE49-F238E27FC236}">
                <a16:creationId xmlns:a16="http://schemas.microsoft.com/office/drawing/2014/main" id="{C05C7163-99AB-16E0-03C5-87D7C5BBD6ED}"/>
              </a:ext>
            </a:extLst>
          </p:cNvPr>
          <p:cNvSpPr/>
          <p:nvPr/>
        </p:nvSpPr>
        <p:spPr>
          <a:xfrm>
            <a:off x="2209800" y="2980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172419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19112" y="3661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1066800" y="275142"/>
            <a:ext cx="9763125" cy="505908"/>
          </a:xfrm>
          <a:prstGeom prst="rect">
            <a:avLst/>
          </a:prstGeom>
        </p:spPr>
        <p:txBody>
          <a:bodyPr vert="horz" wrap="square" lIns="0" tIns="13335" rIns="0" bIns="0" rtlCol="0">
            <a:spAutoFit/>
          </a:bodyPr>
          <a:lstStyle/>
          <a:p>
            <a:pPr marL="12700">
              <a:spcBef>
                <a:spcPts val="130"/>
              </a:spcBef>
              <a:tabLst>
                <a:tab pos="2642870" algn="l"/>
              </a:tabLst>
            </a:pPr>
            <a:r>
              <a:rPr sz="3200" spc="25" dirty="0"/>
              <a:t>YOUR SOLUTION AND ITS VALUE PROPOSITION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AA0F5EE8-1C64-B925-15AA-CE1B0B19DC73}"/>
              </a:ext>
            </a:extLst>
          </p:cNvPr>
          <p:cNvSpPr txBox="1"/>
          <p:nvPr/>
        </p:nvSpPr>
        <p:spPr>
          <a:xfrm>
            <a:off x="228600" y="1162049"/>
            <a:ext cx="9982200" cy="4832092"/>
          </a:xfrm>
          <a:prstGeom prst="rect">
            <a:avLst/>
          </a:prstGeom>
          <a:noFill/>
        </p:spPr>
        <p:txBody>
          <a:bodyPr wrap="square" rtlCol="0">
            <a:spAutoFit/>
          </a:bodyPr>
          <a:lstStyle/>
          <a:p>
            <a:pPr algn="just"/>
            <a:r>
              <a:rPr lang="en-SG" sz="2200" b="0" i="0" dirty="0">
                <a:solidFill>
                  <a:srgbClr val="0D0D0D"/>
                </a:solidFill>
                <a:effectLst/>
                <a:latin typeface="Söhne"/>
              </a:rPr>
              <a:t>Develop a predictive model using Support Vector Regression (SVR) to estimate admission probabilities for prospective graduate students.</a:t>
            </a:r>
          </a:p>
          <a:p>
            <a:pPr algn="just"/>
            <a:r>
              <a:rPr lang="en-SG" sz="2200" b="1" i="0" dirty="0">
                <a:solidFill>
                  <a:srgbClr val="0D0D0D"/>
                </a:solidFill>
                <a:effectLst/>
                <a:latin typeface="Söhne"/>
              </a:rPr>
              <a:t>Value Proposition:</a:t>
            </a:r>
          </a:p>
          <a:p>
            <a:pPr algn="just"/>
            <a:r>
              <a:rPr lang="en-SG" sz="2200" b="1" i="0" dirty="0">
                <a:solidFill>
                  <a:srgbClr val="0D0D0D"/>
                </a:solidFill>
                <a:effectLst/>
                <a:latin typeface="Söhne"/>
              </a:rPr>
              <a:t>Personalized Insights</a:t>
            </a:r>
            <a:r>
              <a:rPr lang="en-SG" sz="2200" b="0" i="0" dirty="0">
                <a:solidFill>
                  <a:srgbClr val="0D0D0D"/>
                </a:solidFill>
                <a:effectLst/>
                <a:latin typeface="Söhne"/>
              </a:rPr>
              <a:t>: Empower prospective students to make informed decisions about where to apply based on their unique academic credentials and institutional preferences.</a:t>
            </a:r>
          </a:p>
          <a:p>
            <a:pPr algn="just"/>
            <a:r>
              <a:rPr lang="en-SG" sz="2200" b="1" i="0" dirty="0">
                <a:solidFill>
                  <a:srgbClr val="0D0D0D"/>
                </a:solidFill>
                <a:effectLst/>
                <a:latin typeface="Söhne"/>
              </a:rPr>
              <a:t>Transparency and Fairness</a:t>
            </a:r>
            <a:r>
              <a:rPr lang="en-SG" sz="2200" b="0" i="0" dirty="0">
                <a:solidFill>
                  <a:srgbClr val="0D0D0D"/>
                </a:solidFill>
                <a:effectLst/>
                <a:latin typeface="Söhne"/>
              </a:rPr>
              <a:t>: Enhance transparency in the admissions process by providing clear and interpretable insights into admission probabilities, promoting fairness and equity.</a:t>
            </a:r>
          </a:p>
          <a:p>
            <a:pPr algn="just"/>
            <a:r>
              <a:rPr lang="en-SG" sz="2200" b="1" i="0" dirty="0">
                <a:solidFill>
                  <a:srgbClr val="0D0D0D"/>
                </a:solidFill>
                <a:effectLst/>
                <a:latin typeface="Söhne"/>
              </a:rPr>
              <a:t>Holistic Evaluation</a:t>
            </a:r>
            <a:r>
              <a:rPr lang="en-SG" sz="2200" b="0" i="0" dirty="0">
                <a:solidFill>
                  <a:srgbClr val="0D0D0D"/>
                </a:solidFill>
                <a:effectLst/>
                <a:latin typeface="Söhne"/>
              </a:rPr>
              <a:t>: Capture the holistic nature of admissions decisions by incorporating subjective components such as statements of purpose and letters of recommendation, along with traditional metrics.</a:t>
            </a:r>
          </a:p>
          <a:p>
            <a:pPr algn="just"/>
            <a:r>
              <a:rPr lang="en-SG" sz="2200" b="1" i="0" dirty="0">
                <a:solidFill>
                  <a:srgbClr val="0D0D0D"/>
                </a:solidFill>
                <a:effectLst/>
                <a:latin typeface="Söhne"/>
              </a:rPr>
              <a:t>User-Friendly Interface</a:t>
            </a:r>
            <a:r>
              <a:rPr lang="en-SG" sz="2200" b="0" i="0" dirty="0">
                <a:solidFill>
                  <a:srgbClr val="0D0D0D"/>
                </a:solidFill>
                <a:effectLst/>
                <a:latin typeface="Söhne"/>
              </a:rPr>
              <a:t>: Offer a user-friendly interface for easy input of academic credentials and seamless access to personalized admission probability estimates.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1273</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 </vt:lpstr>
      <vt:lpstr>PROJECT OVERVIEW - CONT</vt:lpstr>
      <vt:lpstr>WHO ARE THE END USERS?</vt:lpstr>
      <vt:lpstr>WHO ARE THE END USERS? - CONT</vt:lpstr>
      <vt:lpstr>YOUR SOLUTION AND ITS VALUE PROPOSITION</vt:lpstr>
      <vt:lpstr>THE WOW IN YOUR SOLUTION</vt:lpstr>
      <vt:lpstr>PowerPoint Presentation</vt:lpstr>
      <vt:lpstr>PowerPoint Presentation</vt:lpstr>
      <vt:lpstr>RESULTS</vt:lpstr>
      <vt:lpstr>RESULTS -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Prasanna M</cp:lastModifiedBy>
  <cp:revision>3</cp:revision>
  <dcterms:created xsi:type="dcterms:W3CDTF">2024-04-04T15:27:22Z</dcterms:created>
  <dcterms:modified xsi:type="dcterms:W3CDTF">2024-04-30T18:40:17Z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