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80625" cy="7559675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B3BBEB11-7CC4-358D-F201-5ACC8D13A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664BCE7-4D77-4F13-9751-B6159A7256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1C59EC5-E8B5-4D73-5B64-C3CA45D99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4AC1C77-9BA7-3718-53E8-6838624EBF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F2AE566E-E72F-77F0-41D2-ACC755CFE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D16275B-E803-ABB3-0B97-00F75FE2F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0C11BA10-8439-783F-A1E7-EA87CC069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2E21F70-FC15-325D-7769-8D8973026D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D44DCD62-AE19-D5A0-24E8-AA4A8960A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CFBC94D-56A6-934C-0103-04FA43BE4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492F936A-1E26-6F34-FBFC-F9AD8A64F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5FA9814-5AC4-DF29-8C1A-F4D79F400F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2494D471-D2C4-6F49-E3FA-629A9878B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8F77996-B1B3-35EB-8061-647B146F30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2EE917F-2556-AF12-D8E4-E68B2A785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C58899A-2C38-BA08-EF9E-C500075F06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20AE7101-FBAF-E6C0-196C-F22C6324D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C0F3EB8-BCD4-E7EF-556B-DC7D1D3B06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628A816F-DFFD-E406-44EE-A8F747EF4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9564F80-EC38-E76A-6944-92C3AA3EE0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075D4A1-A808-ADF0-762F-CFE64F401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492CA62-6722-682B-E0B5-9E998A9B8D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9711747-F11C-81C5-B409-67985A040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64D0E2B-CC14-FA2A-D091-95B56B9948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50C6BE51-630C-A3A1-DB7C-8C959C948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909CD69-3EC9-BAB1-B95B-517A97FB2F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AF4247-FD39-42EA-A25C-759AF3834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C3ADFC5-4680-1A91-C8D6-16EAF0D16C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0558A45C-2FBD-7B19-C2DC-510C9195F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486BFD8-8C6A-131C-8B5C-60FF5C50D7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750A92B8-2660-C359-66A6-DEB5A8824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209624F-51FE-AE77-23EB-0F72D9A81F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92294AC-97A0-195C-7414-E924377CB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047EE09-6AEF-0A64-54E4-C68C762FA0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5E748982-1151-79E8-359B-A28E3A8A6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4874316-4DF3-7955-FC6E-0F8C1238BF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82BA9DA-347A-7A22-B93E-2826F055B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7C182E5-4F58-DF76-807F-7FBD377867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8019B0EF-EDAF-1F0A-53FA-26089FADA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C6A0ED6-E75E-942D-B205-675592CAE6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10648521-3804-E1DE-4AF5-DACF232FA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584A5A6-2B36-A088-2210-827F67C995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1E9D4F67-B163-4B30-4838-00C760710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4C0FF3F-79F1-BB20-F5C7-7031DE3776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30B8A3EC-ACF4-A01D-253C-ED1350233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7CC4CE-5F08-C5C1-B6E3-1C294D7FC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D22300B0-1EB7-2CB7-C174-B686ABA94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9AB597F-1B9E-B116-D244-81F4A8A091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A5167A4-DE6B-7055-7F15-6E009326F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D2E72B8-936A-5B0E-3641-D37A4A71BB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6BEA8C3-3EB0-5AAD-5AC7-C7F290A7E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A6B3C1C-B3AF-C4FF-DC2E-977938BAB6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DD7257B-661B-DDAA-20F7-B3E1FF29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3598179-807A-FCB0-ADDD-4A7CEE0ABB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80EA57B-D4C4-2CAA-7FB7-BB565B216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1275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43AAE59-0A1C-10BA-D208-16B9A22179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2875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436-F48E-2789-A561-A75F7A15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221D0-551C-AA2E-E99C-23144271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30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FDA4-CCA4-AA37-8755-52F2C75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7CC67-3F39-64BD-9431-322E3CB8A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0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BDCA3-4777-848C-A33A-BD61D5FB2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6235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9ADD-2B02-ECBF-616F-003A1DEB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3962" cy="6235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2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532-4061-5598-F2AC-F2023CF6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A169-4884-6193-9168-EBBE021B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3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2A7A-4E0E-BDA3-6F18-560EF850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FABA-28B8-23A2-E4E9-901EDC23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A7C5-57E1-8E44-B3A4-C7AED254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C8AA-9F4B-AD0A-2639-99E1292AB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0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3E50-A0B8-ED1A-A3D9-508E909F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0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52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F93-2E6C-F660-8522-78DC1A7C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8C28-6957-D28D-2108-C7CF627A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ACDD-F9A6-6B16-B0C4-D3EEC4FC8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35A6-CD05-270D-4611-40FC32F0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2A4BA-708C-3F89-C8F6-D7787D5F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2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907E-3710-3936-22B9-F289309D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E319-3611-DE4A-89E9-BB7037BC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1E6B-53B5-AF35-A62E-0B212178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414CA-6214-4FFB-DBF5-42782AB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8261-5F74-3442-4C8F-B51BAABB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4F77F-C568-1D5D-58C1-A960A6C5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F727-F5A1-66E0-AA1C-B621E8AB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92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2B3FB79-48B2-11B2-4B0E-A6820A972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89AF27D-DCA6-E0C8-4875-C0BC8EA1A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358775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2pPr>
      <a:lvl3pPr marL="719138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3pPr>
      <a:lvl4pPr marL="10795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4pPr>
      <a:lvl5pPr marL="1439863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5pPr>
      <a:lvl6pPr marL="1897063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6pPr>
      <a:lvl7pPr marL="2354263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7pPr>
      <a:lvl8pPr marL="2811463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8pPr>
      <a:lvl9pPr marL="3268663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HG Mincho Light J" charset="0"/>
        </a:defRPr>
      </a:lvl9pPr>
    </p:titleStyle>
    <p:bodyStyle>
      <a:lvl1pPr marL="431800" indent="-32385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45000"/>
        <a:buFont typeface="StarSymbol" charset="0"/>
        <a:buChar char="●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3000"/>
        </a:lnSpc>
        <a:spcBef>
          <a:spcPct val="0"/>
        </a:spcBef>
        <a:spcAft>
          <a:spcPts val="1125"/>
        </a:spcAft>
        <a:buClr>
          <a:srgbClr val="000000"/>
        </a:buClr>
        <a:buSzPct val="75000"/>
        <a:buFont typeface="StarSymbo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49263" rtl="0" fontAlgn="base" hangingPunct="0">
        <a:lnSpc>
          <a:spcPct val="93000"/>
        </a:lnSpc>
        <a:spcBef>
          <a:spcPct val="0"/>
        </a:spcBef>
        <a:spcAft>
          <a:spcPts val="563"/>
        </a:spcAft>
        <a:buClr>
          <a:srgbClr val="000000"/>
        </a:buClr>
        <a:buSzPct val="75000"/>
        <a:buFont typeface="StarSymbo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49263" rtl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Symbol" charset="0"/>
        <a:buChar char="●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55A846BB-E102-0050-CA53-6B6DC9917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Events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D2FEB6C-A80B-2BC9-AFD0-ACDCA0ACB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9180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Anything that happens in a GUI is an </a:t>
            </a:r>
            <a:r>
              <a:rPr lang="en-GB" altLang="en-US" i="1"/>
              <a:t>event.  For example: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User clicks a button, presses return when typing text, or chooses a menu item (</a:t>
            </a:r>
            <a:r>
              <a:rPr lang="en-GB" altLang="en-US">
                <a:latin typeface="Courier" pitchFamily="49" charset="0"/>
              </a:rPr>
              <a:t>ActionEvent</a:t>
            </a:r>
            <a:r>
              <a:rPr lang="en-GB" altLang="en-US"/>
              <a:t>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Mouse button is clicked or released, or mouse cursor moves into a component (</a:t>
            </a:r>
            <a:r>
              <a:rPr lang="en-GB" altLang="en-US">
                <a:latin typeface="Courier" pitchFamily="49" charset="0"/>
              </a:rPr>
              <a:t>MouseEvent</a:t>
            </a:r>
            <a:r>
              <a:rPr lang="en-GB" altLang="en-US"/>
              <a:t>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User changes an object's text (</a:t>
            </a:r>
            <a:r>
              <a:rPr lang="en-GB" altLang="en-US">
                <a:latin typeface="Courier" pitchFamily="49" charset="0"/>
              </a:rPr>
              <a:t>TextEvent</a:t>
            </a:r>
            <a:r>
              <a:rPr lang="en-GB" altLang="en-US"/>
              <a:t>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 window receives focus, is closed, or iconified (</a:t>
            </a:r>
            <a:r>
              <a:rPr lang="en-GB" altLang="en-US">
                <a:latin typeface="Courier" pitchFamily="49" charset="0"/>
              </a:rPr>
              <a:t>WindowEvent</a:t>
            </a:r>
            <a:r>
              <a:rPr lang="en-GB" altLang="en-US"/>
              <a:t>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and many more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2CE2D19B-2A67-654A-CFA9-839236E00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11125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Notes on the Example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F601F1-1426-10D9-2020-D913BB327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524000"/>
            <a:ext cx="8609012" cy="52371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It is a good idea to </a:t>
            </a:r>
            <a:r>
              <a:rPr lang="en-GB" altLang="en-US">
                <a:latin typeface="Courier" pitchFamily="49" charset="0"/>
              </a:rPr>
              <a:t>dispose</a:t>
            </a:r>
            <a:r>
              <a:rPr lang="en-GB" altLang="en-US"/>
              <a:t> any top-level Swing window object when you are done with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Why?  Because these objects all extend heavyweight AWT windows which: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are allocated by the O.S. and not by Java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might take graphics card memory that is not automatically given back when Java program exits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 created a couple of dozen </a:t>
            </a:r>
            <a:r>
              <a:rPr lang="en-GB" altLang="en-US">
                <a:latin typeface="Courier" pitchFamily="49" charset="0"/>
              </a:rPr>
              <a:t>JFrame</a:t>
            </a:r>
            <a:r>
              <a:rPr lang="en-GB" altLang="en-US"/>
              <a:t>s under KDE and exited without disposing: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eventually crashed the JVM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A2A5ECA-D3B2-F790-901A-1E854978D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11125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Notes on the Example (cont'd)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09B3B0C-A9D0-1A3B-F6C2-7FE5B3326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524000"/>
            <a:ext cx="8609012" cy="5237163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Courier" pitchFamily="49" charset="0"/>
              </a:rPr>
              <a:t>System.exit(0)</a:t>
            </a:r>
            <a:r>
              <a:rPr lang="en-GB" altLang="en-US">
                <a:latin typeface="Times" panose="02020603050405020304" pitchFamily="18" charset="0"/>
              </a:rPr>
              <a:t> signals a normal exit</a:t>
            </a:r>
          </a:p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Courier" pitchFamily="49" charset="0"/>
              </a:rPr>
              <a:t>java.awt</a:t>
            </a:r>
            <a:r>
              <a:rPr lang="en-GB" altLang="en-US"/>
              <a:t> and </a:t>
            </a:r>
            <a:r>
              <a:rPr lang="en-GB" altLang="en-US">
                <a:latin typeface="Courier" pitchFamily="49" charset="0"/>
              </a:rPr>
              <a:t>java.awt.event</a:t>
            </a:r>
            <a:r>
              <a:rPr lang="en-GB" altLang="en-US"/>
              <a:t> are separate packages; anytime you do event handling you must import the latter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Since the </a:t>
            </a:r>
            <a:r>
              <a:rPr lang="en-GB" altLang="en-US">
                <a:latin typeface="Courier" pitchFamily="49" charset="0"/>
              </a:rPr>
              <a:t>ListenerTest</a:t>
            </a:r>
            <a:r>
              <a:rPr lang="en-GB" altLang="en-US"/>
              <a:t> class implements the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/>
              <a:t> interface, any instance of it can be added to </a:t>
            </a:r>
            <a:r>
              <a:rPr lang="en-GB" altLang="en-US">
                <a:latin typeface="Courier" pitchFamily="49" charset="0"/>
              </a:rPr>
              <a:t>button</a:t>
            </a:r>
            <a:r>
              <a:rPr lang="en-GB" altLang="en-US"/>
              <a:t>, including </a:t>
            </a:r>
            <a:r>
              <a:rPr lang="en-GB" altLang="en-US">
                <a:latin typeface="Courier" pitchFamily="49" charset="0"/>
              </a:rPr>
              <a:t>this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Times" panose="02020603050405020304" pitchFamily="18" charset="0"/>
              </a:rPr>
              <a:t>Other methods of the form </a:t>
            </a:r>
            <a:r>
              <a:rPr lang="en-GB" altLang="en-US">
                <a:latin typeface="Courier" pitchFamily="49" charset="0"/>
              </a:rPr>
              <a:t>addXXXListener</a:t>
            </a:r>
            <a:r>
              <a:rPr lang="en-GB" altLang="en-US">
                <a:latin typeface="Times" panose="02020603050405020304" pitchFamily="18" charset="0"/>
              </a:rPr>
              <a:t> are available where </a:t>
            </a:r>
            <a:r>
              <a:rPr lang="en-GB" altLang="en-US">
                <a:latin typeface="Courier" pitchFamily="49" charset="0"/>
              </a:rPr>
              <a:t>XXX</a:t>
            </a:r>
            <a:r>
              <a:rPr lang="en-GB" altLang="en-US">
                <a:latin typeface="Times" panose="02020603050405020304" pitchFamily="18" charset="0"/>
              </a:rPr>
              <a:t> signifies other types of events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1CE4CFE-20E1-9F8B-E60E-FE1E7C260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31775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Another Approach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DB720C8-7301-5DEC-0EA4-CD0F251E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838325"/>
            <a:ext cx="8609013" cy="52371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</a:t>
            </a:r>
            <a:r>
              <a:rPr lang="en-GB" altLang="en-US">
                <a:latin typeface="Courier" pitchFamily="49" charset="0"/>
              </a:rPr>
              <a:t>button</a:t>
            </a:r>
            <a:r>
              <a:rPr lang="en-GB" altLang="en-US"/>
              <a:t> could add </a:t>
            </a:r>
            <a:r>
              <a:rPr lang="en-GB" altLang="en-US" i="1"/>
              <a:t>any</a:t>
            </a:r>
            <a:r>
              <a:rPr lang="en-GB" altLang="en-US"/>
              <a:t> appropriate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>
                <a:latin typeface="Times" panose="02020603050405020304" pitchFamily="18" charset="0"/>
              </a:rPr>
              <a:t>, not just </a:t>
            </a:r>
            <a:r>
              <a:rPr lang="en-GB" altLang="en-US">
                <a:latin typeface="Courier" pitchFamily="49" charset="0"/>
              </a:rPr>
              <a:t>this</a:t>
            </a:r>
            <a:r>
              <a:rPr lang="en-GB" altLang="en-US">
                <a:latin typeface="Times" panose="02020603050405020304" pitchFamily="18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Times" panose="02020603050405020304" pitchFamily="18" charset="0"/>
              </a:rPr>
              <a:t>We could, for example, define another class, say, </a:t>
            </a:r>
            <a:r>
              <a:rPr lang="en-GB" altLang="en-US">
                <a:latin typeface="Courier" pitchFamily="49" charset="0"/>
              </a:rPr>
              <a:t>MyActionListener</a:t>
            </a:r>
            <a:r>
              <a:rPr lang="en-GB" altLang="en-US">
                <a:latin typeface="Times" panose="02020603050405020304" pitchFamily="18" charset="0"/>
              </a:rPr>
              <a:t>, that implements the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>
                <a:latin typeface="Times" panose="02020603050405020304" pitchFamily="18" charset="0"/>
              </a:rPr>
              <a:t> interface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Times" panose="02020603050405020304" pitchFamily="18" charset="0"/>
              </a:rPr>
              <a:t>Then we could create an object of type </a:t>
            </a:r>
            <a:r>
              <a:rPr lang="en-GB" altLang="en-US">
                <a:latin typeface="Courier" pitchFamily="49" charset="0"/>
              </a:rPr>
              <a:t>MyActionListener</a:t>
            </a:r>
            <a:r>
              <a:rPr lang="en-GB" altLang="en-US">
                <a:latin typeface="Times" panose="02020603050405020304" pitchFamily="18" charset="0"/>
              </a:rPr>
              <a:t> and add </a:t>
            </a:r>
            <a:r>
              <a:rPr lang="en-GB" altLang="en-US" i="1">
                <a:latin typeface="Times" panose="02020603050405020304" pitchFamily="18" charset="0"/>
              </a:rPr>
              <a:t>it</a:t>
            </a:r>
            <a:r>
              <a:rPr lang="en-GB" altLang="en-US">
                <a:latin typeface="Times" panose="02020603050405020304" pitchFamily="18" charset="0"/>
              </a:rPr>
              <a:t> to the button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Times" panose="02020603050405020304" pitchFamily="18" charset="0"/>
              </a:rPr>
              <a:t>Then the </a:t>
            </a:r>
            <a:r>
              <a:rPr lang="en-GB" altLang="en-US">
                <a:latin typeface="Courier" pitchFamily="49" charset="0"/>
              </a:rPr>
              <a:t>ListenerTest</a:t>
            </a:r>
            <a:r>
              <a:rPr lang="en-GB" altLang="en-US">
                <a:latin typeface="Times" panose="02020603050405020304" pitchFamily="18" charset="0"/>
              </a:rPr>
              <a:t> class itself would not have to implement the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>
                <a:latin typeface="Times" panose="02020603050405020304" pitchFamily="18" charset="0"/>
              </a:rPr>
              <a:t> interface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BAAC7BF-4557-214E-5ED0-EB4DC9AD1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166688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</a:t>
            </a:r>
            <a:r>
              <a:rPr lang="en-GB" altLang="en-US">
                <a:latin typeface="Courier" pitchFamily="49" charset="0"/>
              </a:rPr>
              <a:t>MyActionListener</a:t>
            </a:r>
            <a:r>
              <a:rPr lang="en-GB" altLang="en-US"/>
              <a:t> Class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49346BB4-55D3-E4C6-D08B-2C88D3838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827213"/>
            <a:ext cx="9480550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import java.awt.event.*;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public class MyActionListener 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implements ActionListener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public MyActionListener(JFrame f)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    frame = f;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6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132004BE-EA4C-B312-8491-81312F1B4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92088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Modified </a:t>
            </a:r>
            <a:r>
              <a:rPr lang="en-GB" altLang="en-US">
                <a:latin typeface="Courier" pitchFamily="49" charset="0"/>
              </a:rPr>
              <a:t>ListenerTest</a:t>
            </a:r>
            <a:r>
              <a:rPr lang="en-GB" altLang="en-US"/>
              <a:t> Class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04E51890-CA37-7D74-1F06-95F2370B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357313"/>
            <a:ext cx="9758363" cy="595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import java.awt.*;      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// java.awt.event.* no longer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import javax.swing.*;   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// necessary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public class ListenerTest { 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// no longer implements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                    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// ActionListener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Container contentPane;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JButton button;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2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contentPane = frame.getContentPane();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button = new JButton("EXIT");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MyActionListener al = new MyActionListener(frame);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button.addActionListener(</a:t>
            </a:r>
            <a:r>
              <a:rPr lang="en-GB" altLang="en-US" sz="22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al</a:t>
            </a:r>
            <a:r>
              <a:rPr lang="en-GB" altLang="en-US" sz="2200" b="1">
                <a:latin typeface="Courier" pitchFamily="49" charset="0"/>
                <a:cs typeface="HG Mincho Light J" charset="0"/>
              </a:rPr>
              <a:t>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contentPane.add(button,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0A80867A-47A5-29BE-F8E7-3A62665E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52413"/>
            <a:ext cx="8609012" cy="944562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Anonymous Classes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44D36EF-4383-040D-9BFC-C3957C630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401763"/>
            <a:ext cx="8609012" cy="409098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</a:t>
            </a:r>
            <a:r>
              <a:rPr lang="en-GB" altLang="en-US">
                <a:latin typeface="Courier" pitchFamily="49" charset="0"/>
              </a:rPr>
              <a:t>MyActionListener</a:t>
            </a:r>
            <a:r>
              <a:rPr lang="en-GB" altLang="en-US"/>
              <a:t> class is only used to make one instance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such cases an alternative is to define an unnamed (</a:t>
            </a:r>
            <a:r>
              <a:rPr lang="en-GB" altLang="en-US" i="1"/>
              <a:t>anonymous</a:t>
            </a:r>
            <a:r>
              <a:rPr lang="en-GB" altLang="en-US"/>
              <a:t>) class ``on the fly'' in the one place where it is used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Java allows the following construction to create an instance of an anonymous class that implements the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/>
              <a:t> interface: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17B2312-0D8A-F5D6-839D-1429CB8B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5745163"/>
            <a:ext cx="87788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new ActionListener()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    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        &lt;code to execute when the event occurs&gt;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3FBF232-7553-21D0-DB47-8F146D2D2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104775"/>
            <a:ext cx="8609013" cy="12747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Another Modified </a:t>
            </a:r>
            <a:r>
              <a:rPr lang="en-GB" altLang="en-US">
                <a:latin typeface="Courier" pitchFamily="49" charset="0"/>
              </a:rPr>
              <a:t>ListenerTest</a:t>
            </a:r>
            <a:r>
              <a:rPr lang="en-GB" altLang="en-US"/>
              <a:t> Class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4280B2D7-2F58-C3C4-0FAC-74DC021C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1327150"/>
            <a:ext cx="850423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java.awt.*;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import java.awt.event.*;  // reinstated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javax.swing.*;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Container contentPane;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JButton button;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public ListenerTest() {  </a:t>
            </a: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// still does not need implements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contentPane = frame.getContentPane();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button = new JButton("EXIT");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</a:t>
            </a: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ActionListener al = 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new ActionListener()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};</a:t>
            </a:r>
            <a:r>
              <a:rPr lang="en-GB" altLang="en-US" sz="1800" b="1">
                <a:latin typeface="Courier" pitchFamily="49" charset="0"/>
                <a:cs typeface="HG Mincho Light J" charset="0"/>
              </a:rPr>
              <a:t>        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button.addActionListener(al);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contentPane.add(button,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A046B5B1-D31D-362F-DE92-E9456F556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150813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Anonymous Objects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608B251-19CE-3EF6-FBB4-647E87D97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050" y="1412875"/>
            <a:ext cx="8609013" cy="2611438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Not only is the constructor for the anonymous class used only once, but the one object </a:t>
            </a:r>
            <a:r>
              <a:rPr lang="en-GB" altLang="en-US">
                <a:latin typeface="Courier" pitchFamily="49" charset="0"/>
              </a:rPr>
              <a:t>al</a:t>
            </a:r>
            <a:r>
              <a:rPr lang="en-GB" altLang="en-US"/>
              <a:t> that is created is used only once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So we can simplify matters further by making this object anonymous also: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0419B3D-A147-39E3-7CB3-B0ACD33F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305300"/>
            <a:ext cx="91090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...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button = new JButton("EXIT");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button.addActionListener(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new ActionListener()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}</a:t>
            </a:r>
            <a:r>
              <a:rPr lang="en-GB" altLang="en-US" sz="2000" b="1">
                <a:latin typeface="Courier" pitchFamily="49" charset="0"/>
                <a:cs typeface="HG Mincho Light J" charset="0"/>
              </a:rPr>
              <a:t>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contentPane.add(button,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...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B8FDD1B-579D-078F-2D7B-5BC052071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160338"/>
            <a:ext cx="8609013" cy="1304925"/>
          </a:xfrm>
          <a:ln/>
        </p:spPr>
        <p:txBody>
          <a:bodyPr/>
          <a:lstStyle/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Courier" pitchFamily="49" charset="0"/>
              </a:rPr>
              <a:t>WindowEvent</a:t>
            </a:r>
            <a:r>
              <a:rPr lang="en-GB" altLang="en-US"/>
              <a:t>s and </a:t>
            </a:r>
            <a:r>
              <a:rPr lang="en-GB" altLang="en-US">
                <a:latin typeface="Courier" pitchFamily="49" charset="0"/>
              </a:rPr>
              <a:t>WindowListener</a:t>
            </a:r>
            <a:r>
              <a:rPr lang="en-GB" altLang="en-US"/>
              <a:t>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98ACF2E-2566-EC66-8E4B-9BA73B4BE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1525" y="1808163"/>
            <a:ext cx="8609013" cy="53816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Window events: opening, closing, activating (receiving focus), deactivating, iconifying, and deiconifying</a:t>
            </a:r>
          </a:p>
          <a:p>
            <a:pPr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Courier" pitchFamily="49" charset="0"/>
              </a:rPr>
              <a:t>WindowListener</a:t>
            </a:r>
            <a:r>
              <a:rPr lang="en-GB" altLang="en-US"/>
              <a:t> interface methods: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windowOpened(WindowEvent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windowClosed(WindowEvent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windowClosing(WindowEvent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windowActivated(WindowEvent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windowDeactivated(WindowEvent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windowIconified(WindowEvent e)</a:t>
            </a:r>
          </a:p>
          <a:p>
            <a:pPr lvl="1">
              <a:lnSpc>
                <a:spcPct val="8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b="1">
                <a:latin typeface="Courier" pitchFamily="49" charset="0"/>
              </a:rPr>
              <a:t>void windowDeiconified(WindowEvent e)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2399C161-B63B-0A1E-BE4D-5EF46F3AF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120650"/>
            <a:ext cx="8609012" cy="954088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Window Event Example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1A1BDDB-6169-FBB8-8EFB-3AF1D4DC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1570038"/>
            <a:ext cx="63103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java.awt.*;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javax.swing.*;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}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C6CC995E-8788-AAB1-8846-C5B38EC30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208588"/>
            <a:ext cx="81121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We would like to add a </a:t>
            </a:r>
            <a:r>
              <a:rPr lang="en-GB" altLang="en-US" sz="3200">
                <a:latin typeface="Courier" pitchFamily="49" charset="0"/>
                <a:cs typeface="HG Mincho Light J" charset="0"/>
              </a:rPr>
              <a:t>WindowListener</a:t>
            </a: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 to 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latin typeface="Courier" pitchFamily="49" charset="0"/>
                <a:cs typeface="HG Mincho Light J" charset="0"/>
              </a:rPr>
              <a:t>frame </a:t>
            </a: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that will cause the JVM to exit when the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window is closed.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0DA23BD-90AC-9CC9-F24F-E149298B5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 Objects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2F02189-91FC-A2E7-E64C-F7237A879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Each event is represented by an object that: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gives information about the event, and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identifies the </a:t>
            </a:r>
            <a:r>
              <a:rPr lang="en-GB" altLang="en-US" i="1"/>
              <a:t>event source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/>
              <a:t>An event source is typically a component, but other kinds of objects can be sources as well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0F554E1-97A6-E09A-22BF-6C4A93478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104775"/>
            <a:ext cx="8609013" cy="100171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Adding a Window Listener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0213C50-AE32-AE80-C63C-B6334265D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147763"/>
            <a:ext cx="960278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java.awt.*;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import java.awt.event.*;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import javax.swing.*;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</a:t>
            </a: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frame.addWindowListener(new WindowListener()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windowClosing(WindowEvent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windowClosed(WindowEvent e) {} //do nothing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windowOpened(WindowEvent e) {}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windowActivated(WindowEvent e) {}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windowDeactivated(WindowEvent e) {}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windowIconified(WindowEvent e) {}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public void windowDeiconified(WindowEvent e) {}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});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75DEE36-0B09-E393-CDB5-CA09616C0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146050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Adapter Classes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F287411-466A-30EB-4E6A-9AE5996B8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0888" y="1579563"/>
            <a:ext cx="8609012" cy="5507037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When you implement an interface, you are required to define </a:t>
            </a:r>
            <a:r>
              <a:rPr lang="en-GB" altLang="en-US" i="1"/>
              <a:t>all</a:t>
            </a:r>
            <a:r>
              <a:rPr lang="en-GB" altLang="en-US"/>
              <a:t> interface methods, even if you are interested in one or two.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Those you are not interested in still have to be defined, even if they do nothing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task of defining interface methods to do nothing is done for you through abstract </a:t>
            </a:r>
            <a:r>
              <a:rPr lang="en-GB" altLang="en-US" i="1"/>
              <a:t>adapter classes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i="1"/>
              <a:t>If you extend an adapter class, you only have to define the method(s) you care about; the rest do nothing by default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EFE92EB-2915-AED0-B162-0BB8878F9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104775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Adapter Class Hierarchy (Partial)</a:t>
            </a:r>
          </a:p>
        </p:txBody>
      </p:sp>
      <p:sp>
        <p:nvSpPr>
          <p:cNvPr id="24578" name="AutoShape 2">
            <a:extLst>
              <a:ext uri="{FF2B5EF4-FFF2-40B4-BE49-F238E27FC236}">
                <a16:creationId xmlns:a16="http://schemas.microsoft.com/office/drawing/2014/main" id="{025E5571-888A-E24C-5BC5-9A72EDA9E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587500"/>
            <a:ext cx="2909887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Object</a:t>
            </a:r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1CCCCFC6-8AF3-8EA5-DC7E-27DB5A9CA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3957638"/>
            <a:ext cx="2909887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WindowAdapter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42B4CCE2-9AB4-9C27-337D-26CD0E82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957638"/>
            <a:ext cx="2909887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FocusAdapter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70FE9242-5648-1751-C745-CFE9C510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57638"/>
            <a:ext cx="2909888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MouseAdapter</a:t>
            </a:r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EA829A66-8BDC-FD2E-3AB4-E63A5257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6118225"/>
            <a:ext cx="2909887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WindowListener</a:t>
            </a:r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3D036130-E610-5AC9-ABC9-789F40C5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6118225"/>
            <a:ext cx="2909887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FocusListener</a:t>
            </a:r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17541B86-9E15-27D4-A052-7B116F1A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6118225"/>
            <a:ext cx="2909888" cy="533400"/>
          </a:xfrm>
          <a:prstGeom prst="roundRect">
            <a:avLst>
              <a:gd name="adj" fmla="val 3363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latin typeface="Times" panose="02020603050405020304" pitchFamily="18" charset="0"/>
                <a:cs typeface="HG Mincho Light J" charset="0"/>
              </a:rPr>
              <a:t>MouseListener</a:t>
            </a:r>
          </a:p>
        </p:txBody>
      </p:sp>
      <p:cxnSp>
        <p:nvCxnSpPr>
          <p:cNvPr id="24585" name="AutoShape 9">
            <a:extLst>
              <a:ext uri="{FF2B5EF4-FFF2-40B4-BE49-F238E27FC236}">
                <a16:creationId xmlns:a16="http://schemas.microsoft.com/office/drawing/2014/main" id="{ED34066F-D0EB-83C1-C3CC-A4D6DA0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9588" y="4491038"/>
            <a:ext cx="1587" cy="1627187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1C702060-A13B-2066-AAD1-4DD96BF84308}"/>
              </a:ext>
            </a:extLst>
          </p:cNvPr>
          <p:cNvCxnSpPr>
            <a:cxnSpLocks noChangeShapeType="1"/>
            <a:stCxn id="24581" idx="2"/>
            <a:endCxn id="24584" idx="0"/>
          </p:cNvCxnSpPr>
          <p:nvPr/>
        </p:nvCxnSpPr>
        <p:spPr bwMode="auto">
          <a:xfrm>
            <a:off x="5019675" y="4491038"/>
            <a:ext cx="1588" cy="1627187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F7D9D9A9-4CE0-C59A-FEA5-105F96D965BF}"/>
              </a:ext>
            </a:extLst>
          </p:cNvPr>
          <p:cNvCxnSpPr>
            <a:cxnSpLocks noChangeShapeType="1"/>
            <a:stCxn id="24580" idx="2"/>
            <a:endCxn id="24583" idx="0"/>
          </p:cNvCxnSpPr>
          <p:nvPr/>
        </p:nvCxnSpPr>
        <p:spPr bwMode="auto">
          <a:xfrm>
            <a:off x="8259763" y="4491038"/>
            <a:ext cx="1587" cy="1627187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2">
            <a:extLst>
              <a:ext uri="{FF2B5EF4-FFF2-40B4-BE49-F238E27FC236}">
                <a16:creationId xmlns:a16="http://schemas.microsoft.com/office/drawing/2014/main" id="{FD19D2F1-ECFD-2259-C22B-5A29B2B1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5100638"/>
            <a:ext cx="1323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Times" panose="02020603050405020304" pitchFamily="18" charset="0"/>
                <a:cs typeface="HG Mincho Light J" charset="0"/>
              </a:rPr>
              <a:t>Implements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12459145-7CF3-AF2C-62F5-9FFD9BAD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5100638"/>
            <a:ext cx="1323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Times" panose="02020603050405020304" pitchFamily="18" charset="0"/>
                <a:cs typeface="HG Mincho Light J" charset="0"/>
              </a:rPr>
              <a:t>Implements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FEC0FA2B-E189-790E-DDE1-FC3EE017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5100638"/>
            <a:ext cx="1323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>
                <a:latin typeface="Times" panose="02020603050405020304" pitchFamily="18" charset="0"/>
                <a:cs typeface="HG Mincho Light J" charset="0"/>
              </a:rPr>
              <a:t>Implements</a:t>
            </a:r>
          </a:p>
        </p:txBody>
      </p: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id="{A060D2B2-DCB3-C1E9-F0C2-B7F2F888CD4B}"/>
              </a:ext>
            </a:extLst>
          </p:cNvPr>
          <p:cNvCxnSpPr>
            <a:cxnSpLocks noChangeShapeType="1"/>
            <a:stCxn id="24578" idx="2"/>
            <a:endCxn id="24579" idx="0"/>
          </p:cNvCxnSpPr>
          <p:nvPr/>
        </p:nvCxnSpPr>
        <p:spPr bwMode="auto">
          <a:xfrm flipH="1">
            <a:off x="1779588" y="2119313"/>
            <a:ext cx="3238500" cy="1838325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6">
            <a:extLst>
              <a:ext uri="{FF2B5EF4-FFF2-40B4-BE49-F238E27FC236}">
                <a16:creationId xmlns:a16="http://schemas.microsoft.com/office/drawing/2014/main" id="{A5B63081-0CD2-118F-C128-C20E7129FA81}"/>
              </a:ext>
            </a:extLst>
          </p:cNvPr>
          <p:cNvCxnSpPr>
            <a:cxnSpLocks noChangeShapeType="1"/>
            <a:stCxn id="24578" idx="2"/>
            <a:endCxn id="24581" idx="0"/>
          </p:cNvCxnSpPr>
          <p:nvPr/>
        </p:nvCxnSpPr>
        <p:spPr bwMode="auto">
          <a:xfrm>
            <a:off x="5018088" y="2119313"/>
            <a:ext cx="1587" cy="1838325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C785DB78-4392-3E71-D455-F08541945263}"/>
              </a:ext>
            </a:extLst>
          </p:cNvPr>
          <p:cNvCxnSpPr>
            <a:cxnSpLocks noChangeShapeType="1"/>
            <a:stCxn id="24578" idx="2"/>
            <a:endCxn id="24580" idx="0"/>
          </p:cNvCxnSpPr>
          <p:nvPr/>
        </p:nvCxnSpPr>
        <p:spPr bwMode="auto">
          <a:xfrm>
            <a:off x="5018088" y="2119313"/>
            <a:ext cx="3241675" cy="1838325"/>
          </a:xfrm>
          <a:prstGeom prst="straightConnector1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894756FE-F925-A50F-A36E-E9F733BF0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288925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Using a Window Adapter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52371C4D-074C-E668-1A61-9E4A99A4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55800"/>
            <a:ext cx="8804275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</a:t>
            </a: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frame.addWindowListener(new WindowAdapter()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public void windowClosing(WindowEvent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    });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67A8541-E1B0-3C5E-EEF4-157545F6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53975"/>
            <a:ext cx="8609013" cy="1042988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Anonymous Classes Again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F335386-C859-08BD-E3F2-429F9126A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220788"/>
            <a:ext cx="8609012" cy="6132512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the previous example the anonymous class defined is an </a:t>
            </a:r>
            <a:r>
              <a:rPr lang="en-GB" altLang="en-US" i="1"/>
              <a:t>extension</a:t>
            </a:r>
            <a:r>
              <a:rPr lang="en-GB" altLang="en-US"/>
              <a:t> of the abstract </a:t>
            </a:r>
            <a:r>
              <a:rPr lang="en-GB" altLang="en-US">
                <a:latin typeface="Courier" pitchFamily="49" charset="0"/>
              </a:rPr>
              <a:t>WindowAdapter</a:t>
            </a:r>
            <a:r>
              <a:rPr lang="en-GB" altLang="en-US"/>
              <a:t>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the example before that, the anonymous class defined is an </a:t>
            </a:r>
            <a:r>
              <a:rPr lang="en-GB" altLang="en-US" i="1"/>
              <a:t>implementation</a:t>
            </a:r>
            <a:r>
              <a:rPr lang="en-GB" altLang="en-US"/>
              <a:t> of the </a:t>
            </a:r>
            <a:r>
              <a:rPr lang="en-GB" altLang="en-US">
                <a:latin typeface="Courier" pitchFamily="49" charset="0"/>
              </a:rPr>
              <a:t>WindowListener</a:t>
            </a:r>
            <a:r>
              <a:rPr lang="en-GB" altLang="en-US"/>
              <a:t> interface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both cases, the </a:t>
            </a:r>
            <a:r>
              <a:rPr lang="en-GB" altLang="en-US">
                <a:latin typeface="Courier" pitchFamily="49" charset="0"/>
              </a:rPr>
              <a:t>new</a:t>
            </a:r>
            <a:r>
              <a:rPr lang="en-GB" altLang="en-US"/>
              <a:t> creates an instance of the anonymous class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compiler creates a separate bytecode file for each anonymous class of the form </a:t>
            </a:r>
            <a:r>
              <a:rPr lang="en-GB" altLang="en-US">
                <a:latin typeface="Courier" pitchFamily="49" charset="0"/>
              </a:rPr>
              <a:t>&lt;classname&gt;$&lt;n&gt;.class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>
                <a:latin typeface="Times" panose="02020603050405020304" pitchFamily="18" charset="0"/>
              </a:rPr>
              <a:t>for example, </a:t>
            </a:r>
            <a:r>
              <a:rPr lang="en-GB" altLang="en-US" sz="2600">
                <a:latin typeface="Courier" pitchFamily="49" charset="0"/>
              </a:rPr>
              <a:t>ListenerTest$1.class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C14CC5CC-27D2-36BB-CBDB-105F556B1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75" y="115888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Text Fields and Listeners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7BBDFED-8699-74E4-8BF3-47F453BD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For one-line text input, use </a:t>
            </a:r>
            <a:r>
              <a:rPr lang="en-GB" altLang="en-US">
                <a:latin typeface="Courier" pitchFamily="49" charset="0"/>
              </a:rPr>
              <a:t>JTextField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For multiple-line text, use </a:t>
            </a:r>
            <a:r>
              <a:rPr lang="en-GB" altLang="en-US">
                <a:latin typeface="Courier" pitchFamily="49" charset="0"/>
              </a:rPr>
              <a:t>JTextArea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Both extend the </a:t>
            </a:r>
            <a:r>
              <a:rPr lang="en-GB" altLang="en-US">
                <a:latin typeface="Courier" pitchFamily="49" charset="0"/>
              </a:rPr>
              <a:t>JTextComponent</a:t>
            </a:r>
            <a:r>
              <a:rPr lang="en-GB" altLang="en-US"/>
              <a:t> class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8C09CB1C-8DAA-0BAD-356D-8D5CC73A3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75" y="146050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Text Field Example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16B8A9BD-ABE8-981C-DD76-580B4442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311275"/>
            <a:ext cx="79565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</a:t>
            </a: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JTextField textField;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Container contentPane;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frame.addWindowListener(new WindowAdapter()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        public void windowClosing(WindowEvent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    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    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    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    });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</a:t>
            </a: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textField = new JTextField();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contentPane = frame.getContentPane();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contentPane.add(textField,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5EB9BB8-8211-561B-73A4-DB9C8B758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442913"/>
            <a:ext cx="8609012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Output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80B90B4A-DAD8-B209-54B0-3F3A509F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028825"/>
            <a:ext cx="2781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9699" name="Text Box 3">
            <a:extLst>
              <a:ext uri="{FF2B5EF4-FFF2-40B4-BE49-F238E27FC236}">
                <a16:creationId xmlns:a16="http://schemas.microsoft.com/office/drawing/2014/main" id="{1E07D62C-97E0-945B-2D51-FC3D2A4D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4803775"/>
            <a:ext cx="8894763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This field has had some text entering and editing done.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3200">
              <a:latin typeface="Times" panose="02020603050405020304" pitchFamily="18" charset="0"/>
              <a:cs typeface="HG Mincho Light J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latin typeface="Times" panose="02020603050405020304" pitchFamily="18" charset="0"/>
                <a:cs typeface="HG Mincho Light J" charset="0"/>
              </a:rPr>
              <a:t>Note that the field fills the BorderLayout frame.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A3B426B-B173-4111-64D5-5278254F7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1450"/>
            <a:ext cx="8609013" cy="1004888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 Object Hierarchy (Partial)</a:t>
            </a:r>
          </a:p>
        </p:txBody>
      </p:sp>
      <p:sp>
        <p:nvSpPr>
          <p:cNvPr id="5122" name="AutoShape 2">
            <a:extLst>
              <a:ext uri="{FF2B5EF4-FFF2-40B4-BE49-F238E27FC236}">
                <a16:creationId xmlns:a16="http://schemas.microsoft.com/office/drawing/2014/main" id="{983DEA71-970C-2120-52F4-B56E3A70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255713"/>
            <a:ext cx="2635250" cy="487362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cs typeface="HG Mincho Light J" charset="0"/>
              </a:rPr>
              <a:t>Object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0203D8E4-5FAB-1AF3-3AD5-FE2B3C58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2336800"/>
            <a:ext cx="2635250" cy="487363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cs typeface="HG Mincho Light J" charset="0"/>
              </a:rPr>
              <a:t>EventObject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59EDA882-1A4F-0EB6-DBFF-2B05EB7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3416300"/>
            <a:ext cx="2635250" cy="487363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i="1">
                <a:cs typeface="HG Mincho Light J" charset="0"/>
              </a:rPr>
              <a:t>AWTEvent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75A967CB-2F08-AF68-B700-93429368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495800"/>
            <a:ext cx="2635250" cy="487363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ActionEvent</a:t>
            </a:r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9037BD45-252B-B000-7B9F-C6313B26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95800"/>
            <a:ext cx="2635250" cy="487363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cs typeface="HG Mincho Light J" charset="0"/>
              </a:rPr>
              <a:t>ComponentEvent</a:t>
            </a:r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8D180797-D2F1-1669-5CCB-EEDB5D94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76888"/>
            <a:ext cx="2635250" cy="487362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i="1">
                <a:cs typeface="HG Mincho Light J" charset="0"/>
              </a:rPr>
              <a:t>InputEvent</a:t>
            </a:r>
          </a:p>
        </p:txBody>
      </p:sp>
      <p:sp>
        <p:nvSpPr>
          <p:cNvPr id="5128" name="AutoShape 8">
            <a:extLst>
              <a:ext uri="{FF2B5EF4-FFF2-40B4-BE49-F238E27FC236}">
                <a16:creationId xmlns:a16="http://schemas.microsoft.com/office/drawing/2014/main" id="{3732B8AF-56C5-7A35-9FA6-290B452E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656388"/>
            <a:ext cx="2635250" cy="487362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MouseEvent</a:t>
            </a:r>
          </a:p>
        </p:txBody>
      </p:sp>
      <p:sp>
        <p:nvSpPr>
          <p:cNvPr id="5129" name="AutoShape 9">
            <a:extLst>
              <a:ext uri="{FF2B5EF4-FFF2-40B4-BE49-F238E27FC236}">
                <a16:creationId xmlns:a16="http://schemas.microsoft.com/office/drawing/2014/main" id="{7BE81EFD-D3AB-494B-F02C-8A97C45D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4495800"/>
            <a:ext cx="2635250" cy="487363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TextEvent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061A4A9C-E054-E490-F112-9BE83FB6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5576888"/>
            <a:ext cx="2635250" cy="487362"/>
          </a:xfrm>
          <a:prstGeom prst="roundRect">
            <a:avLst>
              <a:gd name="adj" fmla="val 3692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WindowEvent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4452F23A-D02B-F7B2-92BE-B270077BA353}"/>
              </a:ext>
            </a:extLst>
          </p:cNvPr>
          <p:cNvCxnSpPr>
            <a:cxnSpLocks noChangeShapeType="1"/>
            <a:stCxn id="5123" idx="0"/>
            <a:endCxn id="5122" idx="2"/>
          </p:cNvCxnSpPr>
          <p:nvPr/>
        </p:nvCxnSpPr>
        <p:spPr bwMode="auto">
          <a:xfrm flipV="1">
            <a:off x="4914900" y="1743075"/>
            <a:ext cx="1588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88B98828-6D4D-2AD1-4CD7-B766D18BDF41}"/>
              </a:ext>
            </a:extLst>
          </p:cNvPr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4914900" y="2822575"/>
            <a:ext cx="1588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8C471EA1-B1B4-1401-C5CA-8620AC0099E3}"/>
              </a:ext>
            </a:extLst>
          </p:cNvPr>
          <p:cNvCxnSpPr>
            <a:cxnSpLocks noChangeShapeType="1"/>
            <a:stCxn id="5124" idx="2"/>
            <a:endCxn id="5125" idx="0"/>
          </p:cNvCxnSpPr>
          <p:nvPr/>
        </p:nvCxnSpPr>
        <p:spPr bwMode="auto">
          <a:xfrm flipH="1">
            <a:off x="2033588" y="3902075"/>
            <a:ext cx="2879725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93102013-508E-85B4-4AF9-5F92D7EDBB80}"/>
              </a:ext>
            </a:extLst>
          </p:cNvPr>
          <p:cNvCxnSpPr>
            <a:cxnSpLocks noChangeShapeType="1"/>
            <a:stCxn id="5129" idx="0"/>
            <a:endCxn id="5124" idx="2"/>
          </p:cNvCxnSpPr>
          <p:nvPr/>
        </p:nvCxnSpPr>
        <p:spPr bwMode="auto">
          <a:xfrm flipV="1">
            <a:off x="4914900" y="3902075"/>
            <a:ext cx="1588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2E8B393C-B71A-A87A-A67F-4B7747A63F02}"/>
              </a:ext>
            </a:extLst>
          </p:cNvPr>
          <p:cNvCxnSpPr>
            <a:cxnSpLocks noChangeShapeType="1"/>
            <a:stCxn id="5126" idx="0"/>
            <a:endCxn id="5124" idx="2"/>
          </p:cNvCxnSpPr>
          <p:nvPr/>
        </p:nvCxnSpPr>
        <p:spPr bwMode="auto">
          <a:xfrm flipH="1" flipV="1">
            <a:off x="4914900" y="3902075"/>
            <a:ext cx="2879725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8863166E-0CC2-D7AE-2F42-EBE08D59E148}"/>
              </a:ext>
            </a:extLst>
          </p:cNvPr>
          <p:cNvCxnSpPr>
            <a:cxnSpLocks noChangeShapeType="1"/>
            <a:stCxn id="5130" idx="0"/>
            <a:endCxn id="5126" idx="2"/>
          </p:cNvCxnSpPr>
          <p:nvPr/>
        </p:nvCxnSpPr>
        <p:spPr bwMode="auto">
          <a:xfrm flipV="1">
            <a:off x="4914900" y="4983163"/>
            <a:ext cx="2879725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32BB9516-B787-B12A-36CB-A734EDF8ACC2}"/>
              </a:ext>
            </a:extLst>
          </p:cNvPr>
          <p:cNvCxnSpPr>
            <a:cxnSpLocks noChangeShapeType="1"/>
            <a:stCxn id="5127" idx="0"/>
            <a:endCxn id="5126" idx="2"/>
          </p:cNvCxnSpPr>
          <p:nvPr/>
        </p:nvCxnSpPr>
        <p:spPr bwMode="auto">
          <a:xfrm flipV="1">
            <a:off x="7794625" y="4983163"/>
            <a:ext cx="1588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8">
            <a:extLst>
              <a:ext uri="{FF2B5EF4-FFF2-40B4-BE49-F238E27FC236}">
                <a16:creationId xmlns:a16="http://schemas.microsoft.com/office/drawing/2014/main" id="{55DA5F5F-954C-70DB-402A-A4E5F4037C40}"/>
              </a:ext>
            </a:extLst>
          </p:cNvPr>
          <p:cNvCxnSpPr>
            <a:cxnSpLocks noChangeShapeType="1"/>
            <a:stCxn id="5128" idx="0"/>
            <a:endCxn id="5127" idx="2"/>
          </p:cNvCxnSpPr>
          <p:nvPr/>
        </p:nvCxnSpPr>
        <p:spPr bwMode="auto">
          <a:xfrm flipV="1">
            <a:off x="7794625" y="6062663"/>
            <a:ext cx="1588" cy="593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52250F24-1B00-0696-A762-57EC1051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252413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Listeners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2D37E1-EAA0-2680-4340-ADE550DC3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163" y="1736725"/>
            <a:ext cx="8609012" cy="476250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order to respond to an event, an object must be </a:t>
            </a:r>
            <a:r>
              <a:rPr lang="en-GB" altLang="en-US" i="1"/>
              <a:t>notified</a:t>
            </a:r>
            <a:r>
              <a:rPr lang="en-GB" altLang="en-US"/>
              <a:t> when the event occurs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order to be notified, the object must: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be registered as an </a:t>
            </a:r>
            <a:r>
              <a:rPr lang="en-GB" altLang="en-US" i="1"/>
              <a:t>event listener</a:t>
            </a:r>
            <a:r>
              <a:rPr lang="en-GB" altLang="en-US"/>
              <a:t> on the appropriate </a:t>
            </a:r>
            <a:r>
              <a:rPr lang="en-GB" altLang="en-US" i="1"/>
              <a:t>event source</a:t>
            </a:r>
            <a:r>
              <a:rPr lang="en-GB" altLang="en-US"/>
              <a:t>, and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implement the appropriate listener </a:t>
            </a:r>
            <a:r>
              <a:rPr lang="en-GB" altLang="en-US" i="1"/>
              <a:t>interface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Recall: an interface is a set of methods that must be defined by any class that implements it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63F867C-9D52-FDE1-9780-0F0229606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61938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 Listener Interface Hierarchy (Partial)</a:t>
            </a:r>
          </a:p>
        </p:txBody>
      </p:sp>
      <p:sp>
        <p:nvSpPr>
          <p:cNvPr id="7170" name="AutoShape 2">
            <a:extLst>
              <a:ext uri="{FF2B5EF4-FFF2-40B4-BE49-F238E27FC236}">
                <a16:creationId xmlns:a16="http://schemas.microsoft.com/office/drawing/2014/main" id="{B4CD8690-711C-9EEC-1AAB-DDBAF72A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168525"/>
            <a:ext cx="2887663" cy="496888"/>
          </a:xfrm>
          <a:prstGeom prst="roundRect">
            <a:avLst>
              <a:gd name="adj" fmla="val 36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cs typeface="HG Mincho Light J" charset="0"/>
              </a:rPr>
              <a:t>EventListener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237DEFEF-883C-BF57-91F8-86EEE400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248025"/>
            <a:ext cx="2887663" cy="496888"/>
          </a:xfrm>
          <a:prstGeom prst="roundRect">
            <a:avLst>
              <a:gd name="adj" fmla="val 36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ActionListener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01200ECF-C62A-5B0B-F96D-781E6812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248025"/>
            <a:ext cx="2887662" cy="496888"/>
          </a:xfrm>
          <a:prstGeom prst="roundRect">
            <a:avLst>
              <a:gd name="adj" fmla="val 36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MouseListener</a:t>
            </a:r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8DFE2DA1-5639-1975-4673-63295110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327525"/>
            <a:ext cx="2887663" cy="496888"/>
          </a:xfrm>
          <a:prstGeom prst="roundRect">
            <a:avLst>
              <a:gd name="adj" fmla="val 36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WindowListener</a:t>
            </a:r>
          </a:p>
        </p:txBody>
      </p:sp>
      <p:sp>
        <p:nvSpPr>
          <p:cNvPr id="7174" name="AutoShape 6">
            <a:extLst>
              <a:ext uri="{FF2B5EF4-FFF2-40B4-BE49-F238E27FC236}">
                <a16:creationId xmlns:a16="http://schemas.microsoft.com/office/drawing/2014/main" id="{3B3F5B65-145C-9556-544B-3AE73DE8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4327525"/>
            <a:ext cx="2887662" cy="496888"/>
          </a:xfrm>
          <a:prstGeom prst="roundRect">
            <a:avLst>
              <a:gd name="adj" fmla="val 36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DC2300"/>
                </a:solidFill>
                <a:cs typeface="HG Mincho Light J" charset="0"/>
              </a:rPr>
              <a:t>TestListener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3A529926-8062-E271-23CA-5589E4C08B9B}"/>
              </a:ext>
            </a:extLst>
          </p:cNvPr>
          <p:cNvCxnSpPr>
            <a:cxnSpLocks noChangeShapeType="1"/>
            <a:stCxn id="7171" idx="0"/>
            <a:endCxn id="7170" idx="2"/>
          </p:cNvCxnSpPr>
          <p:nvPr/>
        </p:nvCxnSpPr>
        <p:spPr bwMode="auto">
          <a:xfrm flipV="1">
            <a:off x="2273300" y="2665413"/>
            <a:ext cx="2879725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107ADCE9-7EBF-0A26-16ED-54589D68EDA5}"/>
              </a:ext>
            </a:extLst>
          </p:cNvPr>
          <p:cNvCxnSpPr>
            <a:cxnSpLocks noChangeShapeType="1"/>
            <a:stCxn id="7172" idx="0"/>
            <a:endCxn id="7170" idx="2"/>
          </p:cNvCxnSpPr>
          <p:nvPr/>
        </p:nvCxnSpPr>
        <p:spPr bwMode="auto">
          <a:xfrm flipH="1" flipV="1">
            <a:off x="5153025" y="2665413"/>
            <a:ext cx="2879725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049EE715-29F8-3F5D-4FC3-AF51C5DBC44A}"/>
              </a:ext>
            </a:extLst>
          </p:cNvPr>
          <p:cNvCxnSpPr>
            <a:cxnSpLocks noChangeShapeType="1"/>
            <a:stCxn id="7173" idx="0"/>
            <a:endCxn id="7170" idx="2"/>
          </p:cNvCxnSpPr>
          <p:nvPr/>
        </p:nvCxnSpPr>
        <p:spPr bwMode="auto">
          <a:xfrm flipH="1" flipV="1">
            <a:off x="5153025" y="2665413"/>
            <a:ext cx="1800225" cy="1663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B6EBE566-7204-0ABE-2139-240BA5CC71AE}"/>
              </a:ext>
            </a:extLst>
          </p:cNvPr>
          <p:cNvCxnSpPr>
            <a:cxnSpLocks noChangeShapeType="1"/>
            <a:stCxn id="7174" idx="0"/>
            <a:endCxn id="7170" idx="2"/>
          </p:cNvCxnSpPr>
          <p:nvPr/>
        </p:nvCxnSpPr>
        <p:spPr bwMode="auto">
          <a:xfrm flipV="1">
            <a:off x="3352800" y="2665413"/>
            <a:ext cx="1800225" cy="1663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Text Box 11">
            <a:extLst>
              <a:ext uri="{FF2B5EF4-FFF2-40B4-BE49-F238E27FC236}">
                <a16:creationId xmlns:a16="http://schemas.microsoft.com/office/drawing/2014/main" id="{05AFB554-4F30-2B84-1461-9AF9DAAD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5786438"/>
            <a:ext cx="61801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Note correspondence to event objects.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5DE70F1-3DFF-87D5-7F25-CA84CEFAD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242888"/>
            <a:ext cx="8609013" cy="12636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ActionEvent and ActionListener</a:t>
            </a:r>
          </a:p>
        </p:txBody>
      </p:sp>
      <p:sp>
        <p:nvSpPr>
          <p:cNvPr id="8194" name="AutoShape 2">
            <a:extLst>
              <a:ext uri="{FF2B5EF4-FFF2-40B4-BE49-F238E27FC236}">
                <a16:creationId xmlns:a16="http://schemas.microsoft.com/office/drawing/2014/main" id="{590CDE4A-3445-9BB1-E561-1B28EA73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1803400"/>
            <a:ext cx="2016125" cy="588963"/>
          </a:xfrm>
          <a:prstGeom prst="roundRect">
            <a:avLst>
              <a:gd name="adj" fmla="val 3053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Button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E1364AA9-4E16-892E-AB13-21908307B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1803400"/>
            <a:ext cx="2482850" cy="700088"/>
          </a:xfrm>
          <a:prstGeom prst="roundRect">
            <a:avLst>
              <a:gd name="adj" fmla="val 22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ActionListener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6505D61-80AB-039B-0432-CEA5A8168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2127250"/>
            <a:ext cx="2887663" cy="1588"/>
          </a:xfrm>
          <a:prstGeom prst="line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55B0760-7810-F30C-051A-25F84B41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1733550"/>
            <a:ext cx="166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600">
                <a:cs typeface="HG Mincho Light J" charset="0"/>
              </a:rPr>
              <a:t>ActionEvent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5BCEF7E0-30E1-8B0A-74ED-9D25DAE8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3232150"/>
            <a:ext cx="90995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The </a:t>
            </a:r>
            <a:r>
              <a:rPr lang="en-GB" altLang="en-US" sz="3200">
                <a:latin typeface="Courier" pitchFamily="49" charset="0"/>
                <a:cs typeface="HG Mincho Light J" charset="0"/>
              </a:rPr>
              <a:t>ActionListener</a:t>
            </a:r>
            <a:r>
              <a:rPr lang="en-GB" altLang="en-US" sz="3200">
                <a:cs typeface="HG Mincho Light J" charset="0"/>
              </a:rPr>
              <a:t> interface has just one method: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AD8037F4-3AFA-2499-5221-7987AF81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4235450"/>
            <a:ext cx="94138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800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800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    &lt;code to execute when an action occurs&gt;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800" b="1">
                <a:solidFill>
                  <a:srgbClr val="0000FF"/>
                </a:solidFill>
                <a:latin typeface="Courier" pitchFamily="49" charset="0"/>
                <a:cs typeface="HG Mincho Light J" charset="0"/>
              </a:rPr>
              <a:t>}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62B0ACE1-58C5-9C52-9630-1B239F6D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5886450"/>
            <a:ext cx="91852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Any class that implements the </a:t>
            </a:r>
            <a:r>
              <a:rPr lang="en-GB" altLang="en-US" sz="3200">
                <a:latin typeface="Courier" pitchFamily="49" charset="0"/>
                <a:cs typeface="HG Mincho Light J" charset="0"/>
              </a:rPr>
              <a:t>ActionListener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cs typeface="HG Mincho Light J" charset="0"/>
              </a:rPr>
              <a:t>interface must define the </a:t>
            </a:r>
            <a:r>
              <a:rPr lang="en-GB" altLang="en-US" sz="3200">
                <a:latin typeface="Courier" pitchFamily="49" charset="0"/>
                <a:cs typeface="HG Mincho Light J" charset="0"/>
              </a:rPr>
              <a:t>actionPerformed</a:t>
            </a:r>
            <a:r>
              <a:rPr lang="en-GB" altLang="en-US" sz="3200">
                <a:cs typeface="HG Mincho Light J" charset="0"/>
              </a:rPr>
              <a:t> method.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4181D01D-5D7F-15AB-8A49-83FA4ADCD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11125"/>
            <a:ext cx="8609012" cy="1074738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Example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780F0792-7622-7F3E-70AB-E9936CCA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1246188"/>
            <a:ext cx="8045450" cy="60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import java.awt.*;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import javax.swing.*;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public class Main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public static void main(String[] args)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ListenerTest test = new ListenerTest();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public class ListenerTest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Container contentPane;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JButton button;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contentPane = frame.getContentPane();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button = new JButton("EXIT");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contentPane.add(button,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CEA54CD-4850-ACFE-EA61-4D9C2061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61925"/>
            <a:ext cx="8609013" cy="9937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Event Handling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7C6DFAC-EF6B-0A49-51DC-51F045CCE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2638" y="1350963"/>
            <a:ext cx="8609012" cy="570230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The previous example will put </a:t>
            </a:r>
            <a:r>
              <a:rPr lang="en-GB" altLang="en-US">
                <a:latin typeface="Courier" pitchFamily="49" charset="0"/>
              </a:rPr>
              <a:t>button</a:t>
            </a:r>
            <a:r>
              <a:rPr lang="en-GB" altLang="en-US"/>
              <a:t> in a frame, but it will not respond to any clicks yet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In order to handle an </a:t>
            </a:r>
            <a:r>
              <a:rPr lang="en-GB" altLang="en-US">
                <a:latin typeface="Courier" pitchFamily="49" charset="0"/>
              </a:rPr>
              <a:t>ActionEvent</a:t>
            </a:r>
            <a:r>
              <a:rPr lang="en-GB" altLang="en-US"/>
              <a:t>, the </a:t>
            </a:r>
            <a:r>
              <a:rPr lang="en-GB" altLang="en-US">
                <a:latin typeface="Courier" pitchFamily="49" charset="0"/>
              </a:rPr>
              <a:t>button</a:t>
            </a:r>
            <a:r>
              <a:rPr lang="en-GB" altLang="en-US"/>
              <a:t> must add an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/>
              <a:t> object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We make the </a:t>
            </a:r>
            <a:r>
              <a:rPr lang="en-GB" altLang="en-US">
                <a:latin typeface="Courier" pitchFamily="49" charset="0"/>
              </a:rPr>
              <a:t>ListenerTest</a:t>
            </a:r>
            <a:r>
              <a:rPr lang="en-GB" altLang="en-US"/>
              <a:t> class into an action listener by having it implement the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/>
              <a:t> interface: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declare that it does so with an </a:t>
            </a:r>
            <a:r>
              <a:rPr lang="en-GB" altLang="en-US">
                <a:latin typeface="Courier" pitchFamily="49" charset="0"/>
              </a:rPr>
              <a:t>implements</a:t>
            </a:r>
            <a:r>
              <a:rPr lang="en-GB" altLang="en-US"/>
              <a:t> clause, and</a:t>
            </a:r>
          </a:p>
          <a:p>
            <a:pPr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define the required </a:t>
            </a:r>
            <a:r>
              <a:rPr lang="en-GB" altLang="en-US">
                <a:latin typeface="Courier" pitchFamily="49" charset="0"/>
              </a:rPr>
              <a:t>actionPerformed</a:t>
            </a:r>
            <a:r>
              <a:rPr lang="en-GB" altLang="en-US"/>
              <a:t> method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What </a:t>
            </a:r>
            <a:r>
              <a:rPr lang="en-GB" altLang="en-US">
                <a:latin typeface="Courier" pitchFamily="49" charset="0"/>
              </a:rPr>
              <a:t>ActionListener</a:t>
            </a:r>
            <a:r>
              <a:rPr lang="en-GB" altLang="en-US"/>
              <a:t> object should be added to </a:t>
            </a:r>
            <a:r>
              <a:rPr lang="en-GB" altLang="en-US">
                <a:latin typeface="Courier" pitchFamily="49" charset="0"/>
              </a:rPr>
              <a:t>button</a:t>
            </a:r>
            <a:r>
              <a:rPr lang="en-GB" altLang="en-US"/>
              <a:t>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94B78A0B-5016-C778-5FC0-124DE080C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60325"/>
            <a:ext cx="8609013" cy="103505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Modified Example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AD558F54-B19A-1D4F-FA0E-3F861ABC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1155700"/>
            <a:ext cx="8045450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import java.awt.*;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import java.awt.event.*;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import javax.swing.*;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public class ListenerTest </a:t>
            </a: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implements ActionListener</a:t>
            </a:r>
            <a:r>
              <a:rPr lang="en-GB" altLang="en-US" sz="2000" b="1">
                <a:latin typeface="Courier" pitchFamily="49" charset="0"/>
                <a:cs typeface="HG Mincho Light J" charset="0"/>
              </a:rPr>
              <a:t>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JFrame frame;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Container contentPane;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JButton button;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latin typeface="Courier" pitchFamily="49" charset="0"/>
              <a:cs typeface="HG Mincho Light J" charset="0"/>
            </a:endParaRP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public ListenerTest()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 = new JFrame("Test Frame");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frame.setSize(new Dimension(300,200));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frame.setLocation(100,100);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contentPane = frame.getContentPane();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button = new JButton("EXIT");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</a:t>
            </a: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button.addActionListener(this);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contentPane.add(button, BorderLayout.CENTER);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    frame.setVisible(true);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    </a:t>
            </a: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public void actionPerformed(ActionEvent e) {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frame.dispose();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    System.exit(0);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itchFamily="49" charset="0"/>
                <a:cs typeface="HG Mincho Light J" charset="0"/>
              </a:rPr>
              <a:t>    }</a:t>
            </a:r>
          </a:p>
          <a:p>
            <a:pPr eaLnBrk="1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>
                <a:latin typeface="Courier" pitchFamily="49" charset="0"/>
                <a:cs typeface="HG Mincho Light J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HG Mincho Light J"/>
      </a:majorFont>
      <a:minorFont>
        <a:latin typeface="Times New Roman"/>
        <a:ea typeface="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Events</vt:lpstr>
      <vt:lpstr>Event Objects</vt:lpstr>
      <vt:lpstr>Event Object Hierarchy (Partial)</vt:lpstr>
      <vt:lpstr>Listeners</vt:lpstr>
      <vt:lpstr>Event Listener Interface Hierarchy (Partial)</vt:lpstr>
      <vt:lpstr>ActionEvent and ActionListener</vt:lpstr>
      <vt:lpstr>Example</vt:lpstr>
      <vt:lpstr>Event Handling</vt:lpstr>
      <vt:lpstr>Modified Example</vt:lpstr>
      <vt:lpstr>Notes on the Example</vt:lpstr>
      <vt:lpstr>Notes on the Example (cont'd)</vt:lpstr>
      <vt:lpstr>Another Approach</vt:lpstr>
      <vt:lpstr>The MyActionListener Class</vt:lpstr>
      <vt:lpstr>Modified ListenerTest Class</vt:lpstr>
      <vt:lpstr>Anonymous Classes</vt:lpstr>
      <vt:lpstr>Another Modified ListenerTest Class</vt:lpstr>
      <vt:lpstr>Anonymous Objects</vt:lpstr>
      <vt:lpstr>WindowEvents and WindowListeners</vt:lpstr>
      <vt:lpstr>Window Event Example</vt:lpstr>
      <vt:lpstr>Adding a Window Listener</vt:lpstr>
      <vt:lpstr>Adapter Classes</vt:lpstr>
      <vt:lpstr>Adapter Class Hierarchy (Partial)</vt:lpstr>
      <vt:lpstr>Using a Window Adapter</vt:lpstr>
      <vt:lpstr>Anonymous Classes Again</vt:lpstr>
      <vt:lpstr>Text Fields and Listeners</vt:lpstr>
      <vt:lpstr>Text Field 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</dc:title>
  <cp:revision>2</cp:revision>
  <dcterms:modified xsi:type="dcterms:W3CDTF">2024-04-26T04:22:17Z</dcterms:modified>
</cp:coreProperties>
</file>