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6" r:id="rId2"/>
    <p:sldId id="264" r:id="rId3"/>
    <p:sldId id="261" r:id="rId4"/>
    <p:sldId id="289" r:id="rId5"/>
    <p:sldId id="290" r:id="rId6"/>
    <p:sldId id="291" r:id="rId7"/>
    <p:sldId id="292" r:id="rId8"/>
    <p:sldId id="293" r:id="rId9"/>
    <p:sldId id="260" r:id="rId10"/>
    <p:sldId id="285" r:id="rId11"/>
    <p:sldId id="294" r:id="rId12"/>
    <p:sldId id="284"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B0F0"/>
    <a:srgbClr val="70AD47"/>
    <a:srgbClr val="43BB8D"/>
    <a:srgbClr val="2C2A52"/>
    <a:srgbClr val="EB8052"/>
    <a:srgbClr val="4472C4"/>
    <a:srgbClr val="A5A5A5"/>
    <a:srgbClr val="FA331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280" autoAdjust="0"/>
  </p:normalViewPr>
  <p:slideViewPr>
    <p:cSldViewPr snapToGrid="0">
      <p:cViewPr varScale="1">
        <p:scale>
          <a:sx n="81" d="100"/>
          <a:sy n="81" d="100"/>
        </p:scale>
        <p:origin x="1526" y="5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C27D8-1404-4791-B038-655144C537F8}" type="datetimeFigureOut">
              <a:rPr lang="en-US" smtClean="0"/>
              <a:t>8/8/2021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EB315-9B06-4A6B-AA1F-1D43663A3485}" type="slidenum">
              <a:rPr lang="en-US" smtClean="0"/>
              <a:t>‹#›</a:t>
            </a:fld>
            <a:endParaRPr lang="en-US" dirty="0"/>
          </a:p>
        </p:txBody>
      </p:sp>
    </p:spTree>
    <p:extLst>
      <p:ext uri="{BB962C8B-B14F-4D97-AF65-F5344CB8AC3E}">
        <p14:creationId xmlns:p14="http://schemas.microsoft.com/office/powerpoint/2010/main" val="6949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8428" y="969464"/>
            <a:ext cx="6576381" cy="2344683"/>
          </a:xfrm>
        </p:spPr>
        <p:txBody>
          <a:bodyPr anchor="b"/>
          <a:lstStyle>
            <a:lvl1pPr algn="ctr">
              <a:defRPr sz="6000">
                <a:latin typeface="Garamond" panose="02020404030301010803"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5180682" cy="1561546"/>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Garamond" panose="02020404030301010803" pitchFamily="18" charset="0"/>
              </a:defRPr>
            </a:lvl1pPr>
          </a:lstStyle>
          <a:p>
            <a:fld id="{A92968F6-C0CF-4E11-8795-CF2983FF5FAF}" type="datetimeFigureOut">
              <a:rPr lang="en-US" smtClean="0"/>
              <a:pPr/>
              <a:t>8/8/2021</a:t>
            </a:fld>
            <a:endParaRPr lang="en-US" dirty="0"/>
          </a:p>
        </p:txBody>
      </p:sp>
      <p:sp>
        <p:nvSpPr>
          <p:cNvPr id="5" name="Footer Placeholder 4"/>
          <p:cNvSpPr>
            <a:spLocks noGrp="1"/>
          </p:cNvSpPr>
          <p:nvPr>
            <p:ph type="ftr" sz="quarter" idx="11"/>
          </p:nvPr>
        </p:nvSpPr>
        <p:spPr/>
        <p:txBody>
          <a:bodyPr/>
          <a:lstStyle>
            <a:lvl1pPr>
              <a:defRPr>
                <a:latin typeface="Garamond" panose="02020404030301010803" pitchFamily="18" charset="0"/>
              </a:defRPr>
            </a:lvl1p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7" name="Group 6"/>
          <p:cNvGrpSpPr/>
          <p:nvPr userDrawn="1"/>
        </p:nvGrpSpPr>
        <p:grpSpPr>
          <a:xfrm rot="10800000">
            <a:off x="5752729" y="5163583"/>
            <a:ext cx="3391269" cy="1694415"/>
            <a:chOff x="88135" y="198304"/>
            <a:chExt cx="5299114" cy="3214722"/>
          </a:xfrm>
          <a:solidFill>
            <a:srgbClr val="43BB8D"/>
          </a:solidFill>
        </p:grpSpPr>
        <p:sp>
          <p:nvSpPr>
            <p:cNvPr id="8" name="Rectangle: Rounded Corners 7"/>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userDrawn="1"/>
        </p:nvGrpSpPr>
        <p:grpSpPr>
          <a:xfrm>
            <a:off x="-3786" y="0"/>
            <a:ext cx="3386177" cy="1438183"/>
            <a:chOff x="88135" y="198304"/>
            <a:chExt cx="5299114" cy="3214722"/>
          </a:xfrm>
          <a:solidFill>
            <a:srgbClr val="00B0F0"/>
          </a:solidFill>
        </p:grpSpPr>
        <p:sp>
          <p:nvSpPr>
            <p:cNvPr id="14" name="Rectangle: Rounded Corners 13"/>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780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8" name="Group 7"/>
          <p:cNvGrpSpPr/>
          <p:nvPr userDrawn="1"/>
        </p:nvGrpSpPr>
        <p:grpSpPr>
          <a:xfrm>
            <a:off x="0" y="0"/>
            <a:ext cx="804231" cy="892366"/>
            <a:chOff x="88135" y="198304"/>
            <a:chExt cx="5299114" cy="3214722"/>
          </a:xfrm>
          <a:solidFill>
            <a:srgbClr val="00B0F0"/>
          </a:solidFill>
        </p:grpSpPr>
        <p:sp>
          <p:nvSpPr>
            <p:cNvPr id="10" name="Rectangle: Rounded Corners 9"/>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userDrawn="1"/>
        </p:nvGrpSpPr>
        <p:grpSpPr>
          <a:xfrm>
            <a:off x="212581" y="5961888"/>
            <a:ext cx="8935397" cy="896112"/>
            <a:chOff x="212581" y="5961888"/>
            <a:chExt cx="8935397" cy="896112"/>
          </a:xfrm>
          <a:solidFill>
            <a:srgbClr val="43BB8D"/>
          </a:solidFill>
        </p:grpSpPr>
        <p:grpSp>
          <p:nvGrpSpPr>
            <p:cNvPr id="16" name="Group 15"/>
            <p:cNvGrpSpPr/>
            <p:nvPr userDrawn="1"/>
          </p:nvGrpSpPr>
          <p:grpSpPr>
            <a:xfrm rot="10800000">
              <a:off x="8339328" y="5961888"/>
              <a:ext cx="804672" cy="896112"/>
              <a:chOff x="88135" y="198304"/>
              <a:chExt cx="5299114" cy="3214722"/>
            </a:xfrm>
            <a:grpFill/>
          </p:grpSpPr>
          <p:sp>
            <p:nvSpPr>
              <p:cNvPr id="18" name="Rectangle: Rounded Corners 17"/>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506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spTree>
    <p:extLst>
      <p:ext uri="{BB962C8B-B14F-4D97-AF65-F5344CB8AC3E}">
        <p14:creationId xmlns:p14="http://schemas.microsoft.com/office/powerpoint/2010/main" val="141157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2867" y="0"/>
            <a:ext cx="7886700" cy="925236"/>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44435"/>
            <a:ext cx="78867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21" name="Group 20"/>
          <p:cNvGrpSpPr/>
          <p:nvPr userDrawn="1"/>
        </p:nvGrpSpPr>
        <p:grpSpPr>
          <a:xfrm>
            <a:off x="0" y="0"/>
            <a:ext cx="8951615" cy="892366"/>
            <a:chOff x="0" y="0"/>
            <a:chExt cx="8951615" cy="892366"/>
          </a:xfrm>
          <a:solidFill>
            <a:srgbClr val="00B0F0"/>
          </a:solidFill>
        </p:grpSpPr>
        <p:grpSp>
          <p:nvGrpSpPr>
            <p:cNvPr id="7" name="Group 6"/>
            <p:cNvGrpSpPr/>
            <p:nvPr userDrawn="1"/>
          </p:nvGrpSpPr>
          <p:grpSpPr>
            <a:xfrm>
              <a:off x="0" y="0"/>
              <a:ext cx="804231" cy="892366"/>
              <a:chOff x="88135" y="198304"/>
              <a:chExt cx="5299114" cy="3214722"/>
            </a:xfrm>
            <a:grpFill/>
          </p:grpSpPr>
          <p:sp>
            <p:nvSpPr>
              <p:cNvPr id="8" name="Rectangle: Rounded Corners 7"/>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Connector 12"/>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212581" y="5961888"/>
            <a:ext cx="8935397" cy="896112"/>
            <a:chOff x="212581" y="5961888"/>
            <a:chExt cx="8935397" cy="896112"/>
          </a:xfrm>
          <a:solidFill>
            <a:srgbClr val="43BB8D"/>
          </a:solidFill>
        </p:grpSpPr>
        <p:grpSp>
          <p:nvGrpSpPr>
            <p:cNvPr id="14" name="Group 13"/>
            <p:cNvGrpSpPr/>
            <p:nvPr userDrawn="1"/>
          </p:nvGrpSpPr>
          <p:grpSpPr>
            <a:xfrm rot="10800000">
              <a:off x="8339328" y="5961888"/>
              <a:ext cx="804672" cy="896112"/>
              <a:chOff x="88135" y="198304"/>
              <a:chExt cx="5299114" cy="3214722"/>
            </a:xfrm>
            <a:grpFill/>
          </p:grpSpPr>
          <p:sp>
            <p:nvSpPr>
              <p:cNvPr id="15" name="Rectangle: Rounded Corners 14"/>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344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Garamond" panose="020204040303010108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Garamond" panose="020204040303010108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Garamond" panose="02020404030301010803" pitchFamily="18" charset="0"/>
              </a:defRPr>
            </a:lvl1pPr>
          </a:lstStyle>
          <a:p>
            <a:fld id="{A92968F6-C0CF-4E11-8795-CF2983FF5FAF}" type="datetimeFigureOut">
              <a:rPr lang="en-US" smtClean="0"/>
              <a:pPr/>
              <a:t>8/8/2021</a:t>
            </a:fld>
            <a:endParaRPr lang="en-US" dirty="0"/>
          </a:p>
        </p:txBody>
      </p:sp>
      <p:sp>
        <p:nvSpPr>
          <p:cNvPr id="5" name="Footer Placeholder 4"/>
          <p:cNvSpPr>
            <a:spLocks noGrp="1"/>
          </p:cNvSpPr>
          <p:nvPr>
            <p:ph type="ftr" sz="quarter" idx="11"/>
          </p:nvPr>
        </p:nvSpPr>
        <p:spPr/>
        <p:txBody>
          <a:bodyPr/>
          <a:lstStyle>
            <a:lvl1pPr>
              <a:defRPr>
                <a:latin typeface="Garamond" panose="02020404030301010803" pitchFamily="18" charset="0"/>
              </a:defRPr>
            </a:lvl1p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7" name="Group 6"/>
          <p:cNvGrpSpPr/>
          <p:nvPr userDrawn="1"/>
        </p:nvGrpSpPr>
        <p:grpSpPr>
          <a:xfrm>
            <a:off x="0" y="-26633"/>
            <a:ext cx="8951615" cy="892366"/>
            <a:chOff x="0" y="0"/>
            <a:chExt cx="8951615" cy="892366"/>
          </a:xfrm>
          <a:solidFill>
            <a:srgbClr val="00B0F0"/>
          </a:solidFill>
        </p:grpSpPr>
        <p:grpSp>
          <p:nvGrpSpPr>
            <p:cNvPr id="8" name="Group 7"/>
            <p:cNvGrpSpPr/>
            <p:nvPr userDrawn="1"/>
          </p:nvGrpSpPr>
          <p:grpSpPr>
            <a:xfrm>
              <a:off x="0" y="0"/>
              <a:ext cx="804231" cy="892366"/>
              <a:chOff x="88135" y="198304"/>
              <a:chExt cx="5299114" cy="3214722"/>
            </a:xfrm>
            <a:grpFill/>
          </p:grpSpPr>
          <p:sp>
            <p:nvSpPr>
              <p:cNvPr id="10" name="Rectangle: Rounded Corners 9"/>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 name="Straight Connector 8"/>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212581" y="5961888"/>
            <a:ext cx="8935397" cy="896112"/>
            <a:chOff x="212581" y="5961888"/>
            <a:chExt cx="8935397" cy="896112"/>
          </a:xfrm>
          <a:solidFill>
            <a:srgbClr val="43BB8D"/>
          </a:solidFill>
        </p:grpSpPr>
        <p:grpSp>
          <p:nvGrpSpPr>
            <p:cNvPr id="16" name="Group 15"/>
            <p:cNvGrpSpPr/>
            <p:nvPr userDrawn="1"/>
          </p:nvGrpSpPr>
          <p:grpSpPr>
            <a:xfrm rot="10800000">
              <a:off x="8339328" y="5961888"/>
              <a:ext cx="804672" cy="896112"/>
              <a:chOff x="88135" y="198304"/>
              <a:chExt cx="5299114" cy="3214722"/>
            </a:xfrm>
            <a:grpFill/>
          </p:grpSpPr>
          <p:sp>
            <p:nvSpPr>
              <p:cNvPr id="18" name="Rectangle: Rounded Corners 17"/>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53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3274" y="120116"/>
            <a:ext cx="7846293" cy="664224"/>
          </a:xfrm>
        </p:spPr>
        <p:txBody>
          <a:bodyPr/>
          <a:lstStyle>
            <a:lvl1pPr>
              <a:defRPr>
                <a:latin typeface="Garamond" panose="02020404030301010803"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CCD326-EBEE-48AF-BBB4-2B77DDF2FAED}" type="slidenum">
              <a:rPr lang="en-US" smtClean="0"/>
              <a:t>‹#›</a:t>
            </a:fld>
            <a:endParaRPr lang="en-US" dirty="0"/>
          </a:p>
        </p:txBody>
      </p:sp>
      <p:grpSp>
        <p:nvGrpSpPr>
          <p:cNvPr id="8" name="Group 7"/>
          <p:cNvGrpSpPr/>
          <p:nvPr userDrawn="1"/>
        </p:nvGrpSpPr>
        <p:grpSpPr>
          <a:xfrm>
            <a:off x="0" y="0"/>
            <a:ext cx="8951615" cy="892366"/>
            <a:chOff x="0" y="0"/>
            <a:chExt cx="8951615" cy="892366"/>
          </a:xfrm>
          <a:solidFill>
            <a:srgbClr val="00B0F0"/>
          </a:solidFill>
        </p:grpSpPr>
        <p:grpSp>
          <p:nvGrpSpPr>
            <p:cNvPr id="9" name="Group 8"/>
            <p:cNvGrpSpPr/>
            <p:nvPr userDrawn="1"/>
          </p:nvGrpSpPr>
          <p:grpSpPr>
            <a:xfrm>
              <a:off x="0" y="0"/>
              <a:ext cx="804231" cy="892366"/>
              <a:chOff x="88135" y="198304"/>
              <a:chExt cx="5299114" cy="3214722"/>
            </a:xfrm>
            <a:grpFill/>
          </p:grpSpPr>
          <p:sp>
            <p:nvSpPr>
              <p:cNvPr id="11" name="Rectangle: Rounded Corners 10"/>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 name="Straight Connector 9"/>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12581" y="5961888"/>
            <a:ext cx="8935397" cy="896112"/>
            <a:chOff x="212581" y="5961888"/>
            <a:chExt cx="8935397" cy="896112"/>
          </a:xfrm>
          <a:solidFill>
            <a:srgbClr val="43BB8D"/>
          </a:solidFill>
        </p:grpSpPr>
        <p:grpSp>
          <p:nvGrpSpPr>
            <p:cNvPr id="17" name="Group 16"/>
            <p:cNvGrpSpPr/>
            <p:nvPr userDrawn="1"/>
          </p:nvGrpSpPr>
          <p:grpSpPr>
            <a:xfrm rot="10800000">
              <a:off x="8339328" y="5961888"/>
              <a:ext cx="804672" cy="896112"/>
              <a:chOff x="88135" y="198304"/>
              <a:chExt cx="5299114" cy="3214722"/>
            </a:xfrm>
            <a:grpFill/>
          </p:grpSpPr>
          <p:sp>
            <p:nvSpPr>
              <p:cNvPr id="19" name="Rectangle: Rounded Corners 18"/>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20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4710" y="73306"/>
            <a:ext cx="7971844" cy="771017"/>
          </a:xfrm>
        </p:spPr>
        <p:txBody>
          <a:bodyPr/>
          <a:lstStyle>
            <a:lvl1pPr>
              <a:defRPr>
                <a:latin typeface="Garamond" panose="020204040303010108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629842" y="1207437"/>
            <a:ext cx="3868340" cy="82391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031349"/>
            <a:ext cx="3868340" cy="368458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07437"/>
            <a:ext cx="3887391" cy="82391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031349"/>
            <a:ext cx="3887391" cy="368458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Garamond" panose="02020404030301010803" pitchFamily="18" charset="0"/>
              </a:defRPr>
            </a:lvl1pPr>
          </a:lstStyle>
          <a:p>
            <a:fld id="{A92968F6-C0CF-4E11-8795-CF2983FF5FAF}" type="datetimeFigureOut">
              <a:rPr lang="en-US" smtClean="0"/>
              <a:pPr/>
              <a:t>8/8/2021</a:t>
            </a:fld>
            <a:endParaRPr lang="en-US" dirty="0"/>
          </a:p>
        </p:txBody>
      </p:sp>
      <p:sp>
        <p:nvSpPr>
          <p:cNvPr id="8" name="Footer Placeholder 7"/>
          <p:cNvSpPr>
            <a:spLocks noGrp="1"/>
          </p:cNvSpPr>
          <p:nvPr>
            <p:ph type="ftr" sz="quarter" idx="11"/>
          </p:nvPr>
        </p:nvSpPr>
        <p:spPr/>
        <p:txBody>
          <a:bodyPr/>
          <a:lstStyle>
            <a:lvl1pPr>
              <a:defRPr>
                <a:latin typeface="Garamond" panose="02020404030301010803" pitchFamily="18"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Garamond" panose="02020404030301010803" pitchFamily="18" charset="0"/>
              </a:defRPr>
            </a:lvl1pPr>
          </a:lstStyle>
          <a:p>
            <a:fld id="{8CCCD326-EBEE-48AF-BBB4-2B77DDF2FAED}" type="slidenum">
              <a:rPr lang="en-US" smtClean="0"/>
              <a:pPr/>
              <a:t>‹#›</a:t>
            </a:fld>
            <a:endParaRPr lang="en-US" dirty="0"/>
          </a:p>
        </p:txBody>
      </p:sp>
      <p:grpSp>
        <p:nvGrpSpPr>
          <p:cNvPr id="10" name="Group 9"/>
          <p:cNvGrpSpPr/>
          <p:nvPr userDrawn="1"/>
        </p:nvGrpSpPr>
        <p:grpSpPr>
          <a:xfrm>
            <a:off x="0" y="0"/>
            <a:ext cx="8951615" cy="892366"/>
            <a:chOff x="0" y="0"/>
            <a:chExt cx="8951615" cy="892366"/>
          </a:xfrm>
          <a:solidFill>
            <a:srgbClr val="00B0F0"/>
          </a:solidFill>
        </p:grpSpPr>
        <p:grpSp>
          <p:nvGrpSpPr>
            <p:cNvPr id="11" name="Group 10"/>
            <p:cNvGrpSpPr/>
            <p:nvPr userDrawn="1"/>
          </p:nvGrpSpPr>
          <p:grpSpPr>
            <a:xfrm>
              <a:off x="0" y="0"/>
              <a:ext cx="804231" cy="892366"/>
              <a:chOff x="88135" y="198304"/>
              <a:chExt cx="5299114" cy="3214722"/>
            </a:xfrm>
            <a:grpFill/>
          </p:grpSpPr>
          <p:sp>
            <p:nvSpPr>
              <p:cNvPr id="13" name="Rectangle: Rounded Corners 12"/>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212581" y="5961888"/>
            <a:ext cx="8935397" cy="896112"/>
            <a:chOff x="212581" y="5961888"/>
            <a:chExt cx="8935397" cy="896112"/>
          </a:xfrm>
          <a:solidFill>
            <a:srgbClr val="43BB8D"/>
          </a:solidFill>
        </p:grpSpPr>
        <p:grpSp>
          <p:nvGrpSpPr>
            <p:cNvPr id="19" name="Group 18"/>
            <p:cNvGrpSpPr/>
            <p:nvPr userDrawn="1"/>
          </p:nvGrpSpPr>
          <p:grpSpPr>
            <a:xfrm rot="10800000">
              <a:off x="8339328" y="5961888"/>
              <a:ext cx="804672" cy="896112"/>
              <a:chOff x="88135" y="198304"/>
              <a:chExt cx="5299114" cy="3214722"/>
            </a:xfrm>
            <a:grpFill/>
          </p:grpSpPr>
          <p:sp>
            <p:nvSpPr>
              <p:cNvPr id="21" name="Rectangle: Rounded Corners 20"/>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638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CCD326-EBEE-48AF-BBB4-2B77DDF2FAED}" type="slidenum">
              <a:rPr lang="en-US" smtClean="0"/>
              <a:t>‹#›</a:t>
            </a:fld>
            <a:endParaRPr lang="en-US" dirty="0"/>
          </a:p>
        </p:txBody>
      </p:sp>
      <p:grpSp>
        <p:nvGrpSpPr>
          <p:cNvPr id="7" name="Group 6"/>
          <p:cNvGrpSpPr/>
          <p:nvPr userDrawn="1"/>
        </p:nvGrpSpPr>
        <p:grpSpPr>
          <a:xfrm>
            <a:off x="0" y="0"/>
            <a:ext cx="804231" cy="892366"/>
            <a:chOff x="88135" y="198304"/>
            <a:chExt cx="5299114" cy="3214722"/>
          </a:xfrm>
          <a:solidFill>
            <a:srgbClr val="00B0F0"/>
          </a:solidFill>
        </p:grpSpPr>
        <p:sp>
          <p:nvSpPr>
            <p:cNvPr id="9" name="Rectangle: Rounded Corners 8"/>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2581" y="5961888"/>
            <a:ext cx="8935397" cy="896112"/>
            <a:chOff x="212581" y="5961888"/>
            <a:chExt cx="8935397" cy="896112"/>
          </a:xfrm>
          <a:solidFill>
            <a:srgbClr val="43BB8D"/>
          </a:solidFill>
        </p:grpSpPr>
        <p:grpSp>
          <p:nvGrpSpPr>
            <p:cNvPr id="15" name="Group 14"/>
            <p:cNvGrpSpPr/>
            <p:nvPr userDrawn="1"/>
          </p:nvGrpSpPr>
          <p:grpSpPr>
            <a:xfrm rot="10800000">
              <a:off x="8339328" y="5961888"/>
              <a:ext cx="804672" cy="896112"/>
              <a:chOff x="88135" y="198304"/>
              <a:chExt cx="5299114" cy="3214722"/>
            </a:xfrm>
            <a:grpFill/>
          </p:grpSpPr>
          <p:sp>
            <p:nvSpPr>
              <p:cNvPr id="17" name="Rectangle: Rounded Corners 16"/>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163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CCD326-EBEE-48AF-BBB4-2B77DDF2FAED}" type="slidenum">
              <a:rPr lang="en-US" smtClean="0"/>
              <a:t>‹#›</a:t>
            </a:fld>
            <a:endParaRPr lang="en-US" dirty="0"/>
          </a:p>
        </p:txBody>
      </p:sp>
      <p:grpSp>
        <p:nvGrpSpPr>
          <p:cNvPr id="5" name="Group 4"/>
          <p:cNvGrpSpPr/>
          <p:nvPr userDrawn="1"/>
        </p:nvGrpSpPr>
        <p:grpSpPr>
          <a:xfrm>
            <a:off x="0" y="0"/>
            <a:ext cx="8951615" cy="892366"/>
            <a:chOff x="0" y="0"/>
            <a:chExt cx="8951615" cy="892366"/>
          </a:xfrm>
          <a:solidFill>
            <a:srgbClr val="00B0F0"/>
          </a:solidFill>
        </p:grpSpPr>
        <p:grpSp>
          <p:nvGrpSpPr>
            <p:cNvPr id="6" name="Group 5"/>
            <p:cNvGrpSpPr/>
            <p:nvPr userDrawn="1"/>
          </p:nvGrpSpPr>
          <p:grpSpPr>
            <a:xfrm>
              <a:off x="0" y="0"/>
              <a:ext cx="804231" cy="892366"/>
              <a:chOff x="88135" y="198304"/>
              <a:chExt cx="5299114" cy="3214722"/>
            </a:xfrm>
            <a:grpFill/>
          </p:grpSpPr>
          <p:sp>
            <p:nvSpPr>
              <p:cNvPr id="8" name="Rectangle: Rounded Corners 7"/>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212581" y="5961888"/>
            <a:ext cx="8935397" cy="896112"/>
            <a:chOff x="212581" y="5961888"/>
            <a:chExt cx="8935397" cy="896112"/>
          </a:xfrm>
          <a:solidFill>
            <a:srgbClr val="43BB8D"/>
          </a:solidFill>
        </p:grpSpPr>
        <p:grpSp>
          <p:nvGrpSpPr>
            <p:cNvPr id="14" name="Group 13"/>
            <p:cNvGrpSpPr/>
            <p:nvPr userDrawn="1"/>
          </p:nvGrpSpPr>
          <p:grpSpPr>
            <a:xfrm rot="10800000">
              <a:off x="8339328" y="5961888"/>
              <a:ext cx="804672" cy="896112"/>
              <a:chOff x="88135" y="198304"/>
              <a:chExt cx="5299114" cy="3214722"/>
            </a:xfrm>
            <a:grpFill/>
          </p:grpSpPr>
          <p:sp>
            <p:nvSpPr>
              <p:cNvPr id="16" name="Rectangle: Rounded Corners 15"/>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Connector 14"/>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32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CCD326-EBEE-48AF-BBB4-2B77DDF2FAED}" type="slidenum">
              <a:rPr lang="en-US" smtClean="0"/>
              <a:t>‹#›</a:t>
            </a:fld>
            <a:endParaRPr lang="en-US" dirty="0"/>
          </a:p>
        </p:txBody>
      </p:sp>
      <p:grpSp>
        <p:nvGrpSpPr>
          <p:cNvPr id="9" name="Group 8"/>
          <p:cNvGrpSpPr/>
          <p:nvPr userDrawn="1"/>
        </p:nvGrpSpPr>
        <p:grpSpPr>
          <a:xfrm>
            <a:off x="0" y="0"/>
            <a:ext cx="804231" cy="892366"/>
            <a:chOff x="88135" y="198304"/>
            <a:chExt cx="5299114" cy="3214722"/>
          </a:xfrm>
          <a:solidFill>
            <a:srgbClr val="00B0F0"/>
          </a:solidFill>
        </p:grpSpPr>
        <p:sp>
          <p:nvSpPr>
            <p:cNvPr id="11" name="Rectangle: Rounded Corners 10"/>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2581" y="5961888"/>
            <a:ext cx="8935397" cy="896112"/>
            <a:chOff x="212581" y="5961888"/>
            <a:chExt cx="8935397" cy="896112"/>
          </a:xfrm>
          <a:solidFill>
            <a:srgbClr val="43BB8D"/>
          </a:solidFill>
        </p:grpSpPr>
        <p:grpSp>
          <p:nvGrpSpPr>
            <p:cNvPr id="17" name="Group 16"/>
            <p:cNvGrpSpPr/>
            <p:nvPr userDrawn="1"/>
          </p:nvGrpSpPr>
          <p:grpSpPr>
            <a:xfrm rot="10800000">
              <a:off x="8339328" y="5961888"/>
              <a:ext cx="804672" cy="896112"/>
              <a:chOff x="88135" y="198304"/>
              <a:chExt cx="5299114" cy="3214722"/>
            </a:xfrm>
            <a:grpFill/>
          </p:grpSpPr>
          <p:sp>
            <p:nvSpPr>
              <p:cNvPr id="19" name="Rectangle: Rounded Corners 18"/>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592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2968F6-C0CF-4E11-8795-CF2983FF5FAF}" type="datetimeFigureOut">
              <a:rPr lang="en-US" smtClean="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CCD326-EBEE-48AF-BBB4-2B77DDF2FAED}" type="slidenum">
              <a:rPr lang="en-US" smtClean="0"/>
              <a:t>‹#›</a:t>
            </a:fld>
            <a:endParaRPr lang="en-US" dirty="0"/>
          </a:p>
        </p:txBody>
      </p:sp>
      <p:grpSp>
        <p:nvGrpSpPr>
          <p:cNvPr id="9" name="Group 8"/>
          <p:cNvGrpSpPr/>
          <p:nvPr userDrawn="1"/>
        </p:nvGrpSpPr>
        <p:grpSpPr>
          <a:xfrm>
            <a:off x="0" y="0"/>
            <a:ext cx="804231" cy="892366"/>
            <a:chOff x="88135" y="198304"/>
            <a:chExt cx="5299114" cy="3214722"/>
          </a:xfrm>
          <a:solidFill>
            <a:srgbClr val="00B0F0"/>
          </a:solidFill>
        </p:grpSpPr>
        <p:sp>
          <p:nvSpPr>
            <p:cNvPr id="11" name="Rectangle: Rounded Corners 10"/>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2581" y="5961888"/>
            <a:ext cx="8935397" cy="896112"/>
            <a:chOff x="212581" y="5961888"/>
            <a:chExt cx="8935397" cy="896112"/>
          </a:xfrm>
          <a:solidFill>
            <a:srgbClr val="43BB8D"/>
          </a:solidFill>
        </p:grpSpPr>
        <p:grpSp>
          <p:nvGrpSpPr>
            <p:cNvPr id="17" name="Group 16"/>
            <p:cNvGrpSpPr/>
            <p:nvPr userDrawn="1"/>
          </p:nvGrpSpPr>
          <p:grpSpPr>
            <a:xfrm rot="10800000">
              <a:off x="8339328" y="5961888"/>
              <a:ext cx="804672" cy="896112"/>
              <a:chOff x="88135" y="198304"/>
              <a:chExt cx="5299114" cy="3214722"/>
            </a:xfrm>
            <a:grpFill/>
          </p:grpSpPr>
          <p:sp>
            <p:nvSpPr>
              <p:cNvPr id="19" name="Rectangle: Rounded Corners 18"/>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817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968F6-C0CF-4E11-8795-CF2983FF5FAF}" type="datetimeFigureOut">
              <a:rPr lang="en-US" smtClean="0"/>
              <a:t>8/8/2021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CD326-EBEE-48AF-BBB4-2B77DDF2FAED}" type="slidenum">
              <a:rPr lang="en-US" smtClean="0"/>
              <a:t>‹#›</a:t>
            </a:fld>
            <a:endParaRPr lang="en-US" dirty="0"/>
          </a:p>
        </p:txBody>
      </p:sp>
    </p:spTree>
    <p:extLst>
      <p:ext uri="{BB962C8B-B14F-4D97-AF65-F5344CB8AC3E}">
        <p14:creationId xmlns:p14="http://schemas.microsoft.com/office/powerpoint/2010/main" val="1382927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odernfarmer.com/2015/08/recycled-brewery-was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135589" y="4171528"/>
            <a:ext cx="6896047" cy="1493981"/>
          </a:xfrm>
        </p:spPr>
        <p:txBody>
          <a:bodyPr anchor="ctr">
            <a:normAutofit fontScale="47500" lnSpcReduction="20000"/>
          </a:bodyPr>
          <a:lstStyle/>
          <a:p>
            <a:r>
              <a:rPr lang="en-US" sz="6700" dirty="0">
                <a:solidFill>
                  <a:schemeClr val="tx2"/>
                </a:solidFill>
              </a:rPr>
              <a:t>Applied Capstone Project</a:t>
            </a:r>
            <a:endParaRPr lang="en-US" sz="600" dirty="0">
              <a:solidFill>
                <a:schemeClr val="tx2"/>
              </a:solidFill>
            </a:endParaRPr>
          </a:p>
          <a:p>
            <a:r>
              <a:rPr lang="en-US" sz="6700" dirty="0">
                <a:solidFill>
                  <a:schemeClr val="tx2"/>
                </a:solidFill>
              </a:rPr>
              <a:t>Sudharshan P.R.</a:t>
            </a:r>
          </a:p>
          <a:p>
            <a:r>
              <a:rPr lang="en-US" sz="6700" dirty="0">
                <a:solidFill>
                  <a:schemeClr val="tx2"/>
                </a:solidFill>
              </a:rPr>
              <a:t>21/06/2021</a:t>
            </a:r>
          </a:p>
        </p:txBody>
      </p:sp>
      <p:grpSp>
        <p:nvGrpSpPr>
          <p:cNvPr id="39" name="Group 3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40" name="Freeform: Shape 3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43" name="Freeform: Shape 4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46" name="Freeform: Shape 4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3">
            <a:extLst>
              <a:ext uri="{FF2B5EF4-FFF2-40B4-BE49-F238E27FC236}">
                <a16:creationId xmlns:a16="http://schemas.microsoft.com/office/drawing/2014/main" id="{DB133B45-1DDB-481A-906D-9029D68D2CBD}"/>
              </a:ext>
            </a:extLst>
          </p:cNvPr>
          <p:cNvSpPr/>
          <p:nvPr/>
        </p:nvSpPr>
        <p:spPr>
          <a:xfrm>
            <a:off x="1562345" y="1807027"/>
            <a:ext cx="601908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GOLD DREGGER</a:t>
            </a:r>
          </a:p>
        </p:txBody>
      </p:sp>
    </p:spTree>
    <p:extLst>
      <p:ext uri="{BB962C8B-B14F-4D97-AF65-F5344CB8AC3E}">
        <p14:creationId xmlns:p14="http://schemas.microsoft.com/office/powerpoint/2010/main" val="344249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9418E4-2F2E-412F-AB77-910650052E5D}"/>
              </a:ext>
            </a:extLst>
          </p:cNvPr>
          <p:cNvSpPr>
            <a:spLocks noGrp="1"/>
          </p:cNvSpPr>
          <p:nvPr>
            <p:ph type="title"/>
          </p:nvPr>
        </p:nvSpPr>
        <p:spPr/>
        <p:txBody>
          <a:bodyPr/>
          <a:lstStyle/>
          <a:p>
            <a:r>
              <a:rPr lang="en-IN" dirty="0"/>
              <a:t>Discussion</a:t>
            </a:r>
          </a:p>
        </p:txBody>
      </p:sp>
      <p:sp>
        <p:nvSpPr>
          <p:cNvPr id="65" name="TextBox 64">
            <a:extLst>
              <a:ext uri="{FF2B5EF4-FFF2-40B4-BE49-F238E27FC236}">
                <a16:creationId xmlns:a16="http://schemas.microsoft.com/office/drawing/2014/main" id="{1D9FCF46-629C-4DAD-8472-8FE9433100A6}"/>
              </a:ext>
            </a:extLst>
          </p:cNvPr>
          <p:cNvSpPr txBox="1"/>
          <p:nvPr/>
        </p:nvSpPr>
        <p:spPr>
          <a:xfrm>
            <a:off x="523187" y="1329180"/>
            <a:ext cx="8097625" cy="4893647"/>
          </a:xfrm>
          <a:prstGeom prst="rect">
            <a:avLst/>
          </a:prstGeom>
          <a:noFill/>
        </p:spPr>
        <p:txBody>
          <a:bodyPr wrap="square">
            <a:spAutoFit/>
          </a:bodyPr>
          <a:lstStyle/>
          <a:p>
            <a:r>
              <a:rPr lang="en-US" sz="2400" dirty="0">
                <a:solidFill>
                  <a:srgbClr val="000000"/>
                </a:solidFill>
                <a:latin typeface="Helvetica Neue"/>
              </a:rPr>
              <a:t>The Tri-borough area of Brooklyn, Manhattan and Queens (including Long Island City) is where the breweries are clustered. A location that is able to cover this area presents a valuable opportunity to source 'THE DREG' from these breweries.</a:t>
            </a:r>
          </a:p>
          <a:p>
            <a:endParaRPr lang="en-US" sz="2400" dirty="0">
              <a:solidFill>
                <a:srgbClr val="000000"/>
              </a:solidFill>
              <a:latin typeface="Helvetica Neue"/>
            </a:endParaRPr>
          </a:p>
          <a:p>
            <a:r>
              <a:rPr lang="en-US" sz="2400" dirty="0">
                <a:solidFill>
                  <a:srgbClr val="000000"/>
                </a:solidFill>
                <a:latin typeface="Helvetica Neue"/>
              </a:rPr>
              <a:t>Now we have the dreg, what next?</a:t>
            </a:r>
          </a:p>
          <a:p>
            <a:endParaRPr lang="en-US" sz="2400" dirty="0">
              <a:solidFill>
                <a:srgbClr val="000000"/>
              </a:solidFill>
              <a:latin typeface="Helvetica Neue"/>
            </a:endParaRPr>
          </a:p>
          <a:p>
            <a:r>
              <a:rPr lang="en-US" sz="2400" dirty="0">
                <a:solidFill>
                  <a:srgbClr val="000000"/>
                </a:solidFill>
                <a:latin typeface="Helvetica Neue"/>
              </a:rPr>
              <a:t>As an extension to the same project, we can use the FourSquare API to get the locations of farms (urban farms), wastewater plants, fisheries and bakeries to explore our business venture.</a:t>
            </a:r>
          </a:p>
          <a:p>
            <a:endParaRPr lang="en-US" sz="2400" dirty="0">
              <a:solidFill>
                <a:srgbClr val="000000"/>
              </a:solidFill>
              <a:latin typeface="Helvetica Neue"/>
            </a:endParaRPr>
          </a:p>
        </p:txBody>
      </p:sp>
    </p:spTree>
    <p:extLst>
      <p:ext uri="{BB962C8B-B14F-4D97-AF65-F5344CB8AC3E}">
        <p14:creationId xmlns:p14="http://schemas.microsoft.com/office/powerpoint/2010/main" val="429358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9418E4-2F2E-412F-AB77-910650052E5D}"/>
              </a:ext>
            </a:extLst>
          </p:cNvPr>
          <p:cNvSpPr>
            <a:spLocks noGrp="1"/>
          </p:cNvSpPr>
          <p:nvPr>
            <p:ph type="title"/>
          </p:nvPr>
        </p:nvSpPr>
        <p:spPr/>
        <p:txBody>
          <a:bodyPr/>
          <a:lstStyle/>
          <a:p>
            <a:r>
              <a:rPr lang="en-IN" dirty="0"/>
              <a:t>Discussion</a:t>
            </a:r>
          </a:p>
        </p:txBody>
      </p:sp>
      <p:sp>
        <p:nvSpPr>
          <p:cNvPr id="65" name="TextBox 64">
            <a:extLst>
              <a:ext uri="{FF2B5EF4-FFF2-40B4-BE49-F238E27FC236}">
                <a16:creationId xmlns:a16="http://schemas.microsoft.com/office/drawing/2014/main" id="{1D9FCF46-629C-4DAD-8472-8FE9433100A6}"/>
              </a:ext>
            </a:extLst>
          </p:cNvPr>
          <p:cNvSpPr txBox="1"/>
          <p:nvPr/>
        </p:nvSpPr>
        <p:spPr>
          <a:xfrm>
            <a:off x="523187" y="1329180"/>
            <a:ext cx="8097625" cy="4154984"/>
          </a:xfrm>
          <a:prstGeom prst="rect">
            <a:avLst/>
          </a:prstGeom>
          <a:noFill/>
        </p:spPr>
        <p:txBody>
          <a:bodyPr wrap="square">
            <a:spAutoFit/>
          </a:bodyPr>
          <a:lstStyle/>
          <a:p>
            <a:r>
              <a:rPr lang="en-US" sz="2400" dirty="0">
                <a:solidFill>
                  <a:srgbClr val="000000"/>
                </a:solidFill>
                <a:latin typeface="Helvetica Neue"/>
              </a:rPr>
              <a:t>Here are a few data science problems to solve:</a:t>
            </a:r>
          </a:p>
          <a:p>
            <a:endParaRPr lang="en-US" sz="2400" dirty="0">
              <a:solidFill>
                <a:srgbClr val="000000"/>
              </a:solidFill>
              <a:latin typeface="Helvetica Neue"/>
            </a:endParaRPr>
          </a:p>
          <a:p>
            <a:r>
              <a:rPr lang="en-US" sz="2400" dirty="0">
                <a:solidFill>
                  <a:srgbClr val="000000"/>
                </a:solidFill>
                <a:latin typeface="Helvetica Neue"/>
              </a:rPr>
              <a:t>- Once we have decided which businesses to partner with and selected which breweries to source from, we can solve a route optimizer for the sourcing and delivering processes</a:t>
            </a:r>
          </a:p>
          <a:p>
            <a:r>
              <a:rPr lang="en-US" sz="2400" dirty="0">
                <a:solidFill>
                  <a:srgbClr val="000000"/>
                </a:solidFill>
                <a:latin typeface="Helvetica Neue"/>
              </a:rPr>
              <a:t>- If we decide upon more than one business, we have several problems to optimize our sourcing and selling between the different businesses</a:t>
            </a:r>
          </a:p>
          <a:p>
            <a:r>
              <a:rPr lang="en-US" sz="2400" dirty="0">
                <a:solidFill>
                  <a:srgbClr val="000000"/>
                </a:solidFill>
                <a:latin typeface="Helvetica Neue"/>
              </a:rPr>
              <a:t>- Design different marketing campaigns for the sourcing breweries and business customers</a:t>
            </a:r>
            <a:endParaRPr lang="en-IN" sz="2400" dirty="0">
              <a:solidFill>
                <a:srgbClr val="000000"/>
              </a:solidFill>
              <a:latin typeface="Helvetica Neue"/>
            </a:endParaRPr>
          </a:p>
        </p:txBody>
      </p:sp>
    </p:spTree>
    <p:extLst>
      <p:ext uri="{BB962C8B-B14F-4D97-AF65-F5344CB8AC3E}">
        <p14:creationId xmlns:p14="http://schemas.microsoft.com/office/powerpoint/2010/main" val="264612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C1BDCE-FA85-45D6-A843-A82E44C8AF54}"/>
              </a:ext>
            </a:extLst>
          </p:cNvPr>
          <p:cNvSpPr>
            <a:spLocks noGrp="1"/>
          </p:cNvSpPr>
          <p:nvPr>
            <p:ph type="title"/>
          </p:nvPr>
        </p:nvSpPr>
        <p:spPr/>
        <p:txBody>
          <a:bodyPr/>
          <a:lstStyle/>
          <a:p>
            <a:r>
              <a:rPr lang="en-IN" dirty="0"/>
              <a:t>Conclusion</a:t>
            </a:r>
          </a:p>
        </p:txBody>
      </p:sp>
      <p:sp>
        <p:nvSpPr>
          <p:cNvPr id="8" name="Content Placeholder 7">
            <a:extLst>
              <a:ext uri="{FF2B5EF4-FFF2-40B4-BE49-F238E27FC236}">
                <a16:creationId xmlns:a16="http://schemas.microsoft.com/office/drawing/2014/main" id="{53D0D2CF-240B-4239-BD36-4B3C12951318}"/>
              </a:ext>
            </a:extLst>
          </p:cNvPr>
          <p:cNvSpPr>
            <a:spLocks noGrp="1"/>
          </p:cNvSpPr>
          <p:nvPr>
            <p:ph idx="1"/>
          </p:nvPr>
        </p:nvSpPr>
        <p:spPr/>
        <p:txBody>
          <a:bodyPr/>
          <a:lstStyle/>
          <a:p>
            <a:pPr marL="0" indent="0" algn="just">
              <a:buNone/>
            </a:pPr>
            <a:r>
              <a:rPr lang="en-US" sz="2400" dirty="0">
                <a:solidFill>
                  <a:srgbClr val="000000"/>
                </a:solidFill>
                <a:latin typeface="Helvetica Neue"/>
              </a:rPr>
              <a:t>Not all waste is actually waste, that it should end up in a landfill. Useful waste such as kitchen scraps and industrial food production always have other useful applications which needs to be explored and scaled up. This should help clean up the environment a little, stretch our resources to the maximum extent possible and contribute to building the community.</a:t>
            </a:r>
            <a:endParaRPr lang="en-IN" sz="2400" dirty="0">
              <a:solidFill>
                <a:srgbClr val="000000"/>
              </a:solidFill>
              <a:latin typeface="Helvetica Neue"/>
            </a:endParaRPr>
          </a:p>
        </p:txBody>
      </p:sp>
    </p:spTree>
    <p:extLst>
      <p:ext uri="{BB962C8B-B14F-4D97-AF65-F5344CB8AC3E}">
        <p14:creationId xmlns:p14="http://schemas.microsoft.com/office/powerpoint/2010/main" val="226448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2060"/>
                </a:solidFill>
                <a:latin typeface="Garamond" panose="02020404030301010803" pitchFamily="18" charset="0"/>
              </a:rPr>
              <a:t>ENJOY THE DREGGING AND CHUGGING</a:t>
            </a:r>
          </a:p>
        </p:txBody>
      </p:sp>
      <p:sp>
        <p:nvSpPr>
          <p:cNvPr id="4" name="Slide Number Placeholder 3"/>
          <p:cNvSpPr>
            <a:spLocks noGrp="1"/>
          </p:cNvSpPr>
          <p:nvPr>
            <p:ph type="sldNum" sz="quarter" idx="12"/>
          </p:nvPr>
        </p:nvSpPr>
        <p:spPr/>
        <p:txBody>
          <a:bodyPr/>
          <a:lstStyle/>
          <a:p>
            <a:fld id="{BC3BA400-BE2C-4759-A934-94B840B7942C}" type="slidenum">
              <a:rPr lang="en-US" smtClean="0"/>
              <a:pPr/>
              <a:t>13</a:t>
            </a:fld>
            <a:endParaRPr lang="en-US" dirty="0"/>
          </a:p>
        </p:txBody>
      </p:sp>
      <p:sp>
        <p:nvSpPr>
          <p:cNvPr id="14" name="TextBox 13"/>
          <p:cNvSpPr txBox="1"/>
          <p:nvPr/>
        </p:nvSpPr>
        <p:spPr>
          <a:xfrm rot="16200000">
            <a:off x="2804777" y="4463898"/>
            <a:ext cx="1621556" cy="313754"/>
          </a:xfrm>
          <a:prstGeom prst="rect">
            <a:avLst/>
          </a:prstGeom>
          <a:noFill/>
        </p:spPr>
        <p:txBody>
          <a:bodyPr wrap="square" rtlCol="0">
            <a:spAutoFit/>
          </a:bodyPr>
          <a:lstStyle/>
          <a:p>
            <a:r>
              <a:rPr lang="en-US" sz="1400" dirty="0">
                <a:solidFill>
                  <a:schemeClr val="bg1"/>
                </a:solidFill>
                <a:latin typeface="Lato Light"/>
                <a:cs typeface="Lato Light"/>
              </a:rPr>
              <a:t>Barrier Summary 1</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41" y="1236184"/>
            <a:ext cx="8003406" cy="4573375"/>
          </a:xfrm>
          <a:prstGeom prst="rect">
            <a:avLst/>
          </a:prstGeom>
        </p:spPr>
      </p:pic>
    </p:spTree>
    <p:extLst>
      <p:ext uri="{BB962C8B-B14F-4D97-AF65-F5344CB8AC3E}">
        <p14:creationId xmlns:p14="http://schemas.microsoft.com/office/powerpoint/2010/main" val="71917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DC4FFC-9365-4A2E-95A4-ED92ACB8C930}"/>
              </a:ext>
            </a:extLst>
          </p:cNvPr>
          <p:cNvSpPr>
            <a:spLocks noGrp="1"/>
          </p:cNvSpPr>
          <p:nvPr>
            <p:ph type="title"/>
          </p:nvPr>
        </p:nvSpPr>
        <p:spPr/>
        <p:txBody>
          <a:bodyPr/>
          <a:lstStyle/>
          <a:p>
            <a:r>
              <a:rPr lang="en-IN" dirty="0"/>
              <a:t>CONTENTS</a:t>
            </a:r>
          </a:p>
        </p:txBody>
      </p:sp>
      <p:sp>
        <p:nvSpPr>
          <p:cNvPr id="9" name="Content Placeholder 8">
            <a:extLst>
              <a:ext uri="{FF2B5EF4-FFF2-40B4-BE49-F238E27FC236}">
                <a16:creationId xmlns:a16="http://schemas.microsoft.com/office/drawing/2014/main" id="{56237C94-47AC-4A7D-82F8-CE28B75226F2}"/>
              </a:ext>
            </a:extLst>
          </p:cNvPr>
          <p:cNvSpPr>
            <a:spLocks noGrp="1"/>
          </p:cNvSpPr>
          <p:nvPr>
            <p:ph idx="1"/>
          </p:nvPr>
        </p:nvSpPr>
        <p:spPr/>
        <p:txBody>
          <a:bodyPr/>
          <a:lstStyle/>
          <a:p>
            <a:r>
              <a:rPr lang="en-US" i="0" dirty="0">
                <a:solidFill>
                  <a:srgbClr val="000000"/>
                </a:solidFill>
                <a:effectLst/>
                <a:latin typeface="Helvetica Neue"/>
              </a:rPr>
              <a:t>Background Discussion</a:t>
            </a:r>
          </a:p>
          <a:p>
            <a:r>
              <a:rPr lang="en-US" i="0" dirty="0">
                <a:solidFill>
                  <a:srgbClr val="000000"/>
                </a:solidFill>
                <a:effectLst/>
                <a:latin typeface="Helvetica Neue"/>
              </a:rPr>
              <a:t>Problem Description</a:t>
            </a:r>
          </a:p>
          <a:p>
            <a:r>
              <a:rPr lang="en-IN" i="0" dirty="0">
                <a:solidFill>
                  <a:srgbClr val="000000"/>
                </a:solidFill>
                <a:effectLst/>
                <a:latin typeface="Helvetica Neue"/>
              </a:rPr>
              <a:t>Description Of The Data</a:t>
            </a:r>
          </a:p>
          <a:p>
            <a:r>
              <a:rPr lang="en-IN" i="0" dirty="0">
                <a:solidFill>
                  <a:srgbClr val="000000"/>
                </a:solidFill>
                <a:effectLst/>
                <a:latin typeface="Helvetica Neue"/>
              </a:rPr>
              <a:t>Methodology</a:t>
            </a:r>
          </a:p>
          <a:p>
            <a:r>
              <a:rPr lang="en-IN" i="0" dirty="0">
                <a:solidFill>
                  <a:srgbClr val="000000"/>
                </a:solidFill>
                <a:effectLst/>
                <a:latin typeface="Helvetica Neue"/>
              </a:rPr>
              <a:t>Results</a:t>
            </a:r>
          </a:p>
          <a:p>
            <a:r>
              <a:rPr lang="en-IN" i="0" dirty="0">
                <a:solidFill>
                  <a:srgbClr val="000000"/>
                </a:solidFill>
                <a:effectLst/>
                <a:latin typeface="Helvetica Neue"/>
              </a:rPr>
              <a:t>Discussion</a:t>
            </a:r>
          </a:p>
          <a:p>
            <a:r>
              <a:rPr lang="en-IN" i="0" dirty="0">
                <a:solidFill>
                  <a:srgbClr val="000000"/>
                </a:solidFill>
                <a:effectLst/>
                <a:latin typeface="Helvetica Neue"/>
              </a:rPr>
              <a:t>Conclusion</a:t>
            </a:r>
          </a:p>
          <a:p>
            <a:endParaRPr lang="en-IN" dirty="0"/>
          </a:p>
        </p:txBody>
      </p:sp>
    </p:spTree>
    <p:extLst>
      <p:ext uri="{BB962C8B-B14F-4D97-AF65-F5344CB8AC3E}">
        <p14:creationId xmlns:p14="http://schemas.microsoft.com/office/powerpoint/2010/main" val="42991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lstStyle/>
          <a:p>
            <a:r>
              <a:rPr lang="en-IN" dirty="0"/>
              <a:t>The Interesting Background</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a:bodyPr>
          <a:lstStyle/>
          <a:p>
            <a:pPr marL="0" indent="0" algn="just">
              <a:buNone/>
            </a:pPr>
            <a:r>
              <a:rPr lang="en-US" sz="2000" b="0" i="0" dirty="0">
                <a:solidFill>
                  <a:srgbClr val="000000"/>
                </a:solidFill>
                <a:effectLst/>
                <a:latin typeface="Helvetica Neue"/>
              </a:rPr>
              <a:t>In the last decade, major cities in the U.S. have witnessed beer drinkers becoming beer lovers. This led to emergence of various craft brewery establishments that caters to the beer connoisseurs in their respective cities. Undoubtedly craft beers are being guzzled in gallons after gallons. This presents an interesting case for anyone looking beyond after finishing their beers.</a:t>
            </a:r>
          </a:p>
          <a:p>
            <a:pPr marL="0" indent="0" algn="just">
              <a:buNone/>
            </a:pPr>
            <a:endParaRPr lang="en-US" sz="2000" dirty="0">
              <a:solidFill>
                <a:srgbClr val="000000"/>
              </a:solidFill>
              <a:latin typeface="Helvetica Neue"/>
            </a:endParaRPr>
          </a:p>
          <a:p>
            <a:pPr marL="0" indent="0" algn="just">
              <a:buNone/>
            </a:pPr>
            <a:r>
              <a:rPr lang="en-US" sz="2000" dirty="0">
                <a:solidFill>
                  <a:srgbClr val="000000"/>
                </a:solidFill>
                <a:latin typeface="Helvetica Neue"/>
              </a:rPr>
              <a:t>The brewing process involves wheat or barley, hops and yeast along with a myriad of flavors. Once the beer portion of the process is extracted, there is the waste portion that remains collected. As it goes with waste from any organic process, this waste is actually wealth. This waste is nutritious since it still contains the solid portion of the ingredients that went into the beer making process.</a:t>
            </a:r>
            <a:endParaRPr lang="en-IN" sz="2000" dirty="0">
              <a:solidFill>
                <a:srgbClr val="000000"/>
              </a:solidFill>
              <a:latin typeface="Helvetica Neue"/>
            </a:endParaRPr>
          </a:p>
        </p:txBody>
      </p:sp>
    </p:spTree>
    <p:extLst>
      <p:ext uri="{BB962C8B-B14F-4D97-AF65-F5344CB8AC3E}">
        <p14:creationId xmlns:p14="http://schemas.microsoft.com/office/powerpoint/2010/main" val="270993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lstStyle/>
          <a:p>
            <a:r>
              <a:rPr lang="en-IN" dirty="0"/>
              <a:t>The Interesting Background</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lnSpcReduction="20000"/>
          </a:bodyPr>
          <a:lstStyle/>
          <a:p>
            <a:pPr marL="0" indent="0" algn="just">
              <a:lnSpc>
                <a:spcPct val="110000"/>
              </a:lnSpc>
              <a:buNone/>
            </a:pPr>
            <a:r>
              <a:rPr lang="en-US" sz="2200" dirty="0">
                <a:solidFill>
                  <a:srgbClr val="000000"/>
                </a:solidFill>
                <a:latin typeface="Helvetica Neue"/>
              </a:rPr>
              <a:t>The spent grains from beer is technically called as dreg(or trub - beer is a global drink - each region will have its term). This dreg isn't as bad as it sounds. In ancient to pre-modern times, this dreg was being fed to animals. And that is how dreg has been used up instead of rotting in a landfill. Interesting there are other uses of this dreg that can be more valuable than just being animal feed.</a:t>
            </a:r>
          </a:p>
          <a:p>
            <a:pPr marL="0" indent="0" algn="just">
              <a:buNone/>
            </a:pPr>
            <a:endParaRPr lang="en-US" sz="2000" dirty="0">
              <a:solidFill>
                <a:srgbClr val="000000"/>
              </a:solidFill>
              <a:latin typeface="Helvetica Neue"/>
            </a:endParaRPr>
          </a:p>
          <a:p>
            <a:pPr marL="0" indent="0" algn="just">
              <a:buNone/>
            </a:pPr>
            <a:endParaRPr lang="en-US" sz="2000" dirty="0">
              <a:solidFill>
                <a:srgbClr val="000000"/>
              </a:solidFill>
              <a:latin typeface="Helvetica Neue"/>
            </a:endParaRPr>
          </a:p>
          <a:p>
            <a:pPr marL="0" indent="0" algn="just">
              <a:buNone/>
            </a:pPr>
            <a:r>
              <a:rPr lang="en-US" sz="2000" dirty="0">
                <a:solidFill>
                  <a:srgbClr val="000000"/>
                </a:solidFill>
                <a:latin typeface="Helvetica Neue"/>
              </a:rPr>
              <a:t>Here are a few examples of using spent grain from beer making:</a:t>
            </a:r>
          </a:p>
          <a:p>
            <a:pPr marL="914400" lvl="1" indent="-457200" algn="just">
              <a:buFont typeface="+mj-lt"/>
              <a:buAutoNum type="arabicPeriod"/>
            </a:pPr>
            <a:r>
              <a:rPr lang="en-US" sz="1600" dirty="0">
                <a:solidFill>
                  <a:srgbClr val="000000"/>
                </a:solidFill>
                <a:latin typeface="Helvetica Neue"/>
              </a:rPr>
              <a:t>Animal feed on farms</a:t>
            </a:r>
          </a:p>
          <a:p>
            <a:pPr marL="914400" lvl="1" indent="-457200" algn="just">
              <a:buFont typeface="+mj-lt"/>
              <a:buAutoNum type="arabicPeriod"/>
            </a:pPr>
            <a:r>
              <a:rPr lang="en-US" sz="1600" dirty="0">
                <a:solidFill>
                  <a:srgbClr val="000000"/>
                </a:solidFill>
                <a:latin typeface="Helvetica Neue"/>
              </a:rPr>
              <a:t>Dreg to baking goods</a:t>
            </a:r>
          </a:p>
          <a:p>
            <a:pPr marL="914400" lvl="1" indent="-457200" algn="just">
              <a:buFont typeface="+mj-lt"/>
              <a:buAutoNum type="arabicPeriod"/>
            </a:pPr>
            <a:r>
              <a:rPr lang="en-US" sz="1600" dirty="0">
                <a:solidFill>
                  <a:srgbClr val="000000"/>
                </a:solidFill>
                <a:latin typeface="Helvetica Neue"/>
              </a:rPr>
              <a:t>Wastewater treatment</a:t>
            </a:r>
          </a:p>
          <a:p>
            <a:pPr marL="914400" lvl="1" indent="-457200" algn="just">
              <a:buFont typeface="+mj-lt"/>
              <a:buAutoNum type="arabicPeriod"/>
            </a:pPr>
            <a:r>
              <a:rPr lang="en-US" sz="1600" dirty="0">
                <a:solidFill>
                  <a:srgbClr val="000000"/>
                </a:solidFill>
                <a:latin typeface="Helvetica Neue"/>
              </a:rPr>
              <a:t>Dreg to compost</a:t>
            </a:r>
          </a:p>
          <a:p>
            <a:pPr marL="914400" lvl="1" indent="-457200" algn="just">
              <a:buFont typeface="+mj-lt"/>
              <a:buAutoNum type="arabicPeriod"/>
            </a:pPr>
            <a:r>
              <a:rPr lang="en-US" sz="1600" dirty="0">
                <a:solidFill>
                  <a:srgbClr val="000000"/>
                </a:solidFill>
                <a:latin typeface="Helvetica Neue"/>
              </a:rPr>
              <a:t>Fish food</a:t>
            </a:r>
          </a:p>
          <a:p>
            <a:pPr marL="914400" lvl="1" indent="-457200" algn="just">
              <a:buFont typeface="+mj-lt"/>
              <a:buAutoNum type="arabicPeriod"/>
            </a:pPr>
            <a:r>
              <a:rPr lang="en-US" sz="1600" dirty="0">
                <a:solidFill>
                  <a:srgbClr val="000000"/>
                </a:solidFill>
                <a:latin typeface="Helvetica Neue"/>
              </a:rPr>
              <a:t>Energy generation (experimental and too technical, hence I am not interested too much in this application)</a:t>
            </a:r>
            <a:endParaRPr lang="en-IN" sz="1600" dirty="0">
              <a:solidFill>
                <a:srgbClr val="000000"/>
              </a:solidFill>
              <a:latin typeface="Helvetica Neue"/>
            </a:endParaRPr>
          </a:p>
        </p:txBody>
      </p:sp>
    </p:spTree>
    <p:extLst>
      <p:ext uri="{BB962C8B-B14F-4D97-AF65-F5344CB8AC3E}">
        <p14:creationId xmlns:p14="http://schemas.microsoft.com/office/powerpoint/2010/main" val="373817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fontScale="90000"/>
          </a:bodyPr>
          <a:lstStyle/>
          <a:p>
            <a:r>
              <a:rPr lang="en-IN" dirty="0"/>
              <a:t>The Challenging Problem Description</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lnSpcReduction="10000"/>
          </a:bodyPr>
          <a:lstStyle/>
          <a:p>
            <a:pPr marL="0" indent="0" algn="l">
              <a:buNone/>
            </a:pPr>
            <a:r>
              <a:rPr lang="en-US" sz="2000" dirty="0">
                <a:solidFill>
                  <a:srgbClr val="000000"/>
                </a:solidFill>
                <a:latin typeface="Helvetica Neue"/>
              </a:rPr>
              <a:t>The big brand commercial beers already have their waste matter handled. Since the factories are located in the rural side, its easy for them to just sell it to the animal farms. The problem faced is by the craft breweries who must link up with various other businesses to sell-off their dreg.</a:t>
            </a:r>
          </a:p>
          <a:p>
            <a:pPr marL="0" indent="0" algn="l">
              <a:buNone/>
            </a:pPr>
            <a:endParaRPr lang="en-US" sz="2000" dirty="0">
              <a:solidFill>
                <a:srgbClr val="000000"/>
              </a:solidFill>
              <a:latin typeface="Helvetica Neue"/>
            </a:endParaRPr>
          </a:p>
          <a:p>
            <a:pPr marL="0" indent="0" algn="l">
              <a:buNone/>
            </a:pPr>
            <a:r>
              <a:rPr lang="en-US" sz="2000" dirty="0">
                <a:solidFill>
                  <a:srgbClr val="000000"/>
                </a:solidFill>
                <a:latin typeface="Helvetica Neue"/>
              </a:rPr>
              <a:t>Here is an opportunity to bring in the dreg, assemble it in a place and sell it as raw materials to some of the businesses mentioned above. Part of the dreg can be sold to bakeries, to urban farms to make compost, off-shore fish farms and for wastewater treatment.</a:t>
            </a:r>
          </a:p>
          <a:p>
            <a:pPr marL="0" indent="0" algn="l">
              <a:buNone/>
            </a:pPr>
            <a:endParaRPr lang="en-US" sz="2400" b="1" dirty="0">
              <a:solidFill>
                <a:srgbClr val="000000"/>
              </a:solidFill>
              <a:latin typeface="Helvetica Neue"/>
            </a:endParaRPr>
          </a:p>
          <a:p>
            <a:pPr marL="0" indent="0" algn="l">
              <a:buNone/>
            </a:pPr>
            <a:r>
              <a:rPr lang="en-US" sz="2400" b="1" dirty="0">
                <a:solidFill>
                  <a:srgbClr val="000000"/>
                </a:solidFill>
                <a:latin typeface="Helvetica Neue"/>
              </a:rPr>
              <a:t>The missing piece of information that we need is how many craft breweries are there in any given city, say New York City?</a:t>
            </a:r>
          </a:p>
          <a:p>
            <a:pPr marL="0" indent="0" algn="just">
              <a:lnSpc>
                <a:spcPct val="110000"/>
              </a:lnSpc>
              <a:buNone/>
            </a:pPr>
            <a:endParaRPr lang="en-IN" sz="1600" dirty="0">
              <a:solidFill>
                <a:srgbClr val="000000"/>
              </a:solidFill>
              <a:latin typeface="Helvetica Neue"/>
            </a:endParaRPr>
          </a:p>
        </p:txBody>
      </p:sp>
    </p:spTree>
    <p:extLst>
      <p:ext uri="{BB962C8B-B14F-4D97-AF65-F5344CB8AC3E}">
        <p14:creationId xmlns:p14="http://schemas.microsoft.com/office/powerpoint/2010/main" val="60865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a:bodyPr>
          <a:lstStyle/>
          <a:p>
            <a:r>
              <a:rPr lang="en-IN" dirty="0"/>
              <a:t>Description Of The Data</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lnSpcReduction="20000"/>
          </a:bodyPr>
          <a:lstStyle/>
          <a:p>
            <a:pPr marL="0" indent="0" algn="just">
              <a:lnSpc>
                <a:spcPct val="110000"/>
              </a:lnSpc>
              <a:buNone/>
            </a:pPr>
            <a:r>
              <a:rPr lang="en-US" sz="2200" dirty="0">
                <a:solidFill>
                  <a:srgbClr val="000000"/>
                </a:solidFill>
                <a:latin typeface="Helvetica Neue"/>
              </a:rPr>
              <a:t>The data we require is simple.</a:t>
            </a:r>
          </a:p>
          <a:p>
            <a:pPr marL="914400" lvl="1" indent="-457200" algn="just">
              <a:lnSpc>
                <a:spcPct val="70000"/>
              </a:lnSpc>
              <a:buFont typeface="+mj-lt"/>
              <a:buAutoNum type="arabicPeriod"/>
            </a:pPr>
            <a:r>
              <a:rPr lang="en-US" sz="1900" dirty="0">
                <a:solidFill>
                  <a:srgbClr val="000000"/>
                </a:solidFill>
                <a:latin typeface="Helvetica Neue"/>
              </a:rPr>
              <a:t>How many craft breweries are operational in New York City?</a:t>
            </a:r>
          </a:p>
          <a:p>
            <a:pPr marL="914400" lvl="1" indent="-457200" algn="just">
              <a:lnSpc>
                <a:spcPct val="70000"/>
              </a:lnSpc>
              <a:buFont typeface="+mj-lt"/>
              <a:buAutoNum type="arabicPeriod"/>
            </a:pPr>
            <a:r>
              <a:rPr lang="en-US" sz="1900" dirty="0">
                <a:solidFill>
                  <a:srgbClr val="000000"/>
                </a:solidFill>
                <a:latin typeface="Helvetica Neue"/>
              </a:rPr>
              <a:t>Which ones are the most popular?</a:t>
            </a:r>
          </a:p>
          <a:p>
            <a:pPr marL="914400" lvl="1" indent="-457200" algn="just">
              <a:lnSpc>
                <a:spcPct val="70000"/>
              </a:lnSpc>
              <a:buFont typeface="+mj-lt"/>
              <a:buAutoNum type="arabicPeriod"/>
            </a:pPr>
            <a:r>
              <a:rPr lang="en-US" sz="1900" dirty="0">
                <a:solidFill>
                  <a:srgbClr val="000000"/>
                </a:solidFill>
                <a:latin typeface="Helvetica Neue"/>
              </a:rPr>
              <a:t>Which ones have on-site brewing facilities</a:t>
            </a:r>
          </a:p>
          <a:p>
            <a:pPr algn="just">
              <a:lnSpc>
                <a:spcPct val="110000"/>
              </a:lnSpc>
              <a:buFontTx/>
              <a:buChar char="-"/>
            </a:pPr>
            <a:endParaRPr lang="en-US" sz="1700" dirty="0">
              <a:solidFill>
                <a:srgbClr val="000000"/>
              </a:solidFill>
              <a:latin typeface="Helvetica Neue"/>
            </a:endParaRPr>
          </a:p>
          <a:p>
            <a:pPr marL="0" indent="0" algn="just">
              <a:lnSpc>
                <a:spcPct val="110000"/>
              </a:lnSpc>
              <a:buNone/>
            </a:pPr>
            <a:r>
              <a:rPr lang="en-US" sz="2200" b="0" i="0" dirty="0">
                <a:solidFill>
                  <a:srgbClr val="000000"/>
                </a:solidFill>
                <a:effectLst/>
                <a:latin typeface="Helvetica Neue"/>
              </a:rPr>
              <a:t>We can use the FourSquare API to gather all the breweries operating in New York City. Craft breweries are primarily located in Manhattan and Brooklyn, but we can expand it to all boroughs if required. Using this list of breweries along with their ratings, we can choose a smaller set of breweries to launch a pilot to evaluate the business. The FourSquare might not be able to answer the third question, for which we might need a beer or two from the place of interest. The data on a map should help us locate a few places of interest where we can have our dreg warehouse in or close to New York City.</a:t>
            </a:r>
            <a:endParaRPr lang="en-IN" sz="3500" b="0" i="0" dirty="0">
              <a:solidFill>
                <a:srgbClr val="000000"/>
              </a:solidFill>
              <a:effectLst/>
              <a:latin typeface="Helvetica Neue"/>
            </a:endParaRPr>
          </a:p>
          <a:p>
            <a:pPr marL="0" indent="0" algn="just">
              <a:lnSpc>
                <a:spcPct val="110000"/>
              </a:lnSpc>
              <a:buNone/>
            </a:pPr>
            <a:r>
              <a:rPr lang="en-IN" sz="1400" b="0" i="0" dirty="0">
                <a:solidFill>
                  <a:srgbClr val="000000"/>
                </a:solidFill>
                <a:effectLst/>
                <a:latin typeface="Helvetica Neue"/>
              </a:rPr>
              <a:t>Reference Link: </a:t>
            </a:r>
            <a:r>
              <a:rPr lang="en-IN" sz="1400" b="0" i="0" u="sng" dirty="0">
                <a:solidFill>
                  <a:srgbClr val="296EAA"/>
                </a:solidFill>
                <a:effectLst/>
                <a:latin typeface="Helvetica Neue"/>
                <a:hlinkClick r:id="rId2"/>
              </a:rPr>
              <a:t>https://modernfarmer.com/2015/08/recycled-brewery-waste/</a:t>
            </a:r>
            <a:endParaRPr lang="en-US" sz="2000" b="0" i="0" dirty="0">
              <a:solidFill>
                <a:srgbClr val="000000"/>
              </a:solidFill>
              <a:effectLst/>
              <a:latin typeface="Helvetica Neue"/>
            </a:endParaRPr>
          </a:p>
        </p:txBody>
      </p:sp>
    </p:spTree>
    <p:extLst>
      <p:ext uri="{BB962C8B-B14F-4D97-AF65-F5344CB8AC3E}">
        <p14:creationId xmlns:p14="http://schemas.microsoft.com/office/powerpoint/2010/main" val="36849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a:bodyPr>
          <a:lstStyle/>
          <a:p>
            <a:r>
              <a:rPr lang="en-IN" dirty="0"/>
              <a:t>Methodology</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a:bodyPr>
          <a:lstStyle/>
          <a:p>
            <a:pPr marL="0" indent="0" algn="just">
              <a:lnSpc>
                <a:spcPct val="110000"/>
              </a:lnSpc>
              <a:buNone/>
            </a:pPr>
            <a:r>
              <a:rPr lang="en-US" sz="1600" b="0" i="0" dirty="0">
                <a:solidFill>
                  <a:srgbClr val="000000"/>
                </a:solidFill>
                <a:effectLst/>
                <a:latin typeface="Helvetica Neue"/>
              </a:rPr>
              <a:t>We use the FourSquare API which provides the option to list out all venues in a particular category. Each category has a specific ID in the FourSquare API using which we can find out how many venues of interest are there in a particular city or neighborhood.</a:t>
            </a:r>
          </a:p>
          <a:p>
            <a:pPr marL="0" indent="0" algn="just">
              <a:lnSpc>
                <a:spcPct val="110000"/>
              </a:lnSpc>
              <a:buNone/>
            </a:pPr>
            <a:r>
              <a:rPr lang="en-US" sz="1600" b="0" i="0" dirty="0">
                <a:solidFill>
                  <a:srgbClr val="000000"/>
                </a:solidFill>
                <a:effectLst/>
                <a:latin typeface="Helvetica Neue"/>
              </a:rPr>
              <a:t>For this particular problem, we need to get the category ID for breweries from the FourSquare developer site.</a:t>
            </a:r>
          </a:p>
          <a:p>
            <a:pPr marL="0" indent="0" algn="just">
              <a:lnSpc>
                <a:spcPct val="110000"/>
              </a:lnSpc>
              <a:buNone/>
            </a:pPr>
            <a:r>
              <a:rPr lang="en-US" sz="1600" b="0" i="0" dirty="0">
                <a:solidFill>
                  <a:srgbClr val="000000"/>
                </a:solidFill>
                <a:effectLst/>
                <a:latin typeface="Helvetica Neue"/>
              </a:rPr>
              <a:t>The FourSquare developer website is: </a:t>
            </a:r>
          </a:p>
          <a:p>
            <a:pPr marL="0" indent="0" algn="just">
              <a:lnSpc>
                <a:spcPct val="110000"/>
              </a:lnSpc>
              <a:buNone/>
            </a:pPr>
            <a:r>
              <a:rPr lang="en-US" sz="1600" b="0" i="0" dirty="0">
                <a:solidFill>
                  <a:srgbClr val="000000"/>
                </a:solidFill>
                <a:effectLst/>
                <a:latin typeface="Helvetica Neue"/>
              </a:rPr>
              <a:t>https://developer.foursquare.com/docs/build-with-foursquare/categories/</a:t>
            </a:r>
          </a:p>
          <a:p>
            <a:pPr marL="0" indent="0" algn="just">
              <a:lnSpc>
                <a:spcPct val="110000"/>
              </a:lnSpc>
              <a:buNone/>
            </a:pPr>
            <a:r>
              <a:rPr lang="en-US" sz="1600" b="0" i="0" dirty="0">
                <a:solidFill>
                  <a:srgbClr val="000000"/>
                </a:solidFill>
                <a:effectLst/>
                <a:latin typeface="Helvetica Neue"/>
              </a:rPr>
              <a:t>From here, we get the category ID for breweries: 50327c8591d4c4b30a586d5d</a:t>
            </a:r>
          </a:p>
          <a:p>
            <a:pPr marL="0" indent="0" algn="just">
              <a:lnSpc>
                <a:spcPct val="110000"/>
              </a:lnSpc>
              <a:buNone/>
            </a:pPr>
            <a:r>
              <a:rPr lang="en-US" sz="1600" b="0" i="0" dirty="0">
                <a:solidFill>
                  <a:srgbClr val="000000"/>
                </a:solidFill>
                <a:effectLst/>
                <a:latin typeface="Helvetica Neue"/>
              </a:rPr>
              <a:t>Using this category ID, we then list out all breweries in an area of interest using the following steps:</a:t>
            </a:r>
          </a:p>
          <a:p>
            <a:pPr marL="342900" indent="-342900" algn="just">
              <a:lnSpc>
                <a:spcPct val="110000"/>
              </a:lnSpc>
              <a:buFont typeface="+mj-lt"/>
              <a:buAutoNum type="arabicPeriod"/>
            </a:pPr>
            <a:r>
              <a:rPr lang="en-US" sz="1600" dirty="0">
                <a:solidFill>
                  <a:srgbClr val="000000"/>
                </a:solidFill>
                <a:latin typeface="Helvetica Neue"/>
              </a:rPr>
              <a:t>For the above business application, we will be looking at all NYC boroughs. </a:t>
            </a:r>
          </a:p>
          <a:p>
            <a:pPr marL="342900" indent="-342900" algn="just">
              <a:lnSpc>
                <a:spcPct val="110000"/>
              </a:lnSpc>
              <a:buFont typeface="+mj-lt"/>
              <a:buAutoNum type="arabicPeriod"/>
            </a:pPr>
            <a:r>
              <a:rPr lang="en-US" sz="1600" dirty="0">
                <a:solidFill>
                  <a:srgbClr val="000000"/>
                </a:solidFill>
                <a:latin typeface="Helvetica Neue"/>
              </a:rPr>
              <a:t>We then extract the list of all breweries along with their ratings, if available. </a:t>
            </a:r>
          </a:p>
          <a:p>
            <a:pPr marL="342900" indent="-342900" algn="just">
              <a:lnSpc>
                <a:spcPct val="110000"/>
              </a:lnSpc>
              <a:buFont typeface="+mj-lt"/>
              <a:buAutoNum type="arabicPeriod"/>
            </a:pPr>
            <a:r>
              <a:rPr lang="en-US" sz="1600" dirty="0">
                <a:solidFill>
                  <a:srgbClr val="000000"/>
                </a:solidFill>
                <a:latin typeface="Helvetica Neue"/>
              </a:rPr>
              <a:t> We then choose the 3 or 5 top rated venues to organize a field visit, get a few questions answered and guzzle down a few beers</a:t>
            </a:r>
            <a:r>
              <a:rPr lang="en-US" sz="1600" b="0" i="0" dirty="0">
                <a:solidFill>
                  <a:srgbClr val="000000"/>
                </a:solidFill>
                <a:effectLst/>
                <a:latin typeface="Helvetica Neue"/>
              </a:rPr>
              <a:t> </a:t>
            </a:r>
          </a:p>
        </p:txBody>
      </p:sp>
    </p:spTree>
    <p:extLst>
      <p:ext uri="{BB962C8B-B14F-4D97-AF65-F5344CB8AC3E}">
        <p14:creationId xmlns:p14="http://schemas.microsoft.com/office/powerpoint/2010/main" val="94969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a:bodyPr>
          <a:lstStyle/>
          <a:p>
            <a:r>
              <a:rPr lang="en-IN" dirty="0"/>
              <a:t>Methodology</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a:bodyPr>
          <a:lstStyle/>
          <a:p>
            <a:pPr marL="0" indent="0" algn="just">
              <a:lnSpc>
                <a:spcPct val="110000"/>
              </a:lnSpc>
              <a:buNone/>
            </a:pPr>
            <a:r>
              <a:rPr lang="en-US" sz="1600" b="0" i="0" dirty="0">
                <a:solidFill>
                  <a:srgbClr val="000000"/>
                </a:solidFill>
                <a:effectLst/>
                <a:latin typeface="Helvetica Neue"/>
              </a:rPr>
              <a:t>We use the FourSquare API which provides the option to list out all venues in a particular category. Each category has a specific ID in the FourSquare API using which we can find out how many venues of interest are there in a particular city or neighborhood.</a:t>
            </a:r>
          </a:p>
          <a:p>
            <a:pPr marL="0" indent="0" algn="just">
              <a:lnSpc>
                <a:spcPct val="110000"/>
              </a:lnSpc>
              <a:buNone/>
            </a:pPr>
            <a:r>
              <a:rPr lang="en-US" sz="1600" b="0" i="0" dirty="0">
                <a:solidFill>
                  <a:srgbClr val="000000"/>
                </a:solidFill>
                <a:effectLst/>
                <a:latin typeface="Helvetica Neue"/>
              </a:rPr>
              <a:t>For this particular problem, we need to get the category ID for breweries from the FourSquare developer site.</a:t>
            </a:r>
          </a:p>
          <a:p>
            <a:pPr marL="0" indent="0" algn="just">
              <a:lnSpc>
                <a:spcPct val="110000"/>
              </a:lnSpc>
              <a:buNone/>
            </a:pPr>
            <a:r>
              <a:rPr lang="en-US" sz="1600" b="0" i="0" dirty="0">
                <a:solidFill>
                  <a:srgbClr val="000000"/>
                </a:solidFill>
                <a:effectLst/>
                <a:latin typeface="Helvetica Neue"/>
              </a:rPr>
              <a:t>The FourSquare developer website is: </a:t>
            </a:r>
          </a:p>
          <a:p>
            <a:pPr marL="0" indent="0" algn="just">
              <a:lnSpc>
                <a:spcPct val="110000"/>
              </a:lnSpc>
              <a:buNone/>
            </a:pPr>
            <a:r>
              <a:rPr lang="en-US" sz="1600" b="0" i="0" dirty="0">
                <a:solidFill>
                  <a:srgbClr val="000000"/>
                </a:solidFill>
                <a:effectLst/>
                <a:latin typeface="Helvetica Neue"/>
              </a:rPr>
              <a:t>https://developer.foursquare.com/docs/build-with-foursquare/categories/</a:t>
            </a:r>
          </a:p>
          <a:p>
            <a:pPr marL="0" indent="0" algn="just">
              <a:lnSpc>
                <a:spcPct val="110000"/>
              </a:lnSpc>
              <a:buNone/>
            </a:pPr>
            <a:r>
              <a:rPr lang="en-US" sz="1600" b="0" i="0" dirty="0">
                <a:solidFill>
                  <a:srgbClr val="000000"/>
                </a:solidFill>
                <a:effectLst/>
                <a:latin typeface="Helvetica Neue"/>
              </a:rPr>
              <a:t>From here, we get the category ID for breweries: 50327c8591d4c4b30a586d5d</a:t>
            </a:r>
          </a:p>
          <a:p>
            <a:pPr marL="0" indent="0" algn="just">
              <a:lnSpc>
                <a:spcPct val="110000"/>
              </a:lnSpc>
              <a:buNone/>
            </a:pPr>
            <a:r>
              <a:rPr lang="en-US" sz="1600" b="0" i="0" dirty="0">
                <a:solidFill>
                  <a:srgbClr val="000000"/>
                </a:solidFill>
                <a:effectLst/>
                <a:latin typeface="Helvetica Neue"/>
              </a:rPr>
              <a:t>Using this category ID, we then list out all breweries in an area of interest using the following steps:</a:t>
            </a:r>
          </a:p>
          <a:p>
            <a:pPr marL="342900" indent="-342900" algn="just">
              <a:lnSpc>
                <a:spcPct val="110000"/>
              </a:lnSpc>
              <a:buFont typeface="+mj-lt"/>
              <a:buAutoNum type="arabicPeriod"/>
            </a:pPr>
            <a:r>
              <a:rPr lang="en-US" sz="1600" dirty="0">
                <a:solidFill>
                  <a:srgbClr val="000000"/>
                </a:solidFill>
                <a:latin typeface="Helvetica Neue"/>
              </a:rPr>
              <a:t>For the above business application, we will be looking at all NYC boroughs. </a:t>
            </a:r>
          </a:p>
          <a:p>
            <a:pPr marL="342900" indent="-342900" algn="just">
              <a:lnSpc>
                <a:spcPct val="110000"/>
              </a:lnSpc>
              <a:buFont typeface="+mj-lt"/>
              <a:buAutoNum type="arabicPeriod"/>
            </a:pPr>
            <a:r>
              <a:rPr lang="en-US" sz="1600" dirty="0">
                <a:solidFill>
                  <a:srgbClr val="000000"/>
                </a:solidFill>
                <a:latin typeface="Helvetica Neue"/>
              </a:rPr>
              <a:t>We then extract the list of all breweries along with their ratings, if available. </a:t>
            </a:r>
          </a:p>
          <a:p>
            <a:pPr marL="342900" indent="-342900" algn="just">
              <a:lnSpc>
                <a:spcPct val="110000"/>
              </a:lnSpc>
              <a:buFont typeface="+mj-lt"/>
              <a:buAutoNum type="arabicPeriod"/>
            </a:pPr>
            <a:r>
              <a:rPr lang="en-US" sz="1600" dirty="0">
                <a:solidFill>
                  <a:srgbClr val="000000"/>
                </a:solidFill>
                <a:latin typeface="Helvetica Neue"/>
              </a:rPr>
              <a:t> We then choose the 3 or 5 top rated venues to organize a field visit, get a few questions answered and guzzle down a few beers</a:t>
            </a:r>
            <a:r>
              <a:rPr lang="en-US" sz="1600" b="0" i="0" dirty="0">
                <a:solidFill>
                  <a:srgbClr val="000000"/>
                </a:solidFill>
                <a:effectLst/>
                <a:latin typeface="Helvetica Neue"/>
              </a:rPr>
              <a:t> </a:t>
            </a:r>
          </a:p>
        </p:txBody>
      </p:sp>
    </p:spTree>
    <p:extLst>
      <p:ext uri="{BB962C8B-B14F-4D97-AF65-F5344CB8AC3E}">
        <p14:creationId xmlns:p14="http://schemas.microsoft.com/office/powerpoint/2010/main" val="284842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1DAD4D-F113-4CFC-9A78-12D342805671}"/>
              </a:ext>
            </a:extLst>
          </p:cNvPr>
          <p:cNvSpPr>
            <a:spLocks noGrp="1"/>
          </p:cNvSpPr>
          <p:nvPr>
            <p:ph type="title"/>
          </p:nvPr>
        </p:nvSpPr>
        <p:spPr/>
        <p:txBody>
          <a:bodyPr/>
          <a:lstStyle/>
          <a:p>
            <a:r>
              <a:rPr lang="en-IN" dirty="0"/>
              <a:t>Results</a:t>
            </a:r>
          </a:p>
        </p:txBody>
      </p:sp>
      <p:pic>
        <p:nvPicPr>
          <p:cNvPr id="8" name="Picture 7" descr="Map&#10;&#10;Description automatically generated">
            <a:extLst>
              <a:ext uri="{FF2B5EF4-FFF2-40B4-BE49-F238E27FC236}">
                <a16:creationId xmlns:a16="http://schemas.microsoft.com/office/drawing/2014/main" id="{A674BB41-2DBF-4E09-A412-4C11F23D4574}"/>
              </a:ext>
            </a:extLst>
          </p:cNvPr>
          <p:cNvPicPr>
            <a:picLocks noChangeAspect="1"/>
          </p:cNvPicPr>
          <p:nvPr/>
        </p:nvPicPr>
        <p:blipFill rotWithShape="1">
          <a:blip r:embed="rId2"/>
          <a:srcRect l="9279" t="2275"/>
          <a:stretch/>
        </p:blipFill>
        <p:spPr>
          <a:xfrm>
            <a:off x="1333892" y="1976345"/>
            <a:ext cx="6476215" cy="3914306"/>
          </a:xfrm>
          <a:prstGeom prst="rect">
            <a:avLst/>
          </a:prstGeom>
        </p:spPr>
      </p:pic>
      <p:sp>
        <p:nvSpPr>
          <p:cNvPr id="9" name="TextBox 8">
            <a:extLst>
              <a:ext uri="{FF2B5EF4-FFF2-40B4-BE49-F238E27FC236}">
                <a16:creationId xmlns:a16="http://schemas.microsoft.com/office/drawing/2014/main" id="{AE5E56ED-A02B-4756-90BE-95E4B9D5161E}"/>
              </a:ext>
            </a:extLst>
          </p:cNvPr>
          <p:cNvSpPr txBox="1"/>
          <p:nvPr/>
        </p:nvSpPr>
        <p:spPr>
          <a:xfrm>
            <a:off x="678730" y="1055802"/>
            <a:ext cx="7390614" cy="646331"/>
          </a:xfrm>
          <a:prstGeom prst="rect">
            <a:avLst/>
          </a:prstGeom>
          <a:noFill/>
        </p:spPr>
        <p:txBody>
          <a:bodyPr wrap="square" rtlCol="0">
            <a:spAutoFit/>
          </a:bodyPr>
          <a:lstStyle/>
          <a:p>
            <a:r>
              <a:rPr lang="en-US" b="0" i="0" dirty="0">
                <a:solidFill>
                  <a:srgbClr val="000000"/>
                </a:solidFill>
                <a:effectLst/>
                <a:latin typeface="Helvetica Neue"/>
              </a:rPr>
              <a:t>As expected, a majority of the breweries are located in the NY region, specifically in Brooklyn, Queens and Manhattan.</a:t>
            </a:r>
            <a:endParaRPr lang="en-IN" dirty="0"/>
          </a:p>
        </p:txBody>
      </p:sp>
    </p:spTree>
    <p:extLst>
      <p:ext uri="{BB962C8B-B14F-4D97-AF65-F5344CB8AC3E}">
        <p14:creationId xmlns:p14="http://schemas.microsoft.com/office/powerpoint/2010/main" val="1314893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3329</TotalTime>
  <Words>1242</Words>
  <Application>Microsoft Office PowerPoint</Application>
  <PresentationFormat>On-screen Show (4:3)</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Garamond</vt:lpstr>
      <vt:lpstr>Helvetica Neue</vt:lpstr>
      <vt:lpstr>Lato Light</vt:lpstr>
      <vt:lpstr>Office Theme</vt:lpstr>
      <vt:lpstr>PowerPoint Presentation</vt:lpstr>
      <vt:lpstr>CONTENTS</vt:lpstr>
      <vt:lpstr>The Interesting Background</vt:lpstr>
      <vt:lpstr>The Interesting Background</vt:lpstr>
      <vt:lpstr>The Challenging Problem Description</vt:lpstr>
      <vt:lpstr>Description Of The Data</vt:lpstr>
      <vt:lpstr>Methodology</vt:lpstr>
      <vt:lpstr>Methodology</vt:lpstr>
      <vt:lpstr>Results</vt:lpstr>
      <vt:lpstr>Discussion</vt:lpstr>
      <vt:lpstr>Discussion</vt:lpstr>
      <vt:lpstr>Conclusion</vt:lpstr>
      <vt:lpstr>ENJOY THE DREGGING AND CHUGGING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Disruptyx</dc:creator>
  <cp:lastModifiedBy>Sudharshan P.R.</cp:lastModifiedBy>
  <cp:revision>258</cp:revision>
  <dcterms:created xsi:type="dcterms:W3CDTF">2016-11-17T23:27:18Z</dcterms:created>
  <dcterms:modified xsi:type="dcterms:W3CDTF">2021-08-08T17:24:37Z</dcterms:modified>
</cp:coreProperties>
</file>