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3" r:id="rId1"/>
  </p:sldMasterIdLst>
  <p:sldIdLst>
    <p:sldId id="274" r:id="rId2"/>
    <p:sldId id="257" r:id="rId3"/>
    <p:sldId id="275" r:id="rId4"/>
    <p:sldId id="258" r:id="rId5"/>
    <p:sldId id="259" r:id="rId6"/>
    <p:sldId id="262" r:id="rId7"/>
    <p:sldId id="260" r:id="rId8"/>
    <p:sldId id="263" r:id="rId9"/>
    <p:sldId id="276" r:id="rId10"/>
    <p:sldId id="277" r:id="rId11"/>
    <p:sldId id="264" r:id="rId12"/>
    <p:sldId id="287" r:id="rId13"/>
    <p:sldId id="288" r:id="rId14"/>
    <p:sldId id="289" r:id="rId15"/>
    <p:sldId id="290" r:id="rId16"/>
    <p:sldId id="291" r:id="rId17"/>
    <p:sldId id="292" r:id="rId18"/>
    <p:sldId id="293" r:id="rId19"/>
    <p:sldId id="280" r:id="rId20"/>
    <p:sldId id="294" r:id="rId21"/>
    <p:sldId id="281" r:id="rId22"/>
    <p:sldId id="295" r:id="rId23"/>
    <p:sldId id="285" r:id="rId24"/>
    <p:sldId id="282" r:id="rId25"/>
    <p:sldId id="284" r:id="rId26"/>
    <p:sldId id="283" r:id="rId27"/>
    <p:sldId id="296" r:id="rId28"/>
    <p:sldId id="271" r:id="rId29"/>
    <p:sldId id="270" r:id="rId30"/>
    <p:sldId id="261" r:id="rId31"/>
    <p:sldId id="27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08AF1C-585A-42BA-9C16-1189D11B6A74}" v="39" dt="2022-08-21T08:39:17.891"/>
    <p1510:client id="{6761FB8F-2B1A-481A-A908-24763AB9D1D0}" v="25" dt="2022-08-21T08:22:01.779"/>
    <p1510:client id="{BAC2276D-9DAF-4102-A856-8D654F3D9120}" v="8" dt="2022-08-21T04:29:48.315"/>
    <p1510:client id="{BB6A03E0-F2E4-4E36-9006-CA1356633B9B}" v="125" dt="2022-08-21T09:05:07.8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3BC80-D0D4-F002-4C1C-2320275362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22C9B65-D39F-CD6B-4F6E-0AF4789B9A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57DDA9B-8B2E-21A8-1EAB-2F2FB85B24D6}"/>
              </a:ext>
            </a:extLst>
          </p:cNvPr>
          <p:cNvSpPr>
            <a:spLocks noGrp="1"/>
          </p:cNvSpPr>
          <p:nvPr>
            <p:ph type="dt" sz="half" idx="10"/>
          </p:nvPr>
        </p:nvSpPr>
        <p:spPr/>
        <p:txBody>
          <a:bodyPr/>
          <a:lstStyle/>
          <a:p>
            <a:fld id="{A423BF71-38B7-8642-BFCE-EDAE9BD0CBAF}" type="datetimeFigureOut">
              <a:rPr lang="en-US" smtClean="0"/>
              <a:t>8/21/2022</a:t>
            </a:fld>
            <a:endParaRPr lang="en-US"/>
          </a:p>
        </p:txBody>
      </p:sp>
      <p:sp>
        <p:nvSpPr>
          <p:cNvPr id="5" name="Footer Placeholder 4">
            <a:extLst>
              <a:ext uri="{FF2B5EF4-FFF2-40B4-BE49-F238E27FC236}">
                <a16:creationId xmlns:a16="http://schemas.microsoft.com/office/drawing/2014/main" id="{36CAE567-A4CB-2E96-1796-0ACA3714B5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EEE9CB-C09B-FA04-19F5-91FF5857AA4E}"/>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878503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EA052-10FB-E33E-14DD-CC3FA37FF00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4B0797-2EBD-CC00-3A2F-DA44AB848F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C1CAFD-82C4-1C10-ECC2-EC9D88A24E84}"/>
              </a:ext>
            </a:extLst>
          </p:cNvPr>
          <p:cNvSpPr>
            <a:spLocks noGrp="1"/>
          </p:cNvSpPr>
          <p:nvPr>
            <p:ph type="dt" sz="half" idx="10"/>
          </p:nvPr>
        </p:nvSpPr>
        <p:spPr/>
        <p:txBody>
          <a:bodyPr/>
          <a:lstStyle/>
          <a:p>
            <a:fld id="{73B025CB-9D18-264E-A945-2D020344C9DA}" type="datetimeFigureOut">
              <a:rPr lang="en-US" smtClean="0"/>
              <a:t>8/21/2022</a:t>
            </a:fld>
            <a:endParaRPr lang="en-US"/>
          </a:p>
        </p:txBody>
      </p:sp>
      <p:sp>
        <p:nvSpPr>
          <p:cNvPr id="5" name="Footer Placeholder 4">
            <a:extLst>
              <a:ext uri="{FF2B5EF4-FFF2-40B4-BE49-F238E27FC236}">
                <a16:creationId xmlns:a16="http://schemas.microsoft.com/office/drawing/2014/main" id="{C96F32DD-147B-C899-832E-8E59248D0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B6E3F4-C5D1-F758-7A86-6108308E8193}"/>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255696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89981E-5638-74B1-1725-0CB639E6442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C276A9-20BA-EE3F-B250-D2784D7046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987EBC-CA48-55E1-FE71-CD8AB62EB41C}"/>
              </a:ext>
            </a:extLst>
          </p:cNvPr>
          <p:cNvSpPr>
            <a:spLocks noGrp="1"/>
          </p:cNvSpPr>
          <p:nvPr>
            <p:ph type="dt" sz="half" idx="10"/>
          </p:nvPr>
        </p:nvSpPr>
        <p:spPr/>
        <p:txBody>
          <a:bodyPr/>
          <a:lstStyle/>
          <a:p>
            <a:fld id="{507EFB6C-7E96-8F41-8872-189CA1C59F84}" type="datetimeFigureOut">
              <a:rPr lang="en-US" smtClean="0"/>
              <a:t>8/21/2022</a:t>
            </a:fld>
            <a:endParaRPr lang="en-US"/>
          </a:p>
        </p:txBody>
      </p:sp>
      <p:sp>
        <p:nvSpPr>
          <p:cNvPr id="5" name="Footer Placeholder 4">
            <a:extLst>
              <a:ext uri="{FF2B5EF4-FFF2-40B4-BE49-F238E27FC236}">
                <a16:creationId xmlns:a16="http://schemas.microsoft.com/office/drawing/2014/main" id="{2BCCFFD8-6D4B-3A23-D529-B899F2CF37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5E4EAA-97D0-7548-7F89-25CAF8C29A37}"/>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180718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02466-A89B-30F7-054E-CC3B7FC500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E7701C-9716-732B-9B97-C4356EF7EC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03965F-B0C6-928F-6779-FDB27E90415D}"/>
              </a:ext>
            </a:extLst>
          </p:cNvPr>
          <p:cNvSpPr>
            <a:spLocks noGrp="1"/>
          </p:cNvSpPr>
          <p:nvPr>
            <p:ph type="dt" sz="half" idx="10"/>
          </p:nvPr>
        </p:nvSpPr>
        <p:spPr/>
        <p:txBody>
          <a:bodyPr/>
          <a:lstStyle/>
          <a:p>
            <a:fld id="{B6981CDE-9BE7-C544-8ACB-7077DFC4270F}" type="datetimeFigureOut">
              <a:rPr lang="en-US" smtClean="0"/>
              <a:t>8/21/2022</a:t>
            </a:fld>
            <a:endParaRPr lang="en-US"/>
          </a:p>
        </p:txBody>
      </p:sp>
      <p:sp>
        <p:nvSpPr>
          <p:cNvPr id="5" name="Footer Placeholder 4">
            <a:extLst>
              <a:ext uri="{FF2B5EF4-FFF2-40B4-BE49-F238E27FC236}">
                <a16:creationId xmlns:a16="http://schemas.microsoft.com/office/drawing/2014/main" id="{D7219A02-04D6-673B-EB2A-0D1F3F8098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BDE65F-8E41-480B-8060-D9C2B1C7F9F7}"/>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967567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4F34B-2039-6CE0-FA7F-4AE7607C5C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E9F23ED-F44C-4364-2578-502C17E4FA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CC2CE7-425C-8F02-A4A9-E9320B611F5E}"/>
              </a:ext>
            </a:extLst>
          </p:cNvPr>
          <p:cNvSpPr>
            <a:spLocks noGrp="1"/>
          </p:cNvSpPr>
          <p:nvPr>
            <p:ph type="dt" sz="half" idx="10"/>
          </p:nvPr>
        </p:nvSpPr>
        <p:spPr/>
        <p:txBody>
          <a:bodyPr/>
          <a:lstStyle/>
          <a:p>
            <a:fld id="{B55BA285-9698-1B45-8319-D90A8C63F150}" type="datetimeFigureOut">
              <a:rPr lang="en-US" smtClean="0"/>
              <a:t>8/21/2022</a:t>
            </a:fld>
            <a:endParaRPr lang="en-US"/>
          </a:p>
        </p:txBody>
      </p:sp>
      <p:sp>
        <p:nvSpPr>
          <p:cNvPr id="5" name="Footer Placeholder 4">
            <a:extLst>
              <a:ext uri="{FF2B5EF4-FFF2-40B4-BE49-F238E27FC236}">
                <a16:creationId xmlns:a16="http://schemas.microsoft.com/office/drawing/2014/main" id="{C78DDABC-0461-D582-9050-0F26932879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9F1C5-22F0-1F29-005F-574827488881}"/>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63108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D5637-A410-CE78-6A66-9DEF8563CC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BCE537-F414-8353-50B3-201FE7C6EE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45A90DA-79CC-03A0-13F9-618BA9600F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A56D9E-4A04-6DFD-27EA-0261FEE8F896}"/>
              </a:ext>
            </a:extLst>
          </p:cNvPr>
          <p:cNvSpPr>
            <a:spLocks noGrp="1"/>
          </p:cNvSpPr>
          <p:nvPr>
            <p:ph type="dt" sz="half" idx="10"/>
          </p:nvPr>
        </p:nvSpPr>
        <p:spPr/>
        <p:txBody>
          <a:bodyPr/>
          <a:lstStyle/>
          <a:p>
            <a:fld id="{0A86CD42-43FF-B740-998F-DCC3802C4CE3}" type="datetimeFigureOut">
              <a:rPr lang="en-US" smtClean="0"/>
              <a:t>8/21/2022</a:t>
            </a:fld>
            <a:endParaRPr lang="en-US"/>
          </a:p>
        </p:txBody>
      </p:sp>
      <p:sp>
        <p:nvSpPr>
          <p:cNvPr id="6" name="Footer Placeholder 5">
            <a:extLst>
              <a:ext uri="{FF2B5EF4-FFF2-40B4-BE49-F238E27FC236}">
                <a16:creationId xmlns:a16="http://schemas.microsoft.com/office/drawing/2014/main" id="{15F2132F-1602-FE45-A9A5-D861EEF0C4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718608-5133-19FC-36ED-05B1C8D2EBC7}"/>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817325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B344-D364-CF6F-1E33-6344F13BD49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F53A1C-1DB6-4076-DA04-521518F2EC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81E853-76DF-794F-9145-B26A0209B1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66F265B-AE40-EE2D-3069-F35A7EA5C9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725096-9479-0433-D348-61C01C82BF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4572A8-E0CF-C85F-8978-E97CE8E161FD}"/>
              </a:ext>
            </a:extLst>
          </p:cNvPr>
          <p:cNvSpPr>
            <a:spLocks noGrp="1"/>
          </p:cNvSpPr>
          <p:nvPr>
            <p:ph type="dt" sz="half" idx="10"/>
          </p:nvPr>
        </p:nvSpPr>
        <p:spPr/>
        <p:txBody>
          <a:bodyPr/>
          <a:lstStyle/>
          <a:p>
            <a:fld id="{4CD8A92E-5FF9-8143-81B3-CCB531513398}" type="datetimeFigureOut">
              <a:rPr lang="en-US" smtClean="0"/>
              <a:t>8/21/2022</a:t>
            </a:fld>
            <a:endParaRPr lang="en-US"/>
          </a:p>
        </p:txBody>
      </p:sp>
      <p:sp>
        <p:nvSpPr>
          <p:cNvPr id="8" name="Footer Placeholder 7">
            <a:extLst>
              <a:ext uri="{FF2B5EF4-FFF2-40B4-BE49-F238E27FC236}">
                <a16:creationId xmlns:a16="http://schemas.microsoft.com/office/drawing/2014/main" id="{55CA8650-3078-2B53-1605-B62CE2E12A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79DE37-96BD-703A-1785-5AE2F6E6E407}"/>
              </a:ext>
            </a:extLst>
          </p:cNvPr>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62869721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577AE-54AF-3272-62A1-4DAA5E6EBCA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F4B6E81-07A6-098E-F62F-34ECE776CE6A}"/>
              </a:ext>
            </a:extLst>
          </p:cNvPr>
          <p:cNvSpPr>
            <a:spLocks noGrp="1"/>
          </p:cNvSpPr>
          <p:nvPr>
            <p:ph type="dt" sz="half" idx="10"/>
          </p:nvPr>
        </p:nvSpPr>
        <p:spPr/>
        <p:txBody>
          <a:bodyPr/>
          <a:lstStyle/>
          <a:p>
            <a:fld id="{955A2352-D7AC-F242-9256-A4477BCBF354}" type="datetimeFigureOut">
              <a:rPr lang="en-US" smtClean="0"/>
              <a:t>8/21/2022</a:t>
            </a:fld>
            <a:endParaRPr lang="en-US"/>
          </a:p>
        </p:txBody>
      </p:sp>
      <p:sp>
        <p:nvSpPr>
          <p:cNvPr id="4" name="Footer Placeholder 3">
            <a:extLst>
              <a:ext uri="{FF2B5EF4-FFF2-40B4-BE49-F238E27FC236}">
                <a16:creationId xmlns:a16="http://schemas.microsoft.com/office/drawing/2014/main" id="{AA56FE57-9A40-74CE-3BF3-9326E4B36A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1BF7D9-A2BA-151D-335B-4675215EF799}"/>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287651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C52325-E3DC-779C-8890-B0AA42F1203C}"/>
              </a:ext>
            </a:extLst>
          </p:cNvPr>
          <p:cNvSpPr>
            <a:spLocks noGrp="1"/>
          </p:cNvSpPr>
          <p:nvPr>
            <p:ph type="dt" sz="half" idx="10"/>
          </p:nvPr>
        </p:nvSpPr>
        <p:spPr/>
        <p:txBody>
          <a:bodyPr/>
          <a:lstStyle/>
          <a:p>
            <a:fld id="{4EFCFC6A-9AE6-404D-9FDD-168B477B9C90}" type="datetimeFigureOut">
              <a:rPr lang="en-US" smtClean="0"/>
              <a:t>8/21/2022</a:t>
            </a:fld>
            <a:endParaRPr lang="en-US"/>
          </a:p>
        </p:txBody>
      </p:sp>
      <p:sp>
        <p:nvSpPr>
          <p:cNvPr id="3" name="Footer Placeholder 2">
            <a:extLst>
              <a:ext uri="{FF2B5EF4-FFF2-40B4-BE49-F238E27FC236}">
                <a16:creationId xmlns:a16="http://schemas.microsoft.com/office/drawing/2014/main" id="{75B25A83-801E-1A7D-3866-1E3C56F366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50C596-909C-D29C-580C-FCF29777F5BB}"/>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39082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A51EB-161D-6F4A-99F1-8A2F1E213C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0CA821A-C69B-C073-5AAD-A5A20E3620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E0BD943-E902-889F-5871-65B35C8A78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E55301-6554-3B18-9304-2643B64EC08A}"/>
              </a:ext>
            </a:extLst>
          </p:cNvPr>
          <p:cNvSpPr>
            <a:spLocks noGrp="1"/>
          </p:cNvSpPr>
          <p:nvPr>
            <p:ph type="dt" sz="half" idx="10"/>
          </p:nvPr>
        </p:nvSpPr>
        <p:spPr/>
        <p:txBody>
          <a:bodyPr/>
          <a:lstStyle/>
          <a:p>
            <a:fld id="{61CFCDFD-B4CF-A241-8D71-E814B10BEAF4}" type="datetimeFigureOut">
              <a:rPr lang="en-US" smtClean="0"/>
              <a:t>8/21/2022</a:t>
            </a:fld>
            <a:endParaRPr lang="en-US"/>
          </a:p>
        </p:txBody>
      </p:sp>
      <p:sp>
        <p:nvSpPr>
          <p:cNvPr id="6" name="Footer Placeholder 5">
            <a:extLst>
              <a:ext uri="{FF2B5EF4-FFF2-40B4-BE49-F238E27FC236}">
                <a16:creationId xmlns:a16="http://schemas.microsoft.com/office/drawing/2014/main" id="{1D95D3D6-9D0E-48C5-B74D-076CADE962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4667C0-AF71-09AE-A51E-90618E9BC523}"/>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967361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80ED4-BF7A-3CB7-E192-108180A582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5422EC-C9A1-3452-8C4F-6169FAFC91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A54126E-3DAD-CBE1-B002-4AB8D17D1A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533805-6B97-3CD3-8C31-A29562FF701F}"/>
              </a:ext>
            </a:extLst>
          </p:cNvPr>
          <p:cNvSpPr>
            <a:spLocks noGrp="1"/>
          </p:cNvSpPr>
          <p:nvPr>
            <p:ph type="dt" sz="half" idx="10"/>
          </p:nvPr>
        </p:nvSpPr>
        <p:spPr/>
        <p:txBody>
          <a:bodyPr/>
          <a:lstStyle/>
          <a:p>
            <a:fld id="{4CD8A92E-5FF9-8143-81B3-CCB531513398}" type="datetimeFigureOut">
              <a:rPr lang="en-US" smtClean="0"/>
              <a:t>8/21/2022</a:t>
            </a:fld>
            <a:endParaRPr lang="en-US"/>
          </a:p>
        </p:txBody>
      </p:sp>
      <p:sp>
        <p:nvSpPr>
          <p:cNvPr id="6" name="Footer Placeholder 5">
            <a:extLst>
              <a:ext uri="{FF2B5EF4-FFF2-40B4-BE49-F238E27FC236}">
                <a16:creationId xmlns:a16="http://schemas.microsoft.com/office/drawing/2014/main" id="{94A0400C-A3DC-F601-C95F-C7E533FEC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142E2F-271C-4383-2B97-08CBB870694B}"/>
              </a:ext>
            </a:extLst>
          </p:cNvPr>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36693282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715505-A9DE-D076-B04F-4EBD29D2EA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C7B5F7-F878-26E3-148B-A1A0841918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88788C-7F2A-6071-0987-18B6A800FE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D8A92E-5FF9-8143-81B3-CCB531513398}" type="datetimeFigureOut">
              <a:rPr lang="en-US" smtClean="0"/>
              <a:t>8/21/2022</a:t>
            </a:fld>
            <a:endParaRPr lang="en-US"/>
          </a:p>
        </p:txBody>
      </p:sp>
      <p:sp>
        <p:nvSpPr>
          <p:cNvPr id="5" name="Footer Placeholder 4">
            <a:extLst>
              <a:ext uri="{FF2B5EF4-FFF2-40B4-BE49-F238E27FC236}">
                <a16:creationId xmlns:a16="http://schemas.microsoft.com/office/drawing/2014/main" id="{28A4F094-7A91-CA23-8641-81A21E95D0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427CF6-18C0-B648-0B67-8C8C554E05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3796913560"/>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72192A-6F4B-B027-11BE-619EE37CEC66}"/>
              </a:ext>
            </a:extLst>
          </p:cNvPr>
          <p:cNvSpPr/>
          <p:nvPr/>
        </p:nvSpPr>
        <p:spPr>
          <a:xfrm>
            <a:off x="821355" y="567892"/>
            <a:ext cx="10549289" cy="1376412"/>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800">
                <a:solidFill>
                  <a:schemeClr val="accent6">
                    <a:lumMod val="50000"/>
                  </a:schemeClr>
                </a:solidFill>
                <a:latin typeface="Algerian" panose="04020705040A02060702" pitchFamily="82" charset="0"/>
                <a:cs typeface="Times New Roman" panose="02020603050405020304" pitchFamily="18" charset="0"/>
              </a:rPr>
              <a:t>NLP Classifying Positive &amp; Negative Restaurant Reviews</a:t>
            </a:r>
          </a:p>
          <a:p>
            <a:pPr algn="ctr"/>
            <a:r>
              <a:rPr lang="en-IN" sz="1800">
                <a:solidFill>
                  <a:schemeClr val="accent6">
                    <a:lumMod val="50000"/>
                  </a:schemeClr>
                </a:solidFill>
                <a:latin typeface="Algerian" panose="04020705040A02060702" pitchFamily="82" charset="0"/>
                <a:cs typeface="Times New Roman" panose="02020603050405020304" pitchFamily="18" charset="0"/>
              </a:rPr>
              <a:t>(Bag of Words Model</a:t>
            </a:r>
            <a:r>
              <a:rPr lang="en-IN" sz="1800">
                <a:solidFill>
                  <a:schemeClr val="accent6">
                    <a:lumMod val="50000"/>
                  </a:schemeClr>
                </a:solidFill>
                <a:latin typeface="Times New Roman" panose="02020603050405020304" pitchFamily="18" charset="0"/>
                <a:cs typeface="Times New Roman" panose="02020603050405020304" pitchFamily="18" charset="0"/>
              </a:rPr>
              <a:t>)</a:t>
            </a:r>
            <a:endParaRPr lang="en-IN">
              <a:solidFill>
                <a:schemeClr val="accent6">
                  <a:lumMod val="50000"/>
                </a:schemeClr>
              </a:solidFill>
            </a:endParaRPr>
          </a:p>
        </p:txBody>
      </p:sp>
      <p:sp>
        <p:nvSpPr>
          <p:cNvPr id="3" name="Rectangle: Rounded Corners 2">
            <a:extLst>
              <a:ext uri="{FF2B5EF4-FFF2-40B4-BE49-F238E27FC236}">
                <a16:creationId xmlns:a16="http://schemas.microsoft.com/office/drawing/2014/main" id="{D7290EA8-2E53-EDB9-16FE-0466BA98AEAC}"/>
              </a:ext>
            </a:extLst>
          </p:cNvPr>
          <p:cNvSpPr/>
          <p:nvPr/>
        </p:nvSpPr>
        <p:spPr>
          <a:xfrm>
            <a:off x="1039528" y="4543124"/>
            <a:ext cx="3801979" cy="1540042"/>
          </a:xfrm>
          <a:prstGeom prst="round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a:solidFill>
                  <a:schemeClr val="accent2"/>
                </a:solidFill>
              </a:rPr>
              <a:t>TEAM</a:t>
            </a:r>
          </a:p>
          <a:p>
            <a:pPr algn="ctr"/>
            <a:r>
              <a:rPr lang="en-US"/>
              <a:t>P. VARSHITHA     - 19KB1A05C5</a:t>
            </a:r>
          </a:p>
          <a:p>
            <a:pPr algn="ctr"/>
            <a:r>
              <a:rPr lang="en-US"/>
              <a:t>P. POORNIMA     - 19KB1A05B9</a:t>
            </a:r>
          </a:p>
          <a:p>
            <a:pPr algn="ctr"/>
            <a:r>
              <a:rPr lang="en-US"/>
              <a:t>P. SAI VARDHAN - 19KB1A05C0</a:t>
            </a:r>
          </a:p>
          <a:p>
            <a:pPr algn="ctr"/>
            <a:r>
              <a:rPr lang="en-US"/>
              <a:t>P. SAI                   -19KB1A05C6 </a:t>
            </a:r>
          </a:p>
        </p:txBody>
      </p:sp>
      <p:sp>
        <p:nvSpPr>
          <p:cNvPr id="4" name="Rectangle: Rounded Corners 3">
            <a:extLst>
              <a:ext uri="{FF2B5EF4-FFF2-40B4-BE49-F238E27FC236}">
                <a16:creationId xmlns:a16="http://schemas.microsoft.com/office/drawing/2014/main" id="{914D7517-DB8B-6B84-9F6D-01B38E1BF093}"/>
              </a:ext>
            </a:extLst>
          </p:cNvPr>
          <p:cNvSpPr/>
          <p:nvPr/>
        </p:nvSpPr>
        <p:spPr>
          <a:xfrm>
            <a:off x="7178842" y="4639377"/>
            <a:ext cx="3801979" cy="1540042"/>
          </a:xfrm>
          <a:prstGeom prst="round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rtlCol="0" anchor="ctr"/>
          <a:lstStyle/>
          <a:p>
            <a:r>
              <a:rPr lang="en-IN">
                <a:cs typeface="Times New Roman" panose="02020603050405020304" pitchFamily="18" charset="0"/>
              </a:rPr>
              <a:t>           </a:t>
            </a:r>
            <a:r>
              <a:rPr lang="en-IN">
                <a:solidFill>
                  <a:schemeClr val="accent2"/>
                </a:solidFill>
                <a:cs typeface="Times New Roman" panose="02020603050405020304" pitchFamily="18" charset="0"/>
              </a:rPr>
              <a:t>UNDER THE GUIDANCE OF</a:t>
            </a:r>
          </a:p>
          <a:p>
            <a:r>
              <a:rPr lang="en-IN">
                <a:cs typeface="Times New Roman" panose="02020603050405020304" pitchFamily="18" charset="0"/>
              </a:rPr>
              <a:t>Mr. K. Penchalaiah, B.Tech., M.Tech.,</a:t>
            </a:r>
          </a:p>
          <a:p>
            <a:r>
              <a:rPr lang="en-IN">
                <a:cs typeface="Times New Roman" panose="02020603050405020304" pitchFamily="18" charset="0"/>
              </a:rPr>
              <a:t>       Asst. Professor, Dept. of CSE</a:t>
            </a:r>
          </a:p>
        </p:txBody>
      </p:sp>
      <p:sp>
        <p:nvSpPr>
          <p:cNvPr id="6" name="Rectangle 5">
            <a:extLst>
              <a:ext uri="{FF2B5EF4-FFF2-40B4-BE49-F238E27FC236}">
                <a16:creationId xmlns:a16="http://schemas.microsoft.com/office/drawing/2014/main" id="{8533E71B-5D24-D755-F053-A75BD74311C9}"/>
              </a:ext>
            </a:extLst>
          </p:cNvPr>
          <p:cNvSpPr/>
          <p:nvPr/>
        </p:nvSpPr>
        <p:spPr>
          <a:xfrm>
            <a:off x="821355" y="2117558"/>
            <a:ext cx="10549289" cy="204055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2400">
                <a:solidFill>
                  <a:schemeClr val="accent1">
                    <a:lumMod val="75000"/>
                  </a:schemeClr>
                </a:solidFill>
                <a:latin typeface="Times New Roman" panose="02020603050405020304" charset="0"/>
                <a:cs typeface="Times New Roman" panose="02020603050405020304" charset="0"/>
              </a:rPr>
              <a:t>					 </a:t>
            </a:r>
            <a:r>
              <a:rPr lang="en-IN" sz="1400">
                <a:solidFill>
                  <a:schemeClr val="accent1">
                    <a:lumMod val="75000"/>
                  </a:schemeClr>
                </a:solidFill>
                <a:latin typeface="Times New Roman" panose="02020603050405020304" charset="0"/>
                <a:cs typeface="Times New Roman" panose="02020603050405020304" charset="0"/>
              </a:rPr>
              <a:t>BACHELOR OF TECHNOLOGY</a:t>
            </a:r>
          </a:p>
          <a:p>
            <a:pPr algn="just"/>
            <a:r>
              <a:rPr lang="en-IN" sz="1400">
                <a:solidFill>
                  <a:schemeClr val="accent1">
                    <a:lumMod val="75000"/>
                  </a:schemeClr>
                </a:solidFill>
                <a:latin typeface="Times New Roman" panose="02020603050405020304" charset="0"/>
                <a:cs typeface="Times New Roman" panose="02020603050405020304" charset="0"/>
              </a:rPr>
              <a:t>				          </a:t>
            </a:r>
            <a:r>
              <a:rPr lang="en-IN" sz="1400">
                <a:solidFill>
                  <a:schemeClr val="accent3">
                    <a:lumMod val="50000"/>
                  </a:schemeClr>
                </a:solidFill>
                <a:cs typeface="Times New Roman" panose="02020603050405020304" charset="0"/>
              </a:rPr>
              <a:t>DEPARTMENT OF COMPUTER SCIENCE &amp; ENGINEERING</a:t>
            </a:r>
            <a:endParaRPr lang="en-IN" sz="1400">
              <a:solidFill>
                <a:schemeClr val="accent1">
                  <a:lumMod val="75000"/>
                </a:schemeClr>
              </a:solidFill>
              <a:cs typeface="Times New Roman" panose="02020603050405020304" charset="0"/>
            </a:endParaRPr>
          </a:p>
          <a:p>
            <a:pPr algn="just"/>
            <a:r>
              <a:rPr lang="en-IN" sz="1400">
                <a:solidFill>
                  <a:srgbClr val="00B0F0"/>
                </a:solidFill>
                <a:cs typeface="Times New Roman" panose="02020603050405020304" charset="0"/>
              </a:rPr>
              <a:t>	</a:t>
            </a:r>
            <a:r>
              <a:rPr lang="en-IN" sz="1400">
                <a:solidFill>
                  <a:schemeClr val="accent2"/>
                </a:solidFill>
                <a:cs typeface="Times New Roman" panose="02020603050405020304" charset="0"/>
              </a:rPr>
              <a:t>            		                                   N.B.K.R INSTITUTE OF SCIENCE AND TECHNOLOGY</a:t>
            </a:r>
          </a:p>
          <a:p>
            <a:pPr algn="just"/>
            <a:r>
              <a:rPr lang="en-IN" sz="1400">
                <a:solidFill>
                  <a:schemeClr val="accent2"/>
                </a:solidFill>
                <a:cs typeface="Times New Roman" panose="02020603050405020304" charset="0"/>
              </a:rPr>
              <a:t>						(Autonomous)</a:t>
            </a:r>
          </a:p>
          <a:p>
            <a:pPr algn="just"/>
            <a:r>
              <a:rPr lang="en-IN" sz="1400">
                <a:solidFill>
                  <a:schemeClr val="accent2"/>
                </a:solidFill>
                <a:cs typeface="Times New Roman" panose="02020603050405020304" charset="0"/>
              </a:rPr>
              <a:t>			            </a:t>
            </a:r>
            <a:r>
              <a:rPr lang="en-IN" sz="1400">
                <a:solidFill>
                  <a:srgbClr val="00B0F0"/>
                </a:solidFill>
                <a:cs typeface="Times New Roman" panose="02020603050405020304" charset="0"/>
              </a:rPr>
              <a:t>  (Approved by AICTE: Accredited by NBA: Affiliated to JNTUA, Ananthapuramu)</a:t>
            </a:r>
          </a:p>
          <a:p>
            <a:pPr algn="just"/>
            <a:r>
              <a:rPr lang="en-IN" sz="1400">
                <a:solidFill>
                  <a:srgbClr val="00B0F0"/>
                </a:solidFill>
                <a:cs typeface="Times New Roman" panose="02020603050405020304" charset="0"/>
              </a:rPr>
              <a:t>				                      An ISO 9001-2000 Certified Institution</a:t>
            </a:r>
          </a:p>
          <a:p>
            <a:pPr algn="just"/>
            <a:r>
              <a:rPr lang="en-IN" sz="1400">
                <a:solidFill>
                  <a:srgbClr val="00B0F0"/>
                </a:solidFill>
                <a:cs typeface="Times New Roman" panose="02020603050405020304" charset="0"/>
              </a:rPr>
              <a:t>			</a:t>
            </a:r>
            <a:r>
              <a:rPr lang="en-IN" sz="1400">
                <a:solidFill>
                  <a:srgbClr val="7030A0"/>
                </a:solidFill>
                <a:cs typeface="Times New Roman" panose="02020603050405020304" charset="0"/>
              </a:rPr>
              <a:t>                      Vidyanagar- 524413, Tirupati District, Andhra Pradesh, India</a:t>
            </a:r>
          </a:p>
          <a:p>
            <a:pPr algn="just"/>
            <a:r>
              <a:rPr lang="en-IN" sz="1400">
                <a:solidFill>
                  <a:srgbClr val="00B0F0"/>
                </a:solidFill>
                <a:cs typeface="Times New Roman" panose="02020603050405020304" charset="0"/>
              </a:rPr>
              <a:t>					                   </a:t>
            </a:r>
            <a:r>
              <a:rPr lang="en-IN" sz="1400">
                <a:solidFill>
                  <a:srgbClr val="FF0000"/>
                </a:solidFill>
                <a:cs typeface="Times New Roman" panose="02020603050405020304" charset="0"/>
              </a:rPr>
              <a:t>(2019-2023)</a:t>
            </a:r>
            <a:endParaRPr lang="en-IN" sz="1400"/>
          </a:p>
        </p:txBody>
      </p:sp>
      <p:pic>
        <p:nvPicPr>
          <p:cNvPr id="7" name="Picture 6">
            <a:extLst>
              <a:ext uri="{FF2B5EF4-FFF2-40B4-BE49-F238E27FC236}">
                <a16:creationId xmlns:a16="http://schemas.microsoft.com/office/drawing/2014/main" id="{576B8110-22C4-6D42-EE1C-0A8D0073E3C0}"/>
              </a:ext>
            </a:extLst>
          </p:cNvPr>
          <p:cNvPicPr>
            <a:picLocks noChangeAspect="1"/>
          </p:cNvPicPr>
          <p:nvPr/>
        </p:nvPicPr>
        <p:blipFill>
          <a:blip r:embed="rId2"/>
          <a:stretch>
            <a:fillRect/>
          </a:stretch>
        </p:blipFill>
        <p:spPr>
          <a:xfrm>
            <a:off x="1282847" y="2377746"/>
            <a:ext cx="1923168" cy="1347333"/>
          </a:xfrm>
          <a:prstGeom prst="rect">
            <a:avLst/>
          </a:prstGeom>
        </p:spPr>
      </p:pic>
    </p:spTree>
    <p:extLst>
      <p:ext uri="{BB962C8B-B14F-4D97-AF65-F5344CB8AC3E}">
        <p14:creationId xmlns:p14="http://schemas.microsoft.com/office/powerpoint/2010/main" val="565074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5F865-3163-A26D-694B-77B307826A99}"/>
              </a:ext>
            </a:extLst>
          </p:cNvPr>
          <p:cNvSpPr>
            <a:spLocks noGrp="1"/>
          </p:cNvSpPr>
          <p:nvPr>
            <p:ph type="title"/>
          </p:nvPr>
        </p:nvSpPr>
        <p:spPr/>
        <p:txBody>
          <a:bodyPr/>
          <a:lstStyle/>
          <a:p>
            <a:r>
              <a:rPr lang="en-US" sz="2800" b="1" u="sng">
                <a:solidFill>
                  <a:srgbClr val="0070C0"/>
                </a:solidFill>
                <a:latin typeface="Algerian" panose="04020705040A02060702" pitchFamily="82" charset="0"/>
              </a:rPr>
              <a:t>SYSTEM ARCHITETURE:</a:t>
            </a:r>
            <a:endParaRPr lang="en-IN" sz="2800" b="1" u="sng">
              <a:solidFill>
                <a:srgbClr val="0070C0"/>
              </a:solidFill>
              <a:latin typeface="Algerian" panose="04020705040A02060702" pitchFamily="82" charset="0"/>
            </a:endParaRPr>
          </a:p>
        </p:txBody>
      </p:sp>
      <p:pic>
        <p:nvPicPr>
          <p:cNvPr id="5" name="Content Placeholder 4">
            <a:extLst>
              <a:ext uri="{FF2B5EF4-FFF2-40B4-BE49-F238E27FC236}">
                <a16:creationId xmlns:a16="http://schemas.microsoft.com/office/drawing/2014/main" id="{4F8972E7-F758-9A6C-EFA2-62DA58952FFF}"/>
              </a:ext>
            </a:extLst>
          </p:cNvPr>
          <p:cNvPicPr>
            <a:picLocks noGrp="1" noChangeAspect="1"/>
          </p:cNvPicPr>
          <p:nvPr>
            <p:ph idx="1"/>
          </p:nvPr>
        </p:nvPicPr>
        <p:blipFill>
          <a:blip r:embed="rId2"/>
          <a:stretch>
            <a:fillRect/>
          </a:stretch>
        </p:blipFill>
        <p:spPr>
          <a:xfrm>
            <a:off x="2454443" y="1690688"/>
            <a:ext cx="6997566" cy="4883367"/>
          </a:xfrm>
        </p:spPr>
      </p:pic>
    </p:spTree>
    <p:extLst>
      <p:ext uri="{BB962C8B-B14F-4D97-AF65-F5344CB8AC3E}">
        <p14:creationId xmlns:p14="http://schemas.microsoft.com/office/powerpoint/2010/main" val="594338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9BC15-CFC5-3A90-64DD-CFDD19EEB8F2}"/>
              </a:ext>
            </a:extLst>
          </p:cNvPr>
          <p:cNvSpPr>
            <a:spLocks noGrp="1"/>
          </p:cNvSpPr>
          <p:nvPr>
            <p:ph type="title"/>
          </p:nvPr>
        </p:nvSpPr>
        <p:spPr/>
        <p:txBody>
          <a:bodyPr/>
          <a:lstStyle/>
          <a:p>
            <a:r>
              <a:rPr lang="en-US" sz="2800" b="1" u="sng">
                <a:solidFill>
                  <a:srgbClr val="0070C0"/>
                </a:solidFill>
                <a:latin typeface="Algerian" panose="04020705040A02060702" pitchFamily="82" charset="0"/>
              </a:rPr>
              <a:t>REQUIREMENTS:</a:t>
            </a:r>
            <a:endParaRPr lang="en-IN" sz="2800" b="1" u="sng">
              <a:solidFill>
                <a:srgbClr val="0070C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E2090A7B-FFDF-CF65-C100-2F4D554844C8}"/>
              </a:ext>
            </a:extLst>
          </p:cNvPr>
          <p:cNvSpPr>
            <a:spLocks noGrp="1"/>
          </p:cNvSpPr>
          <p:nvPr>
            <p:ph idx="1"/>
          </p:nvPr>
        </p:nvSpPr>
        <p:spPr/>
        <p:txBody>
          <a:bodyPr vert="horz" lIns="91440" tIns="45720" rIns="91440" bIns="45720" rtlCol="0" anchor="t">
            <a:normAutofit/>
          </a:bodyPr>
          <a:lstStyle/>
          <a:p>
            <a:pPr marL="0" indent="0">
              <a:buNone/>
            </a:pPr>
            <a:r>
              <a:rPr lang="en-IN" b="0" i="0">
                <a:solidFill>
                  <a:srgbClr val="000000"/>
                </a:solidFill>
                <a:effectLst/>
                <a:latin typeface="Times New Roman" panose="02020603050405020304" pitchFamily="18" charset="0"/>
              </a:rPr>
              <a:t> </a:t>
            </a:r>
            <a:r>
              <a:rPr lang="en-IN" b="1">
                <a:solidFill>
                  <a:schemeClr val="accent2">
                    <a:lumMod val="75000"/>
                  </a:schemeClr>
                </a:solidFill>
              </a:rPr>
              <a:t>HARDWARE:</a:t>
            </a:r>
          </a:p>
          <a:p>
            <a:r>
              <a:rPr lang="en-IN" sz="1800" b="1"/>
              <a:t>Processor</a:t>
            </a:r>
            <a:r>
              <a:rPr lang="en-IN" sz="1800"/>
              <a:t>: i3</a:t>
            </a:r>
          </a:p>
          <a:p>
            <a:r>
              <a:rPr lang="en-IN" sz="1800" b="1"/>
              <a:t>Ram capacity</a:t>
            </a:r>
            <a:r>
              <a:rPr lang="en-IN" sz="1800"/>
              <a:t>: 4GB</a:t>
            </a:r>
          </a:p>
          <a:p>
            <a:r>
              <a:rPr lang="en-IN" sz="1800" b="1"/>
              <a:t>Hard disk: </a:t>
            </a:r>
            <a:r>
              <a:rPr lang="en-IN" sz="1800"/>
              <a:t>150 GB</a:t>
            </a:r>
          </a:p>
          <a:p>
            <a:pPr marL="0" indent="0">
              <a:buNone/>
            </a:pPr>
            <a:r>
              <a:rPr lang="en-IN" b="1">
                <a:solidFill>
                  <a:schemeClr val="accent2">
                    <a:lumMod val="75000"/>
                  </a:schemeClr>
                </a:solidFill>
              </a:rPr>
              <a:t>SOFTWARE:</a:t>
            </a:r>
          </a:p>
          <a:p>
            <a:r>
              <a:rPr lang="en-IN" sz="1800" b="1"/>
              <a:t>Operating system</a:t>
            </a:r>
            <a:r>
              <a:rPr lang="en-IN" sz="1800"/>
              <a:t>: windows 10</a:t>
            </a:r>
          </a:p>
          <a:p>
            <a:r>
              <a:rPr lang="en-IN" sz="1800" b="1"/>
              <a:t>Technologies:</a:t>
            </a:r>
            <a:r>
              <a:rPr lang="en-IN" sz="1800"/>
              <a:t> Python</a:t>
            </a:r>
            <a:endParaRPr lang="en-IN" sz="1800">
              <a:cs typeface="Calibri"/>
            </a:endParaRPr>
          </a:p>
          <a:p>
            <a:r>
              <a:rPr lang="en-IN" sz="1800" b="1"/>
              <a:t>Tools</a:t>
            </a:r>
            <a:r>
              <a:rPr lang="en-IN" sz="1800"/>
              <a:t>: Jupiter Notebook</a:t>
            </a:r>
          </a:p>
        </p:txBody>
      </p:sp>
    </p:spTree>
    <p:extLst>
      <p:ext uri="{BB962C8B-B14F-4D97-AF65-F5344CB8AC3E}">
        <p14:creationId xmlns:p14="http://schemas.microsoft.com/office/powerpoint/2010/main" val="2126531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DDE596-5741-6C0D-A594-36FCE8159111}"/>
              </a:ext>
            </a:extLst>
          </p:cNvPr>
          <p:cNvSpPr>
            <a:spLocks noGrp="1"/>
          </p:cNvSpPr>
          <p:nvPr>
            <p:ph type="title" idx="4294967295"/>
          </p:nvPr>
        </p:nvSpPr>
        <p:spPr>
          <a:xfrm>
            <a:off x="699713" y="248038"/>
            <a:ext cx="7063721" cy="1159200"/>
          </a:xfrm>
        </p:spPr>
        <p:txBody>
          <a:bodyPr vert="horz" lIns="91440" tIns="45720" rIns="91440" bIns="45720" rtlCol="0" anchor="ctr">
            <a:normAutofit/>
          </a:bodyPr>
          <a:lstStyle/>
          <a:p>
            <a:r>
              <a:rPr lang="en-US" sz="4000" b="1" kern="1200">
                <a:solidFill>
                  <a:srgbClr val="FFFFFF"/>
                </a:solidFill>
                <a:latin typeface="+mj-lt"/>
                <a:ea typeface="+mj-ea"/>
                <a:cs typeface="+mj-cs"/>
              </a:rPr>
              <a:t>SNAPSHOTS</a:t>
            </a:r>
            <a:endParaRPr lang="en-US" sz="4000" kern="1200">
              <a:solidFill>
                <a:srgbClr val="FFFFFF"/>
              </a:solidFill>
              <a:latin typeface="+mj-lt"/>
              <a:ea typeface="+mj-ea"/>
              <a:cs typeface="+mj-cs"/>
            </a:endParaRPr>
          </a:p>
        </p:txBody>
      </p:sp>
      <p:pic>
        <p:nvPicPr>
          <p:cNvPr id="3" name="Picture 4" descr="Graphical user interface, text, application, chat or text message&#10;&#10;Description automatically generated">
            <a:extLst>
              <a:ext uri="{FF2B5EF4-FFF2-40B4-BE49-F238E27FC236}">
                <a16:creationId xmlns:a16="http://schemas.microsoft.com/office/drawing/2014/main" id="{F2C8AB1D-D053-926B-DF48-1E8F6782FBE7}"/>
              </a:ext>
            </a:extLst>
          </p:cNvPr>
          <p:cNvPicPr>
            <a:picLocks noChangeAspect="1"/>
          </p:cNvPicPr>
          <p:nvPr/>
        </p:nvPicPr>
        <p:blipFill>
          <a:blip r:embed="rId2"/>
          <a:stretch>
            <a:fillRect/>
          </a:stretch>
        </p:blipFill>
        <p:spPr>
          <a:xfrm>
            <a:off x="1983059" y="2926467"/>
            <a:ext cx="7008540" cy="2501185"/>
          </a:xfrm>
          <a:prstGeom prst="rect">
            <a:avLst/>
          </a:prstGeom>
        </p:spPr>
      </p:pic>
    </p:spTree>
    <p:extLst>
      <p:ext uri="{BB962C8B-B14F-4D97-AF65-F5344CB8AC3E}">
        <p14:creationId xmlns:p14="http://schemas.microsoft.com/office/powerpoint/2010/main" val="357012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E54A3986-6707-25B3-0042-7F65B3031486}"/>
              </a:ext>
            </a:extLst>
          </p:cNvPr>
          <p:cNvPicPr>
            <a:picLocks noGrp="1" noChangeAspect="1"/>
          </p:cNvPicPr>
          <p:nvPr>
            <p:ph idx="4294967295"/>
          </p:nvPr>
        </p:nvPicPr>
        <p:blipFill>
          <a:blip r:embed="rId2"/>
          <a:stretch>
            <a:fillRect/>
          </a:stretch>
        </p:blipFill>
        <p:spPr>
          <a:xfrm>
            <a:off x="2329133" y="1308041"/>
            <a:ext cx="7211862" cy="4495111"/>
          </a:xfrm>
        </p:spPr>
      </p:pic>
    </p:spTree>
    <p:extLst>
      <p:ext uri="{BB962C8B-B14F-4D97-AF65-F5344CB8AC3E}">
        <p14:creationId xmlns:p14="http://schemas.microsoft.com/office/powerpoint/2010/main" val="662886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C60797AE-051C-19EA-8594-32FCDCCFE0D5}"/>
              </a:ext>
            </a:extLst>
          </p:cNvPr>
          <p:cNvPicPr>
            <a:picLocks noGrp="1" noChangeAspect="1"/>
          </p:cNvPicPr>
          <p:nvPr>
            <p:ph idx="4294967295"/>
          </p:nvPr>
        </p:nvPicPr>
        <p:blipFill>
          <a:blip r:embed="rId2"/>
          <a:stretch>
            <a:fillRect/>
          </a:stretch>
        </p:blipFill>
        <p:spPr>
          <a:xfrm>
            <a:off x="1236453" y="1286414"/>
            <a:ext cx="10515600" cy="4078288"/>
          </a:xfrm>
        </p:spPr>
      </p:pic>
    </p:spTree>
    <p:extLst>
      <p:ext uri="{BB962C8B-B14F-4D97-AF65-F5344CB8AC3E}">
        <p14:creationId xmlns:p14="http://schemas.microsoft.com/office/powerpoint/2010/main" val="1783423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3CC3795B-7EE0-45A3-0CD1-2FA9B7ED4090}"/>
              </a:ext>
            </a:extLst>
          </p:cNvPr>
          <p:cNvPicPr>
            <a:picLocks noGrp="1" noChangeAspect="1"/>
          </p:cNvPicPr>
          <p:nvPr>
            <p:ph idx="4294967295"/>
          </p:nvPr>
        </p:nvPicPr>
        <p:blipFill>
          <a:blip r:embed="rId2"/>
          <a:stretch>
            <a:fillRect/>
          </a:stretch>
        </p:blipFill>
        <p:spPr>
          <a:xfrm>
            <a:off x="2156604" y="1110262"/>
            <a:ext cx="7941873" cy="4460934"/>
          </a:xfrm>
        </p:spPr>
      </p:pic>
    </p:spTree>
    <p:extLst>
      <p:ext uri="{BB962C8B-B14F-4D97-AF65-F5344CB8AC3E}">
        <p14:creationId xmlns:p14="http://schemas.microsoft.com/office/powerpoint/2010/main" val="2053887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2B56CCC6-B7C7-F9C3-E960-182DD011AC74}"/>
              </a:ext>
            </a:extLst>
          </p:cNvPr>
          <p:cNvPicPr>
            <a:picLocks noGrp="1" noChangeAspect="1"/>
          </p:cNvPicPr>
          <p:nvPr>
            <p:ph idx="4294967295"/>
          </p:nvPr>
        </p:nvPicPr>
        <p:blipFill>
          <a:blip r:embed="rId2"/>
          <a:stretch>
            <a:fillRect/>
          </a:stretch>
        </p:blipFill>
        <p:spPr>
          <a:xfrm>
            <a:off x="1293962" y="1371540"/>
            <a:ext cx="10144125" cy="4168775"/>
          </a:xfrm>
        </p:spPr>
      </p:pic>
    </p:spTree>
    <p:extLst>
      <p:ext uri="{BB962C8B-B14F-4D97-AF65-F5344CB8AC3E}">
        <p14:creationId xmlns:p14="http://schemas.microsoft.com/office/powerpoint/2010/main" val="644188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DEC911B7-97D5-9362-DCFA-0F7BBE40A4B0}"/>
              </a:ext>
            </a:extLst>
          </p:cNvPr>
          <p:cNvPicPr>
            <a:picLocks noGrp="1" noChangeAspect="1"/>
          </p:cNvPicPr>
          <p:nvPr>
            <p:ph idx="4294967295"/>
          </p:nvPr>
        </p:nvPicPr>
        <p:blipFill>
          <a:blip r:embed="rId2"/>
          <a:stretch>
            <a:fillRect/>
          </a:stretch>
        </p:blipFill>
        <p:spPr>
          <a:xfrm>
            <a:off x="1063925" y="1351682"/>
            <a:ext cx="10515600" cy="4005262"/>
          </a:xfrm>
        </p:spPr>
      </p:pic>
    </p:spTree>
    <p:extLst>
      <p:ext uri="{BB962C8B-B14F-4D97-AF65-F5344CB8AC3E}">
        <p14:creationId xmlns:p14="http://schemas.microsoft.com/office/powerpoint/2010/main" val="722479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Graphical user interface, text, application, chat or text message&#10;&#10;Description automatically generated">
            <a:extLst>
              <a:ext uri="{FF2B5EF4-FFF2-40B4-BE49-F238E27FC236}">
                <a16:creationId xmlns:a16="http://schemas.microsoft.com/office/drawing/2014/main" id="{67DD965E-D396-E45B-B18A-BD4049C0F5FF}"/>
              </a:ext>
            </a:extLst>
          </p:cNvPr>
          <p:cNvPicPr>
            <a:picLocks noGrp="1" noChangeAspect="1"/>
          </p:cNvPicPr>
          <p:nvPr>
            <p:ph idx="4294967295"/>
          </p:nvPr>
        </p:nvPicPr>
        <p:blipFill>
          <a:blip r:embed="rId2"/>
          <a:stretch>
            <a:fillRect/>
          </a:stretch>
        </p:blipFill>
        <p:spPr>
          <a:xfrm>
            <a:off x="1667774" y="1125807"/>
            <a:ext cx="6981825" cy="1581150"/>
          </a:xfrm>
        </p:spPr>
      </p:pic>
      <p:pic>
        <p:nvPicPr>
          <p:cNvPr id="8" name="Picture 8" descr="Graphical user interface, text, application&#10;&#10;Description automatically generated">
            <a:extLst>
              <a:ext uri="{FF2B5EF4-FFF2-40B4-BE49-F238E27FC236}">
                <a16:creationId xmlns:a16="http://schemas.microsoft.com/office/drawing/2014/main" id="{BF0C18CD-AEFE-85DC-83CB-7CEAA43FE336}"/>
              </a:ext>
            </a:extLst>
          </p:cNvPr>
          <p:cNvPicPr>
            <a:picLocks noChangeAspect="1"/>
          </p:cNvPicPr>
          <p:nvPr/>
        </p:nvPicPr>
        <p:blipFill>
          <a:blip r:embed="rId3"/>
          <a:stretch>
            <a:fillRect/>
          </a:stretch>
        </p:blipFill>
        <p:spPr>
          <a:xfrm>
            <a:off x="1666581" y="3513212"/>
            <a:ext cx="8792736" cy="1482165"/>
          </a:xfrm>
          <a:prstGeom prst="rect">
            <a:avLst/>
          </a:prstGeom>
        </p:spPr>
      </p:pic>
    </p:spTree>
    <p:extLst>
      <p:ext uri="{BB962C8B-B14F-4D97-AF65-F5344CB8AC3E}">
        <p14:creationId xmlns:p14="http://schemas.microsoft.com/office/powerpoint/2010/main" val="69020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application, email&#10;&#10;Description automatically generated">
            <a:extLst>
              <a:ext uri="{FF2B5EF4-FFF2-40B4-BE49-F238E27FC236}">
                <a16:creationId xmlns:a16="http://schemas.microsoft.com/office/drawing/2014/main" id="{49DAA9D7-C0E4-8FD7-5EAE-ED6978C4164D}"/>
              </a:ext>
            </a:extLst>
          </p:cNvPr>
          <p:cNvPicPr>
            <a:picLocks noGrp="1" noChangeAspect="1"/>
          </p:cNvPicPr>
          <p:nvPr>
            <p:ph idx="4294967295"/>
          </p:nvPr>
        </p:nvPicPr>
        <p:blipFill>
          <a:blip r:embed="rId2"/>
          <a:stretch>
            <a:fillRect/>
          </a:stretch>
        </p:blipFill>
        <p:spPr>
          <a:xfrm>
            <a:off x="1869057" y="1336795"/>
            <a:ext cx="8442325" cy="4351338"/>
          </a:xfrm>
        </p:spPr>
      </p:pic>
    </p:spTree>
    <p:extLst>
      <p:ext uri="{BB962C8B-B14F-4D97-AF65-F5344CB8AC3E}">
        <p14:creationId xmlns:p14="http://schemas.microsoft.com/office/powerpoint/2010/main" val="3256080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92EB7FC8-F642-6EB4-1B35-19789FD43666}"/>
              </a:ext>
            </a:extLst>
          </p:cNvPr>
          <p:cNvSpPr>
            <a:spLocks noGrp="1"/>
          </p:cNvSpPr>
          <p:nvPr>
            <p:ph type="title"/>
          </p:nvPr>
        </p:nvSpPr>
        <p:spPr>
          <a:xfrm>
            <a:off x="841246" y="673770"/>
            <a:ext cx="3644489" cy="2414488"/>
          </a:xfrm>
        </p:spPr>
        <p:txBody>
          <a:bodyPr anchor="t">
            <a:normAutofit/>
          </a:bodyPr>
          <a:lstStyle/>
          <a:p>
            <a:r>
              <a:rPr lang="en-IN" sz="5400" b="1" u="sng">
                <a:solidFill>
                  <a:srgbClr val="FFFFFF"/>
                </a:solidFill>
                <a:latin typeface="Algerian" panose="04020705040A02060702" pitchFamily="82" charset="0"/>
              </a:rPr>
              <a:t>Contents:</a:t>
            </a:r>
          </a:p>
        </p:txBody>
      </p:sp>
      <p:sp>
        <p:nvSpPr>
          <p:cNvPr id="3" name="Content Placeholder 2">
            <a:extLst>
              <a:ext uri="{FF2B5EF4-FFF2-40B4-BE49-F238E27FC236}">
                <a16:creationId xmlns:a16="http://schemas.microsoft.com/office/drawing/2014/main" id="{BCC703CC-BE9D-BF37-B1FD-9CC90CA90858}"/>
              </a:ext>
            </a:extLst>
          </p:cNvPr>
          <p:cNvSpPr>
            <a:spLocks noGrp="1"/>
          </p:cNvSpPr>
          <p:nvPr>
            <p:ph idx="1"/>
          </p:nvPr>
        </p:nvSpPr>
        <p:spPr>
          <a:xfrm>
            <a:off x="6095999" y="882315"/>
            <a:ext cx="5254754" cy="5294647"/>
          </a:xfrm>
        </p:spPr>
        <p:txBody>
          <a:bodyPr vert="horz" lIns="91440" tIns="45720" rIns="91440" bIns="45720" rtlCol="0" anchor="t">
            <a:normAutofit lnSpcReduction="10000"/>
          </a:bodyPr>
          <a:lstStyle/>
          <a:p>
            <a:pPr>
              <a:buFont typeface="Wingdings" panose="05000000000000000000" pitchFamily="2" charset="2"/>
              <a:buChar char="ü"/>
            </a:pPr>
            <a:r>
              <a:rPr lang="en-IN" sz="2200" dirty="0">
                <a:cs typeface="Times New Roman"/>
              </a:rPr>
              <a:t>Abstract</a:t>
            </a:r>
            <a:endParaRPr lang="en-IN" sz="2200" dirty="0">
              <a:ea typeface="Calibri"/>
              <a:cs typeface="Times New Roman"/>
            </a:endParaRPr>
          </a:p>
          <a:p>
            <a:pPr>
              <a:buFont typeface="Wingdings" panose="05000000000000000000" pitchFamily="2" charset="2"/>
              <a:buChar char="ü"/>
            </a:pPr>
            <a:r>
              <a:rPr lang="en-IN" sz="2200" dirty="0">
                <a:cs typeface="Times New Roman"/>
              </a:rPr>
              <a:t>Introduction</a:t>
            </a:r>
            <a:endParaRPr lang="en-IN" sz="2200" dirty="0">
              <a:ea typeface="Calibri"/>
              <a:cs typeface="Times New Roman"/>
            </a:endParaRPr>
          </a:p>
          <a:p>
            <a:pPr>
              <a:buFont typeface="Wingdings" panose="05000000000000000000" pitchFamily="2" charset="2"/>
              <a:buChar char="ü"/>
            </a:pPr>
            <a:r>
              <a:rPr lang="en-IN" sz="2200" dirty="0">
                <a:cs typeface="Times New Roman"/>
              </a:rPr>
              <a:t>Existing system</a:t>
            </a:r>
            <a:endParaRPr lang="en-IN" sz="2200" dirty="0">
              <a:ea typeface="Calibri"/>
              <a:cs typeface="Times New Roman"/>
            </a:endParaRPr>
          </a:p>
          <a:p>
            <a:pPr>
              <a:buFont typeface="Wingdings" panose="05000000000000000000" pitchFamily="2" charset="2"/>
              <a:buChar char="ü"/>
            </a:pPr>
            <a:r>
              <a:rPr lang="en-IN" sz="2200" dirty="0">
                <a:cs typeface="Times New Roman"/>
              </a:rPr>
              <a:t>Literature Survey</a:t>
            </a:r>
            <a:endParaRPr lang="en-IN" sz="2200" dirty="0">
              <a:ea typeface="Calibri"/>
              <a:cs typeface="Times New Roman"/>
            </a:endParaRPr>
          </a:p>
          <a:p>
            <a:pPr>
              <a:buFont typeface="Wingdings" panose="05000000000000000000" pitchFamily="2" charset="2"/>
              <a:buChar char="ü"/>
            </a:pPr>
            <a:r>
              <a:rPr lang="en-IN" sz="2200" dirty="0">
                <a:cs typeface="Times New Roman"/>
              </a:rPr>
              <a:t>Proposed system</a:t>
            </a:r>
            <a:endParaRPr lang="en-IN" sz="2200" dirty="0">
              <a:ea typeface="Calibri"/>
              <a:cs typeface="Times New Roman"/>
            </a:endParaRPr>
          </a:p>
          <a:p>
            <a:pPr>
              <a:buFont typeface="Wingdings" panose="05000000000000000000" pitchFamily="2" charset="2"/>
              <a:buChar char="ü"/>
            </a:pPr>
            <a:r>
              <a:rPr lang="en-IN" sz="2200" dirty="0">
                <a:cs typeface="Times New Roman"/>
              </a:rPr>
              <a:t>Modules</a:t>
            </a:r>
            <a:endParaRPr lang="en-IN" sz="2200" dirty="0">
              <a:ea typeface="Calibri"/>
              <a:cs typeface="Times New Roman"/>
            </a:endParaRPr>
          </a:p>
          <a:p>
            <a:pPr>
              <a:buFont typeface="Wingdings" panose="05000000000000000000" pitchFamily="2" charset="2"/>
              <a:buChar char="ü"/>
            </a:pPr>
            <a:r>
              <a:rPr lang="en-IN" sz="2200" dirty="0">
                <a:cs typeface="Times New Roman"/>
              </a:rPr>
              <a:t>UML Diagrams</a:t>
            </a:r>
            <a:endParaRPr lang="en-IN" sz="2200" dirty="0">
              <a:ea typeface="Calibri"/>
              <a:cs typeface="Times New Roman"/>
            </a:endParaRPr>
          </a:p>
          <a:p>
            <a:pPr>
              <a:buFont typeface="Wingdings" panose="05000000000000000000" pitchFamily="2" charset="2"/>
              <a:buChar char="ü"/>
            </a:pPr>
            <a:r>
              <a:rPr lang="en-IN" sz="2200" dirty="0">
                <a:cs typeface="Times New Roman"/>
              </a:rPr>
              <a:t>System Architecture</a:t>
            </a:r>
            <a:endParaRPr lang="en-IN" sz="2200" dirty="0">
              <a:ea typeface="Calibri"/>
              <a:cs typeface="Times New Roman"/>
            </a:endParaRPr>
          </a:p>
          <a:p>
            <a:pPr>
              <a:buFont typeface="Wingdings" panose="05000000000000000000" pitchFamily="2" charset="2"/>
              <a:buChar char="ü"/>
            </a:pPr>
            <a:r>
              <a:rPr lang="en-IN" sz="2200" dirty="0">
                <a:cs typeface="Times New Roman"/>
              </a:rPr>
              <a:t>Requirements</a:t>
            </a:r>
            <a:endParaRPr lang="en-IN" sz="2200" dirty="0">
              <a:ea typeface="Calibri"/>
              <a:cs typeface="Times New Roman"/>
            </a:endParaRPr>
          </a:p>
          <a:p>
            <a:pPr>
              <a:buFont typeface="Wingdings" panose="05000000000000000000" pitchFamily="2" charset="2"/>
              <a:buChar char="ü"/>
            </a:pPr>
            <a:r>
              <a:rPr lang="en-IN" sz="2200" dirty="0">
                <a:ea typeface="Calibri"/>
                <a:cs typeface="Times New Roman"/>
              </a:rPr>
              <a:t>Snapshots</a:t>
            </a:r>
          </a:p>
          <a:p>
            <a:pPr>
              <a:buFont typeface="Wingdings" panose="05000000000000000000" pitchFamily="2" charset="2"/>
              <a:buChar char="ü"/>
            </a:pPr>
            <a:r>
              <a:rPr lang="en-IN" sz="2200" dirty="0">
                <a:cs typeface="Times New Roman"/>
              </a:rPr>
              <a:t>Conclusion</a:t>
            </a:r>
            <a:endParaRPr lang="en-IN" sz="2200" dirty="0">
              <a:ea typeface="Calibri"/>
              <a:cs typeface="Times New Roman"/>
            </a:endParaRPr>
          </a:p>
          <a:p>
            <a:pPr>
              <a:buFont typeface="Wingdings" panose="05000000000000000000" pitchFamily="2" charset="2"/>
              <a:buChar char="ü"/>
            </a:pPr>
            <a:r>
              <a:rPr lang="en-IN" sz="2200" dirty="0">
                <a:ea typeface="+mn-lt"/>
                <a:cs typeface="+mn-lt"/>
              </a:rPr>
              <a:t>Future enhancements</a:t>
            </a:r>
            <a:endParaRPr lang="en-IN" sz="2200" dirty="0">
              <a:cs typeface="Times New Roman"/>
            </a:endParaRPr>
          </a:p>
          <a:p>
            <a:pPr>
              <a:buFont typeface="Wingdings" panose="05000000000000000000" pitchFamily="2" charset="2"/>
              <a:buChar char="ü"/>
            </a:pPr>
            <a:r>
              <a:rPr lang="en-IN" sz="2200" dirty="0">
                <a:cs typeface="Times New Roman"/>
              </a:rPr>
              <a:t>References</a:t>
            </a:r>
            <a:endParaRPr lang="en-IN" sz="2200" dirty="0">
              <a:ea typeface="Calibri" panose="020F0502020204030204"/>
              <a:cs typeface="Times New Roman"/>
            </a:endParaRPr>
          </a:p>
        </p:txBody>
      </p:sp>
    </p:spTree>
    <p:extLst>
      <p:ext uri="{BB962C8B-B14F-4D97-AF65-F5344CB8AC3E}">
        <p14:creationId xmlns:p14="http://schemas.microsoft.com/office/powerpoint/2010/main" val="2972390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application, email&#10;&#10;Description automatically generated">
            <a:extLst>
              <a:ext uri="{FF2B5EF4-FFF2-40B4-BE49-F238E27FC236}">
                <a16:creationId xmlns:a16="http://schemas.microsoft.com/office/drawing/2014/main" id="{003208E8-7689-AE6D-AFF1-93A8AC42D579}"/>
              </a:ext>
            </a:extLst>
          </p:cNvPr>
          <p:cNvPicPr>
            <a:picLocks noGrp="1" noChangeAspect="1"/>
          </p:cNvPicPr>
          <p:nvPr>
            <p:ph idx="4294967295"/>
          </p:nvPr>
        </p:nvPicPr>
        <p:blipFill>
          <a:blip r:embed="rId2"/>
          <a:stretch>
            <a:fillRect/>
          </a:stretch>
        </p:blipFill>
        <p:spPr>
          <a:xfrm>
            <a:off x="1193321" y="1880888"/>
            <a:ext cx="10515600" cy="2112962"/>
          </a:xfrm>
        </p:spPr>
      </p:pic>
    </p:spTree>
    <p:extLst>
      <p:ext uri="{BB962C8B-B14F-4D97-AF65-F5344CB8AC3E}">
        <p14:creationId xmlns:p14="http://schemas.microsoft.com/office/powerpoint/2010/main" val="214641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Graphical user interface, text, application, email&#10;&#10;Description automatically generated">
            <a:extLst>
              <a:ext uri="{FF2B5EF4-FFF2-40B4-BE49-F238E27FC236}">
                <a16:creationId xmlns:a16="http://schemas.microsoft.com/office/drawing/2014/main" id="{1C213AB3-23BD-9CFD-D0E2-D07F6D476689}"/>
              </a:ext>
            </a:extLst>
          </p:cNvPr>
          <p:cNvPicPr>
            <a:picLocks noChangeAspect="1"/>
          </p:cNvPicPr>
          <p:nvPr/>
        </p:nvPicPr>
        <p:blipFill>
          <a:blip r:embed="rId2"/>
          <a:stretch>
            <a:fillRect/>
          </a:stretch>
        </p:blipFill>
        <p:spPr>
          <a:xfrm>
            <a:off x="2668438" y="1199449"/>
            <a:ext cx="6481312" cy="4229065"/>
          </a:xfrm>
          <a:prstGeom prst="rect">
            <a:avLst/>
          </a:prstGeom>
        </p:spPr>
      </p:pic>
    </p:spTree>
    <p:extLst>
      <p:ext uri="{BB962C8B-B14F-4D97-AF65-F5344CB8AC3E}">
        <p14:creationId xmlns:p14="http://schemas.microsoft.com/office/powerpoint/2010/main" val="2056937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application, email&#10;&#10;Description automatically generated">
            <a:extLst>
              <a:ext uri="{FF2B5EF4-FFF2-40B4-BE49-F238E27FC236}">
                <a16:creationId xmlns:a16="http://schemas.microsoft.com/office/drawing/2014/main" id="{C8115209-E005-C628-2ED4-C87A8AC6A253}"/>
              </a:ext>
            </a:extLst>
          </p:cNvPr>
          <p:cNvPicPr>
            <a:picLocks noGrp="1" noChangeAspect="1"/>
          </p:cNvPicPr>
          <p:nvPr>
            <p:ph idx="4294967295"/>
          </p:nvPr>
        </p:nvPicPr>
        <p:blipFill>
          <a:blip r:embed="rId2"/>
          <a:stretch>
            <a:fillRect/>
          </a:stretch>
        </p:blipFill>
        <p:spPr>
          <a:xfrm>
            <a:off x="1496122" y="2267724"/>
            <a:ext cx="9886950" cy="2390775"/>
          </a:xfrm>
        </p:spPr>
      </p:pic>
    </p:spTree>
    <p:extLst>
      <p:ext uri="{BB962C8B-B14F-4D97-AF65-F5344CB8AC3E}">
        <p14:creationId xmlns:p14="http://schemas.microsoft.com/office/powerpoint/2010/main" val="1365668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application, email&#10;&#10;Description automatically generated">
            <a:extLst>
              <a:ext uri="{FF2B5EF4-FFF2-40B4-BE49-F238E27FC236}">
                <a16:creationId xmlns:a16="http://schemas.microsoft.com/office/drawing/2014/main" id="{8A85FA13-98E1-AEC9-AC43-8099CB7CBB9E}"/>
              </a:ext>
            </a:extLst>
          </p:cNvPr>
          <p:cNvPicPr>
            <a:picLocks noGrp="1" noChangeAspect="1"/>
          </p:cNvPicPr>
          <p:nvPr>
            <p:ph idx="4294967295"/>
          </p:nvPr>
        </p:nvPicPr>
        <p:blipFill>
          <a:blip r:embed="rId2"/>
          <a:stretch>
            <a:fillRect/>
          </a:stretch>
        </p:blipFill>
        <p:spPr>
          <a:xfrm>
            <a:off x="1235927" y="1839913"/>
            <a:ext cx="10477500" cy="3562350"/>
          </a:xfrm>
        </p:spPr>
      </p:pic>
    </p:spTree>
    <p:extLst>
      <p:ext uri="{BB962C8B-B14F-4D97-AF65-F5344CB8AC3E}">
        <p14:creationId xmlns:p14="http://schemas.microsoft.com/office/powerpoint/2010/main" val="296608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Graphical user interface, text, application, email&#10;&#10;Description automatically generated">
            <a:extLst>
              <a:ext uri="{FF2B5EF4-FFF2-40B4-BE49-F238E27FC236}">
                <a16:creationId xmlns:a16="http://schemas.microsoft.com/office/drawing/2014/main" id="{E7CCD979-F411-85AC-6DF4-CD88AF9D391C}"/>
              </a:ext>
            </a:extLst>
          </p:cNvPr>
          <p:cNvPicPr>
            <a:picLocks noGrp="1" noChangeAspect="1"/>
          </p:cNvPicPr>
          <p:nvPr>
            <p:ph idx="4294967295"/>
          </p:nvPr>
        </p:nvPicPr>
        <p:blipFill>
          <a:blip r:embed="rId2"/>
          <a:stretch>
            <a:fillRect/>
          </a:stretch>
        </p:blipFill>
        <p:spPr>
          <a:xfrm>
            <a:off x="1366024" y="1716940"/>
            <a:ext cx="9828213" cy="3230562"/>
          </a:xfrm>
        </p:spPr>
      </p:pic>
    </p:spTree>
    <p:extLst>
      <p:ext uri="{BB962C8B-B14F-4D97-AF65-F5344CB8AC3E}">
        <p14:creationId xmlns:p14="http://schemas.microsoft.com/office/powerpoint/2010/main" val="2255519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application, email&#10;&#10;Description automatically generated">
            <a:extLst>
              <a:ext uri="{FF2B5EF4-FFF2-40B4-BE49-F238E27FC236}">
                <a16:creationId xmlns:a16="http://schemas.microsoft.com/office/drawing/2014/main" id="{AC6BAF1E-763F-8B65-D2BB-69F9545D863D}"/>
              </a:ext>
            </a:extLst>
          </p:cNvPr>
          <p:cNvPicPr>
            <a:picLocks noGrp="1" noChangeAspect="1"/>
          </p:cNvPicPr>
          <p:nvPr>
            <p:ph idx="4294967295"/>
          </p:nvPr>
        </p:nvPicPr>
        <p:blipFill>
          <a:blip r:embed="rId2"/>
          <a:stretch>
            <a:fillRect/>
          </a:stretch>
        </p:blipFill>
        <p:spPr>
          <a:xfrm>
            <a:off x="1068659" y="1580105"/>
            <a:ext cx="10477500" cy="3781425"/>
          </a:xfrm>
        </p:spPr>
      </p:pic>
    </p:spTree>
    <p:extLst>
      <p:ext uri="{BB962C8B-B14F-4D97-AF65-F5344CB8AC3E}">
        <p14:creationId xmlns:p14="http://schemas.microsoft.com/office/powerpoint/2010/main" val="3123532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ED601844-D3E4-BC9C-E8BE-6BFA761644B1}"/>
              </a:ext>
            </a:extLst>
          </p:cNvPr>
          <p:cNvPicPr>
            <a:picLocks noGrp="1" noChangeAspect="1"/>
          </p:cNvPicPr>
          <p:nvPr>
            <p:ph idx="4294967295"/>
          </p:nvPr>
        </p:nvPicPr>
        <p:blipFill>
          <a:blip r:embed="rId2"/>
          <a:stretch>
            <a:fillRect/>
          </a:stretch>
        </p:blipFill>
        <p:spPr>
          <a:xfrm>
            <a:off x="1096537" y="1203015"/>
            <a:ext cx="9918700" cy="4351338"/>
          </a:xfrm>
        </p:spPr>
      </p:pic>
    </p:spTree>
    <p:extLst>
      <p:ext uri="{BB962C8B-B14F-4D97-AF65-F5344CB8AC3E}">
        <p14:creationId xmlns:p14="http://schemas.microsoft.com/office/powerpoint/2010/main" val="3748389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application, email&#10;&#10;Description automatically generated">
            <a:extLst>
              <a:ext uri="{FF2B5EF4-FFF2-40B4-BE49-F238E27FC236}">
                <a16:creationId xmlns:a16="http://schemas.microsoft.com/office/drawing/2014/main" id="{6D7B0FAC-332B-1562-931A-670A0C35A518}"/>
              </a:ext>
            </a:extLst>
          </p:cNvPr>
          <p:cNvPicPr>
            <a:picLocks noGrp="1" noChangeAspect="1"/>
          </p:cNvPicPr>
          <p:nvPr>
            <p:ph idx="4294967295"/>
          </p:nvPr>
        </p:nvPicPr>
        <p:blipFill>
          <a:blip r:embed="rId2"/>
          <a:stretch>
            <a:fillRect/>
          </a:stretch>
        </p:blipFill>
        <p:spPr>
          <a:xfrm>
            <a:off x="1133707" y="1045040"/>
            <a:ext cx="10458450" cy="4351338"/>
          </a:xfrm>
        </p:spPr>
      </p:pic>
    </p:spTree>
    <p:extLst>
      <p:ext uri="{BB962C8B-B14F-4D97-AF65-F5344CB8AC3E}">
        <p14:creationId xmlns:p14="http://schemas.microsoft.com/office/powerpoint/2010/main" val="2046860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7142C-60CF-D78E-CA1D-075C0632D04A}"/>
              </a:ext>
            </a:extLst>
          </p:cNvPr>
          <p:cNvSpPr>
            <a:spLocks noGrp="1"/>
          </p:cNvSpPr>
          <p:nvPr>
            <p:ph type="title"/>
          </p:nvPr>
        </p:nvSpPr>
        <p:spPr>
          <a:xfrm>
            <a:off x="572493" y="238539"/>
            <a:ext cx="11018520" cy="1434415"/>
          </a:xfrm>
        </p:spPr>
        <p:txBody>
          <a:bodyPr anchor="b">
            <a:normAutofit/>
          </a:bodyPr>
          <a:lstStyle/>
          <a:p>
            <a:r>
              <a:rPr lang="en-IN" sz="5400" b="1" u="sng">
                <a:latin typeface="Algerian" panose="04020705040A02060702" pitchFamily="82" charset="0"/>
              </a:rPr>
              <a:t>Conclusion:</a:t>
            </a: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EB803AA-DAC4-1690-1A9E-F6FA00BAF739}"/>
              </a:ext>
            </a:extLst>
          </p:cNvPr>
          <p:cNvSpPr>
            <a:spLocks noGrp="1"/>
          </p:cNvSpPr>
          <p:nvPr>
            <p:ph idx="1"/>
          </p:nvPr>
        </p:nvSpPr>
        <p:spPr>
          <a:xfrm>
            <a:off x="572493" y="2071316"/>
            <a:ext cx="6713552" cy="4119172"/>
          </a:xfrm>
        </p:spPr>
        <p:txBody>
          <a:bodyPr vert="horz" lIns="91440" tIns="45720" rIns="91440" bIns="45720" rtlCol="0" anchor="t">
            <a:normAutofit/>
          </a:bodyPr>
          <a:lstStyle/>
          <a:p>
            <a:pPr fontAlgn="base"/>
            <a:r>
              <a:rPr lang="en-IN" sz="2200"/>
              <a:t>In our study, we proposed a lexicon-based approach to classify customer reviews in restaurant domain.</a:t>
            </a:r>
          </a:p>
          <a:p>
            <a:pPr fontAlgn="base"/>
            <a:r>
              <a:rPr lang="en-IN" sz="2200"/>
              <a:t>Sentiment analysis proved to be successful may be useful in real-world applications to extract sentiment from text resources, as the precision  for the class labels representing positive and negative.</a:t>
            </a:r>
          </a:p>
          <a:p>
            <a:pPr fontAlgn="base"/>
            <a:r>
              <a:rPr lang="en-IN" sz="2200"/>
              <a:t>Sentiment showed to be remarkably high put simply, if a customer review is classified as positive or negative the classification is correct with a probably of about 77.5%.</a:t>
            </a:r>
            <a:endParaRPr lang="en-IN" sz="2200">
              <a:cs typeface="Calibri"/>
            </a:endParaRPr>
          </a:p>
          <a:p>
            <a:pPr fontAlgn="base"/>
            <a:r>
              <a:rPr lang="en-IN" sz="2200"/>
              <a:t>In this project we are going for a single review prediction.</a:t>
            </a:r>
          </a:p>
          <a:p>
            <a:endParaRPr lang="en-IN" sz="2200"/>
          </a:p>
        </p:txBody>
      </p:sp>
      <p:pic>
        <p:nvPicPr>
          <p:cNvPr id="4" name="Picture 3">
            <a:extLst>
              <a:ext uri="{FF2B5EF4-FFF2-40B4-BE49-F238E27FC236}">
                <a16:creationId xmlns:a16="http://schemas.microsoft.com/office/drawing/2014/main" id="{3C847ED6-845E-4ABE-CFA5-DF5CD294F5B0}"/>
              </a:ext>
            </a:extLst>
          </p:cNvPr>
          <p:cNvPicPr>
            <a:picLocks noChangeAspect="1"/>
          </p:cNvPicPr>
          <p:nvPr/>
        </p:nvPicPr>
        <p:blipFill rotWithShape="1">
          <a:blip r:embed="rId2"/>
          <a:srcRect t="12687" r="-3" b="-3"/>
          <a:stretch/>
        </p:blipFill>
        <p:spPr>
          <a:xfrm>
            <a:off x="7675658" y="2093976"/>
            <a:ext cx="3941064" cy="4096512"/>
          </a:xfrm>
          <a:prstGeom prst="rect">
            <a:avLst/>
          </a:prstGeom>
        </p:spPr>
      </p:pic>
    </p:spTree>
    <p:extLst>
      <p:ext uri="{BB962C8B-B14F-4D97-AF65-F5344CB8AC3E}">
        <p14:creationId xmlns:p14="http://schemas.microsoft.com/office/powerpoint/2010/main" val="13991757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14BC9F-67B9-5C73-4DFD-7A367F18D391}"/>
              </a:ext>
            </a:extLst>
          </p:cNvPr>
          <p:cNvSpPr>
            <a:spLocks noGrp="1"/>
          </p:cNvSpPr>
          <p:nvPr>
            <p:ph type="title"/>
          </p:nvPr>
        </p:nvSpPr>
        <p:spPr>
          <a:xfrm>
            <a:off x="640080" y="325369"/>
            <a:ext cx="4368602" cy="1956841"/>
          </a:xfrm>
        </p:spPr>
        <p:txBody>
          <a:bodyPr anchor="b">
            <a:normAutofit/>
          </a:bodyPr>
          <a:lstStyle/>
          <a:p>
            <a:r>
              <a:rPr lang="en-IN" sz="4200" b="1" u="sng">
                <a:latin typeface="Algerian" panose="04020705040A02060702" pitchFamily="82" charset="0"/>
              </a:rPr>
              <a:t>Future Enhancements:</a:t>
            </a:r>
          </a:p>
        </p:txBody>
      </p:sp>
      <p:sp>
        <p:nvSpPr>
          <p:cNvPr id="2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2051CC-F159-849F-5017-2131F6FBB85D}"/>
              </a:ext>
            </a:extLst>
          </p:cNvPr>
          <p:cNvSpPr>
            <a:spLocks noGrp="1"/>
          </p:cNvSpPr>
          <p:nvPr>
            <p:ph idx="1"/>
          </p:nvPr>
        </p:nvSpPr>
        <p:spPr>
          <a:xfrm>
            <a:off x="640080" y="2872899"/>
            <a:ext cx="4243589" cy="3320668"/>
          </a:xfrm>
        </p:spPr>
        <p:txBody>
          <a:bodyPr>
            <a:normAutofit/>
          </a:bodyPr>
          <a:lstStyle/>
          <a:p>
            <a:r>
              <a:rPr lang="en-IN" sz="2200"/>
              <a:t>The ‘NOT’ implementation –</a:t>
            </a:r>
          </a:p>
          <a:p>
            <a:pPr marL="0" indent="0">
              <a:buNone/>
            </a:pPr>
            <a:r>
              <a:rPr lang="en-IN" sz="2200"/>
              <a:t>          If the review is ‘NOT GOOD’, it shows a positive review.</a:t>
            </a:r>
          </a:p>
          <a:p>
            <a:pPr marL="0" indent="0">
              <a:buNone/>
            </a:pPr>
            <a:r>
              <a:rPr lang="en-IN" sz="2200"/>
              <a:t>          If the review is ‘NOT BAD’, it shows a negative review.</a:t>
            </a:r>
          </a:p>
          <a:p>
            <a:r>
              <a:rPr lang="en-IN" sz="2200"/>
              <a:t>Here 'not' is removed so that the prediction rate increases.</a:t>
            </a:r>
          </a:p>
        </p:txBody>
      </p:sp>
      <p:pic>
        <p:nvPicPr>
          <p:cNvPr id="4" name="Picture 3">
            <a:extLst>
              <a:ext uri="{FF2B5EF4-FFF2-40B4-BE49-F238E27FC236}">
                <a16:creationId xmlns:a16="http://schemas.microsoft.com/office/drawing/2014/main" id="{D7A3E54B-0554-3AB7-3622-52559A074751}"/>
              </a:ext>
            </a:extLst>
          </p:cNvPr>
          <p:cNvPicPr>
            <a:picLocks noChangeAspect="1"/>
          </p:cNvPicPr>
          <p:nvPr/>
        </p:nvPicPr>
        <p:blipFill rotWithShape="1">
          <a:blip r:embed="rId2"/>
          <a:srcRect l="25783" r="13534"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594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06B071-9908-B554-88EE-C946EC7D18EB}"/>
              </a:ext>
            </a:extLst>
          </p:cNvPr>
          <p:cNvSpPr>
            <a:spLocks noGrp="1"/>
          </p:cNvSpPr>
          <p:nvPr>
            <p:ph type="title"/>
          </p:nvPr>
        </p:nvSpPr>
        <p:spPr>
          <a:xfrm>
            <a:off x="838200" y="365125"/>
            <a:ext cx="10515600" cy="1325563"/>
          </a:xfrm>
        </p:spPr>
        <p:txBody>
          <a:bodyPr>
            <a:normAutofit/>
          </a:bodyPr>
          <a:lstStyle/>
          <a:p>
            <a:r>
              <a:rPr lang="en-US" sz="5400" b="1" u="sng">
                <a:latin typeface="Algerian" panose="04020705040A02060702" pitchFamily="82" charset="0"/>
              </a:rPr>
              <a:t>ABSTRACT:</a:t>
            </a:r>
            <a:endParaRPr lang="en-IN" sz="5400" b="1" u="sng">
              <a:latin typeface="Algerian" panose="04020705040A02060702" pitchFamily="82"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DE0E696-6DB4-74F5-51C5-CD4ACF786205}"/>
              </a:ext>
            </a:extLst>
          </p:cNvPr>
          <p:cNvSpPr>
            <a:spLocks noGrp="1"/>
          </p:cNvSpPr>
          <p:nvPr>
            <p:ph idx="1"/>
          </p:nvPr>
        </p:nvSpPr>
        <p:spPr>
          <a:xfrm>
            <a:off x="838200" y="1929384"/>
            <a:ext cx="10515600" cy="4251960"/>
          </a:xfrm>
        </p:spPr>
        <p:txBody>
          <a:bodyPr>
            <a:normAutofit/>
          </a:bodyPr>
          <a:lstStyle/>
          <a:p>
            <a:pPr marL="0" indent="0">
              <a:buNone/>
            </a:pPr>
            <a:r>
              <a:rPr lang="en-IN" sz="2000">
                <a:ea typeface="Times New Roman" panose="02020603050405020304" pitchFamily="18" charset="0"/>
              </a:rPr>
              <a:t>	The </a:t>
            </a:r>
            <a:r>
              <a:rPr lang="en-IN" sz="2000">
                <a:effectLst/>
                <a:ea typeface="Times New Roman" panose="02020603050405020304" pitchFamily="18" charset="0"/>
              </a:rPr>
              <a:t>use of social networking sites has increased tremendously. People use social media platforms to share their views on almost all subjects. These views are in various forms like, blogs, tweets, Facebook posts, online discussion boards, Instagram posts, etc. Sentiment analysis deals with the process of computationally defining and classifying the views expressed in the comment, post or document. Typically, the aim of sentiment analysis is to find out the customer’s attitude towards a product or service. </a:t>
            </a:r>
          </a:p>
          <a:p>
            <a:pPr marL="0" indent="0">
              <a:buNone/>
            </a:pPr>
            <a:r>
              <a:rPr lang="en-IN" sz="2000">
                <a:ea typeface="Times New Roman" panose="02020603050405020304" pitchFamily="18" charset="0"/>
              </a:rPr>
              <a:t>	In this project,</a:t>
            </a:r>
            <a:r>
              <a:rPr lang="en-IN" sz="2000">
                <a:effectLst/>
                <a:ea typeface="Times New Roman" panose="02020603050405020304" pitchFamily="18" charset="0"/>
              </a:rPr>
              <a:t> </a:t>
            </a:r>
            <a:r>
              <a:rPr lang="en-IN" sz="2000">
                <a:ea typeface="Times New Roman" panose="02020603050405020304" pitchFamily="18" charset="0"/>
              </a:rPr>
              <a:t>we </a:t>
            </a:r>
            <a:r>
              <a:rPr lang="en-IN" sz="2000">
                <a:effectLst/>
                <a:ea typeface="Times New Roman" panose="02020603050405020304" pitchFamily="18" charset="0"/>
              </a:rPr>
              <a:t>perform sentiment analysis and classifies each comment as positive, negative. Secondly, by using text categorization techniques, comments are automatically classified according to feedback about food taste, ambiance, service, and value for money. A dataset of around 1000 records was used for training and testing. Several algorithms were used for classification, including Gaussian and multinomial Naive Bayes, Logistic Regression, Decision Tree, K-Nearest </a:t>
            </a:r>
            <a:r>
              <a:rPr lang="en-IN" sz="2000">
                <a:ea typeface="Times New Roman" panose="02020603050405020304" pitchFamily="18" charset="0"/>
              </a:rPr>
              <a:t>N</a:t>
            </a:r>
            <a:r>
              <a:rPr lang="en-IN" sz="2000">
                <a:effectLst/>
                <a:ea typeface="Times New Roman" panose="02020603050405020304" pitchFamily="18" charset="0"/>
              </a:rPr>
              <a:t>eighbours(KNN), Support Vector Machine (SVM), XGBoost and Random Forest classification tech. The performance comparison of these algorithms is presented. </a:t>
            </a:r>
            <a:endParaRPr lang="en-IN" sz="2000"/>
          </a:p>
        </p:txBody>
      </p:sp>
    </p:spTree>
    <p:extLst>
      <p:ext uri="{BB962C8B-B14F-4D97-AF65-F5344CB8AC3E}">
        <p14:creationId xmlns:p14="http://schemas.microsoft.com/office/powerpoint/2010/main" val="36294575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B892E287-FC5C-DD2B-8CDD-BCD41DE89803}"/>
              </a:ext>
            </a:extLst>
          </p:cNvPr>
          <p:cNvSpPr>
            <a:spLocks noGrp="1"/>
          </p:cNvSpPr>
          <p:nvPr>
            <p:ph type="title"/>
          </p:nvPr>
        </p:nvSpPr>
        <p:spPr>
          <a:xfrm>
            <a:off x="838200" y="401221"/>
            <a:ext cx="10515600" cy="1348065"/>
          </a:xfrm>
        </p:spPr>
        <p:txBody>
          <a:bodyPr>
            <a:normAutofit/>
          </a:bodyPr>
          <a:lstStyle/>
          <a:p>
            <a:r>
              <a:rPr lang="en-US" sz="5400" b="1" u="sng">
                <a:solidFill>
                  <a:srgbClr val="FFFFFF"/>
                </a:solidFill>
                <a:latin typeface="Algerian" panose="04020705040A02060702" pitchFamily="82" charset="0"/>
              </a:rPr>
              <a:t>References:</a:t>
            </a:r>
            <a:endParaRPr lang="en-IN" sz="5400" b="1" u="sng">
              <a:solidFill>
                <a:srgbClr val="FFFFFF"/>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4CB628C9-4DCA-B77B-FA60-ADEFC99983BE}"/>
              </a:ext>
            </a:extLst>
          </p:cNvPr>
          <p:cNvSpPr>
            <a:spLocks noGrp="1"/>
          </p:cNvSpPr>
          <p:nvPr>
            <p:ph idx="1"/>
          </p:nvPr>
        </p:nvSpPr>
        <p:spPr>
          <a:xfrm>
            <a:off x="838200" y="2586789"/>
            <a:ext cx="10515600" cy="3590174"/>
          </a:xfrm>
        </p:spPr>
        <p:txBody>
          <a:bodyPr>
            <a:normAutofit/>
          </a:bodyPr>
          <a:lstStyle/>
          <a:p>
            <a:pPr fontAlgn="base"/>
            <a:r>
              <a:rPr lang="en-IN" sz="2200"/>
              <a:t>T. Piñeiro-Otero and X. Martínez-Rolan, “Understanding Digital Marketing—Basics and Actions,” Spring</a:t>
            </a:r>
            <a:r>
              <a:rPr lang="en-IN" sz="2200">
                <a:latin typeface="Times New Roman" panose="02020603050405020304" pitchFamily="18" charset="0"/>
                <a:cs typeface="Times New Roman" panose="02020603050405020304" pitchFamily="18" charset="0"/>
              </a:rPr>
              <a:t>e</a:t>
            </a:r>
            <a:r>
              <a:rPr lang="en-IN" sz="2200"/>
              <a:t>r, Cham, 2016, pp. 37–74. </a:t>
            </a:r>
          </a:p>
          <a:p>
            <a:pPr fontAlgn="base"/>
            <a:r>
              <a:rPr lang="en-US" sz="2200"/>
              <a:t>T. Y. Lee and E. T. Bradlow, “Automated Marketing Research Using Online Customer Reviews,” J. Mark. Res., vol. 48, no. 5, pp. 881–894, Oct. 2011. </a:t>
            </a:r>
          </a:p>
          <a:p>
            <a:pPr fontAlgn="base"/>
            <a:r>
              <a:rPr lang="en-US" sz="2200"/>
              <a:t>M. Fikri and R. Sarno, “A comparative study of sentiment analysis using SVM and Senti Word Net,” Indones. J. Electr. Eng. Comput. Sci., vol. 13, no. 3, pp. 902–909, Mar. 2019. </a:t>
            </a:r>
          </a:p>
          <a:p>
            <a:pPr fontAlgn="base"/>
            <a:r>
              <a:rPr lang="en-US" sz="2200"/>
              <a:t>J. Guerreiro and P. Rita, “How to predict explicit recommendations in online reviews using text mining and sentiment analysis,” J. Hosp. Tour. Manag., vol. 43, pp. 269–272, Jun. 2020. </a:t>
            </a:r>
          </a:p>
          <a:p>
            <a:pPr marL="0" indent="0" fontAlgn="base">
              <a:buNone/>
            </a:pPr>
            <a:endParaRPr lang="en-IN" sz="2200"/>
          </a:p>
        </p:txBody>
      </p:sp>
    </p:spTree>
    <p:extLst>
      <p:ext uri="{BB962C8B-B14F-4D97-AF65-F5344CB8AC3E}">
        <p14:creationId xmlns:p14="http://schemas.microsoft.com/office/powerpoint/2010/main" val="220774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o You All - Thank You! | Timber Composite Doors Blog">
            <a:extLst>
              <a:ext uri="{FF2B5EF4-FFF2-40B4-BE49-F238E27FC236}">
                <a16:creationId xmlns:a16="http://schemas.microsoft.com/office/drawing/2014/main" id="{BF28F94E-D78F-8D82-73C1-01CA9F8272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812" y="885524"/>
            <a:ext cx="10576991" cy="5428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3556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F76D23-E315-87EC-5FD7-65721AA2CC29}"/>
              </a:ext>
            </a:extLst>
          </p:cNvPr>
          <p:cNvSpPr>
            <a:spLocks noGrp="1"/>
          </p:cNvSpPr>
          <p:nvPr>
            <p:ph type="title"/>
          </p:nvPr>
        </p:nvSpPr>
        <p:spPr>
          <a:xfrm>
            <a:off x="572493" y="238539"/>
            <a:ext cx="11018520" cy="1434415"/>
          </a:xfrm>
        </p:spPr>
        <p:txBody>
          <a:bodyPr anchor="b">
            <a:normAutofit/>
          </a:bodyPr>
          <a:lstStyle/>
          <a:p>
            <a:r>
              <a:rPr lang="en-IN" sz="5400" b="1" u="sng">
                <a:latin typeface="Algerian" panose="04020705040A02060702" pitchFamily="82" charset="0"/>
              </a:rPr>
              <a:t>INTRODUCTION:</a:t>
            </a:r>
          </a:p>
        </p:txBody>
      </p:sp>
      <p:sp>
        <p:nvSpPr>
          <p:cNvPr id="1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93AFE25F-6049-2211-12BF-D8E250412608}"/>
              </a:ext>
            </a:extLst>
          </p:cNvPr>
          <p:cNvSpPr>
            <a:spLocks noGrp="1"/>
          </p:cNvSpPr>
          <p:nvPr>
            <p:ph idx="1"/>
          </p:nvPr>
        </p:nvSpPr>
        <p:spPr>
          <a:xfrm>
            <a:off x="572493" y="2071316"/>
            <a:ext cx="6713552" cy="4119172"/>
          </a:xfrm>
        </p:spPr>
        <p:txBody>
          <a:bodyPr anchor="t">
            <a:normAutofit/>
          </a:bodyPr>
          <a:lstStyle/>
          <a:p>
            <a:r>
              <a:rPr lang="en-IN" sz="2000"/>
              <a:t>From the past few decades, the massive use of the internet has led to an increase in online activities such as; social media communication, e-commerce, blogging, surfing, etc . </a:t>
            </a:r>
          </a:p>
          <a:p>
            <a:r>
              <a:rPr lang="en-IN" sz="2000"/>
              <a:t>The customers feedback is highly massive through internet, for the satisfaction of the product or service.</a:t>
            </a:r>
          </a:p>
          <a:p>
            <a:r>
              <a:rPr lang="en-IN" sz="2000"/>
              <a:t>This usage has also created a huge impact on different business.</a:t>
            </a:r>
          </a:p>
          <a:p>
            <a:r>
              <a:rPr lang="en-IN" sz="2000"/>
              <a:t>This trend has been very helpful for the restaurant’s customers as it becomes easier to select a good restaurant for specific cuisine.</a:t>
            </a:r>
          </a:p>
          <a:p>
            <a:r>
              <a:rPr lang="en-IN" sz="2000"/>
              <a:t>It also help customers to identify the best dining place, in terms of taste, ambiance, and customer service.</a:t>
            </a:r>
            <a:endParaRPr lang="en-US" sz="2000"/>
          </a:p>
        </p:txBody>
      </p:sp>
      <p:pic>
        <p:nvPicPr>
          <p:cNvPr id="4" name="Picture 3">
            <a:extLst>
              <a:ext uri="{FF2B5EF4-FFF2-40B4-BE49-F238E27FC236}">
                <a16:creationId xmlns:a16="http://schemas.microsoft.com/office/drawing/2014/main" id="{21674D74-3DB9-8613-71B3-D59305858B23}"/>
              </a:ext>
            </a:extLst>
          </p:cNvPr>
          <p:cNvPicPr>
            <a:picLocks noChangeAspect="1"/>
          </p:cNvPicPr>
          <p:nvPr/>
        </p:nvPicPr>
        <p:blipFill rotWithShape="1">
          <a:blip r:embed="rId2"/>
          <a:srcRect l="22632" r="13152" b="2"/>
          <a:stretch/>
        </p:blipFill>
        <p:spPr>
          <a:xfrm>
            <a:off x="7675658" y="2093976"/>
            <a:ext cx="3941064" cy="4096512"/>
          </a:xfrm>
          <a:prstGeom prst="rect">
            <a:avLst/>
          </a:prstGeom>
        </p:spPr>
      </p:pic>
    </p:spTree>
    <p:extLst>
      <p:ext uri="{BB962C8B-B14F-4D97-AF65-F5344CB8AC3E}">
        <p14:creationId xmlns:p14="http://schemas.microsoft.com/office/powerpoint/2010/main" val="974004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6982A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6021F190-E859-EF7C-9CF3-9F8545A10DF5}"/>
              </a:ext>
            </a:extLst>
          </p:cNvPr>
          <p:cNvSpPr>
            <a:spLocks noGrp="1"/>
          </p:cNvSpPr>
          <p:nvPr>
            <p:ph type="title"/>
          </p:nvPr>
        </p:nvSpPr>
        <p:spPr>
          <a:xfrm>
            <a:off x="731520" y="731520"/>
            <a:ext cx="6089904" cy="1426464"/>
          </a:xfrm>
        </p:spPr>
        <p:txBody>
          <a:bodyPr>
            <a:normAutofit/>
          </a:bodyPr>
          <a:lstStyle/>
          <a:p>
            <a:r>
              <a:rPr lang="en-IN" b="1" u="sng">
                <a:solidFill>
                  <a:srgbClr val="FFFFFF"/>
                </a:solidFill>
                <a:latin typeface="Algerian" panose="04020705040A02060702" pitchFamily="82" charset="0"/>
              </a:rPr>
              <a:t>Existing System:</a:t>
            </a:r>
          </a:p>
        </p:txBody>
      </p:sp>
      <p:sp>
        <p:nvSpPr>
          <p:cNvPr id="28" name="Rectangle 27">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0" name="Rectangle 29">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87B0E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2" name="Rectangle 3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6675121"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8322003-A1FA-2949-5AD7-503191774C76}"/>
              </a:ext>
            </a:extLst>
          </p:cNvPr>
          <p:cNvSpPr>
            <a:spLocks noGrp="1"/>
          </p:cNvSpPr>
          <p:nvPr>
            <p:ph idx="1"/>
          </p:nvPr>
        </p:nvSpPr>
        <p:spPr>
          <a:xfrm>
            <a:off x="789456" y="2798385"/>
            <a:ext cx="6031967" cy="3283260"/>
          </a:xfrm>
        </p:spPr>
        <p:txBody>
          <a:bodyPr anchor="ctr">
            <a:normAutofit/>
          </a:bodyPr>
          <a:lstStyle/>
          <a:p>
            <a:r>
              <a:rPr lang="en-IN" sz="1700"/>
              <a:t>The dataset has been created by collecting users’ posts from social media group “SWOT” which contains customer reviews regarding different Pakistani restaurants. </a:t>
            </a:r>
          </a:p>
          <a:p>
            <a:r>
              <a:rPr lang="en-IN" sz="1700"/>
              <a:t>The proposed model uses NLP technique for the tokenization of the textual features from the customer reviews. </a:t>
            </a:r>
          </a:p>
          <a:p>
            <a:r>
              <a:rPr lang="en-IN" sz="1700"/>
              <a:t>This framework is implemented using four different classification models i.e. LR (Linear Regression), NBC(Naive , SVM and Random Forest.  </a:t>
            </a:r>
          </a:p>
          <a:p>
            <a:r>
              <a:rPr lang="en-IN" sz="1700"/>
              <a:t>The maximum accuracy was achieved by Random Forest algorithm that is, above 72% in sentiment analysis and category classification. </a:t>
            </a:r>
          </a:p>
        </p:txBody>
      </p:sp>
      <p:pic>
        <p:nvPicPr>
          <p:cNvPr id="4" name="Picture 3">
            <a:extLst>
              <a:ext uri="{FF2B5EF4-FFF2-40B4-BE49-F238E27FC236}">
                <a16:creationId xmlns:a16="http://schemas.microsoft.com/office/drawing/2014/main" id="{35BC5B52-0943-5B8A-4ADF-FE5F5F844C83}"/>
              </a:ext>
            </a:extLst>
          </p:cNvPr>
          <p:cNvPicPr>
            <a:picLocks noChangeAspect="1"/>
          </p:cNvPicPr>
          <p:nvPr/>
        </p:nvPicPr>
        <p:blipFill rotWithShape="1">
          <a:blip r:embed="rId2"/>
          <a:srcRect l="204" r="2" b="2"/>
          <a:stretch/>
        </p:blipFill>
        <p:spPr>
          <a:xfrm>
            <a:off x="7277100" y="2480954"/>
            <a:ext cx="4455979" cy="3918123"/>
          </a:xfrm>
          <a:prstGeom prst="rect">
            <a:avLst/>
          </a:prstGeom>
        </p:spPr>
      </p:pic>
    </p:spTree>
    <p:extLst>
      <p:ext uri="{BB962C8B-B14F-4D97-AF65-F5344CB8AC3E}">
        <p14:creationId xmlns:p14="http://schemas.microsoft.com/office/powerpoint/2010/main" val="3547998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380A01B-48D2-8FDE-BD7C-5685FD793703}"/>
              </a:ext>
            </a:extLst>
          </p:cNvPr>
          <p:cNvSpPr>
            <a:spLocks noGrp="1"/>
          </p:cNvSpPr>
          <p:nvPr>
            <p:ph type="title"/>
          </p:nvPr>
        </p:nvSpPr>
        <p:spPr>
          <a:xfrm>
            <a:off x="838200" y="401221"/>
            <a:ext cx="10515600" cy="1348065"/>
          </a:xfrm>
        </p:spPr>
        <p:txBody>
          <a:bodyPr>
            <a:normAutofit/>
          </a:bodyPr>
          <a:lstStyle/>
          <a:p>
            <a:r>
              <a:rPr lang="en-IN" sz="5400" b="1" u="sng">
                <a:solidFill>
                  <a:srgbClr val="FFFFFF"/>
                </a:solidFill>
                <a:latin typeface="Algerian" panose="04020705040A02060702" pitchFamily="82" charset="0"/>
              </a:rPr>
              <a:t>Literature Survey:</a:t>
            </a:r>
          </a:p>
        </p:txBody>
      </p:sp>
      <p:sp>
        <p:nvSpPr>
          <p:cNvPr id="15" name="Content Placeholder 2">
            <a:extLst>
              <a:ext uri="{FF2B5EF4-FFF2-40B4-BE49-F238E27FC236}">
                <a16:creationId xmlns:a16="http://schemas.microsoft.com/office/drawing/2014/main" id="{729C5D97-2844-E4F4-FBAB-9A51CCA4D35D}"/>
              </a:ext>
            </a:extLst>
          </p:cNvPr>
          <p:cNvSpPr>
            <a:spLocks noGrp="1"/>
          </p:cNvSpPr>
          <p:nvPr>
            <p:ph idx="1"/>
          </p:nvPr>
        </p:nvSpPr>
        <p:spPr>
          <a:xfrm>
            <a:off x="838200" y="2586789"/>
            <a:ext cx="10515600" cy="3590174"/>
          </a:xfrm>
        </p:spPr>
        <p:txBody>
          <a:bodyPr>
            <a:normAutofit/>
          </a:bodyPr>
          <a:lstStyle/>
          <a:p>
            <a:pPr marL="0" indent="0">
              <a:buNone/>
            </a:pPr>
            <a:endParaRPr lang="en-IN" sz="1500"/>
          </a:p>
          <a:p>
            <a:r>
              <a:rPr lang="en-US" sz="1500"/>
              <a:t>A. Krishna, V. Akhilesh, A. Aich, and C. Hegde, “Sentiment Analysis of Restaurant Reviews Using Machine Learning Techniques,” in Lecture Notes in Electrical Engineering, 2019, vol. 545, pp. 687–696.</a:t>
            </a:r>
          </a:p>
          <a:p>
            <a:r>
              <a:rPr lang="en-US" sz="1500"/>
              <a:t>This study analyses the restaurant reviews and presents useful information that the ratings  do  not  consider  or  overlook Machine learning  algorithms like  Naive Bayes, RandomForest classification, Decision tree classification, K-Nearest Neighbors Classification, XGBclassification used  for  first  classifying  the  reviews  in proper aspects then performing sentiment analysis on them. Summarization is done using  genism  and  results  are  displayed using  effective  visualization  techniques.</a:t>
            </a:r>
            <a:endParaRPr lang="en-IN" sz="1500"/>
          </a:p>
          <a:p>
            <a:r>
              <a:rPr lang="en-US" sz="1500"/>
              <a:t>This project deals with the collection of  the  right  dataset  for  classification  and sentiment  analysis.  The  dataset  for  aspect classification  has  been  collected  from the Kaggle website competition  which  contains the reviews and the labels associated with the aspects.  The  labeled  dataset  for  sentiment analysis is taken from Kaggle </a:t>
            </a:r>
            <a:endParaRPr lang="en-IN" sz="1500"/>
          </a:p>
          <a:p>
            <a:r>
              <a:rPr lang="en-US" sz="1500"/>
              <a:t>And also deals  with  the  aspect classification  and  preprocessing  part  for sentiment  analysis.  It  includes  stopwords removal, lemmatization, stemming,  etc. It is the  product  of  .  Finally,  the dataset  is  prepared  into  vectors  using countvectorizer  sentiment prediction</a:t>
            </a:r>
            <a:endParaRPr lang="en-IN" sz="1500"/>
          </a:p>
          <a:p>
            <a:pPr indent="73025"/>
            <a:endParaRPr lang="en-IN" sz="1500">
              <a:effectLst/>
              <a:ea typeface="Times New Roman" panose="02020603050405020304" pitchFamily="18" charset="0"/>
              <a:cs typeface="Times New Roman" panose="02020603050405020304" pitchFamily="18" charset="0"/>
            </a:endParaRPr>
          </a:p>
          <a:p>
            <a:endParaRPr lang="en-IN" sz="1500"/>
          </a:p>
        </p:txBody>
      </p:sp>
    </p:spTree>
    <p:extLst>
      <p:ext uri="{BB962C8B-B14F-4D97-AF65-F5344CB8AC3E}">
        <p14:creationId xmlns:p14="http://schemas.microsoft.com/office/powerpoint/2010/main" val="2876806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B6ECB93-D7FF-4F09-A8ED-D4588EE7C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7CD038-63AA-05FF-0BCF-52749B644DC5}"/>
              </a:ext>
            </a:extLst>
          </p:cNvPr>
          <p:cNvSpPr>
            <a:spLocks noGrp="1"/>
          </p:cNvSpPr>
          <p:nvPr>
            <p:ph type="title"/>
          </p:nvPr>
        </p:nvSpPr>
        <p:spPr>
          <a:xfrm>
            <a:off x="838200" y="365760"/>
            <a:ext cx="10515600" cy="1325563"/>
          </a:xfrm>
        </p:spPr>
        <p:txBody>
          <a:bodyPr>
            <a:normAutofit/>
          </a:bodyPr>
          <a:lstStyle/>
          <a:p>
            <a:r>
              <a:rPr lang="en-IN" b="1" u="sng">
                <a:solidFill>
                  <a:schemeClr val="bg1"/>
                </a:solidFill>
                <a:latin typeface="Algerian" panose="04020705040A02060702" pitchFamily="82" charset="0"/>
              </a:rPr>
              <a:t>Proposed System:</a:t>
            </a:r>
          </a:p>
        </p:txBody>
      </p:sp>
      <p:sp>
        <p:nvSpPr>
          <p:cNvPr id="3" name="Content Placeholder 2">
            <a:extLst>
              <a:ext uri="{FF2B5EF4-FFF2-40B4-BE49-F238E27FC236}">
                <a16:creationId xmlns:a16="http://schemas.microsoft.com/office/drawing/2014/main" id="{A2E8CCB2-C5EA-4488-EA35-6ED12FB0DBE5}"/>
              </a:ext>
            </a:extLst>
          </p:cNvPr>
          <p:cNvSpPr>
            <a:spLocks noGrp="1"/>
          </p:cNvSpPr>
          <p:nvPr>
            <p:ph idx="1"/>
          </p:nvPr>
        </p:nvSpPr>
        <p:spPr>
          <a:xfrm>
            <a:off x="841248" y="2276857"/>
            <a:ext cx="5015484" cy="3900106"/>
          </a:xfrm>
        </p:spPr>
        <p:txBody>
          <a:bodyPr anchor="ctr">
            <a:normAutofit/>
          </a:bodyPr>
          <a:lstStyle/>
          <a:p>
            <a:pPr fontAlgn="base"/>
            <a:r>
              <a:rPr lang="en-US" sz="1500"/>
              <a:t>Mostly, restaurant owners face a lot of difficulties to improve their productivity. A lot of businesses are remained as failures due to lack of profit and proper improvement measures. </a:t>
            </a:r>
          </a:p>
          <a:p>
            <a:pPr fontAlgn="base"/>
            <a:r>
              <a:rPr lang="en-US" sz="1500"/>
              <a:t>This project really helps those who want to increase their productivity, which in turn increases their business profits. </a:t>
            </a:r>
          </a:p>
          <a:p>
            <a:pPr fontAlgn="base"/>
            <a:r>
              <a:rPr lang="en-US" sz="1500"/>
              <a:t>The main objective of this project is to know about the drawbacks of his/her customer review about the food items. </a:t>
            </a:r>
          </a:p>
          <a:p>
            <a:pPr fontAlgn="base"/>
            <a:r>
              <a:rPr lang="en-US" sz="1500"/>
              <a:t>The ML classification algorithm like </a:t>
            </a:r>
            <a:r>
              <a:rPr lang="en-IN" sz="1500"/>
              <a:t>GuassianNB, multinomialNB </a:t>
            </a:r>
            <a:r>
              <a:rPr lang="en-US" sz="1500"/>
              <a:t>and XGBoost are added up to the existing system to obtain the better accuracy rate and gets stored in the database using SQLite. </a:t>
            </a:r>
          </a:p>
          <a:p>
            <a:pPr fontAlgn="base"/>
            <a:r>
              <a:rPr lang="en-US" sz="1500"/>
              <a:t>Here the result can be obtained faster than the existing system.</a:t>
            </a:r>
          </a:p>
          <a:p>
            <a:endParaRPr lang="en-IN" sz="1500"/>
          </a:p>
        </p:txBody>
      </p:sp>
      <p:pic>
        <p:nvPicPr>
          <p:cNvPr id="4" name="Picture 3">
            <a:extLst>
              <a:ext uri="{FF2B5EF4-FFF2-40B4-BE49-F238E27FC236}">
                <a16:creationId xmlns:a16="http://schemas.microsoft.com/office/drawing/2014/main" id="{C7003F9E-F077-9C4C-3BFA-74A73A064D8F}"/>
              </a:ext>
            </a:extLst>
          </p:cNvPr>
          <p:cNvPicPr>
            <a:picLocks noChangeAspect="1"/>
          </p:cNvPicPr>
          <p:nvPr/>
        </p:nvPicPr>
        <p:blipFill rotWithShape="1">
          <a:blip r:embed="rId2"/>
          <a:srcRect l="9981"/>
          <a:stretch/>
        </p:blipFill>
        <p:spPr>
          <a:xfrm>
            <a:off x="6335270" y="2276857"/>
            <a:ext cx="5015484" cy="3900106"/>
          </a:xfrm>
          <a:prstGeom prst="rect">
            <a:avLst/>
          </a:prstGeom>
        </p:spPr>
      </p:pic>
    </p:spTree>
    <p:extLst>
      <p:ext uri="{BB962C8B-B14F-4D97-AF65-F5344CB8AC3E}">
        <p14:creationId xmlns:p14="http://schemas.microsoft.com/office/powerpoint/2010/main" val="682220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D2F416-5DCA-6A51-D72E-EEE8216B0AB8}"/>
              </a:ext>
            </a:extLst>
          </p:cNvPr>
          <p:cNvSpPr>
            <a:spLocks noGrp="1"/>
          </p:cNvSpPr>
          <p:nvPr>
            <p:ph type="title"/>
          </p:nvPr>
        </p:nvSpPr>
        <p:spPr>
          <a:xfrm>
            <a:off x="572493" y="238539"/>
            <a:ext cx="11018520" cy="1434415"/>
          </a:xfrm>
        </p:spPr>
        <p:txBody>
          <a:bodyPr anchor="b">
            <a:normAutofit/>
          </a:bodyPr>
          <a:lstStyle/>
          <a:p>
            <a:r>
              <a:rPr lang="en-IN" sz="5400" b="1" u="sng">
                <a:latin typeface="Algerian" panose="04020705040A02060702" pitchFamily="82" charset="0"/>
              </a:rPr>
              <a:t>Modules:</a:t>
            </a:r>
          </a:p>
        </p:txBody>
      </p:sp>
      <p:sp>
        <p:nvSpPr>
          <p:cNvPr id="1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900B6AD-36E4-DEA3-E47C-3C42A59325A9}"/>
              </a:ext>
            </a:extLst>
          </p:cNvPr>
          <p:cNvSpPr>
            <a:spLocks noGrp="1"/>
          </p:cNvSpPr>
          <p:nvPr>
            <p:ph idx="1"/>
          </p:nvPr>
        </p:nvSpPr>
        <p:spPr>
          <a:xfrm>
            <a:off x="572493" y="2071316"/>
            <a:ext cx="6713552" cy="4119172"/>
          </a:xfrm>
        </p:spPr>
        <p:txBody>
          <a:bodyPr anchor="t">
            <a:normAutofit/>
          </a:bodyPr>
          <a:lstStyle/>
          <a:p>
            <a:pPr marL="0" indent="0">
              <a:buNone/>
            </a:pPr>
            <a:r>
              <a:rPr lang="en-IN" sz="1500" b="1"/>
              <a:t>USER</a:t>
            </a:r>
          </a:p>
          <a:p>
            <a:r>
              <a:rPr lang="en-IN" sz="1500"/>
              <a:t>Login</a:t>
            </a:r>
          </a:p>
          <a:p>
            <a:r>
              <a:rPr lang="en-IN" sz="1500"/>
              <a:t>Gives Feedback about the restaurant</a:t>
            </a:r>
          </a:p>
          <a:p>
            <a:r>
              <a:rPr lang="en-IN" sz="1500"/>
              <a:t>Exists for the session</a:t>
            </a:r>
          </a:p>
          <a:p>
            <a:pPr marL="0" indent="0">
              <a:buNone/>
            </a:pPr>
            <a:r>
              <a:rPr lang="en-IN" sz="1500" b="1"/>
              <a:t>SYSTEM ADMIN</a:t>
            </a:r>
          </a:p>
          <a:p>
            <a:r>
              <a:rPr lang="en-IN" sz="1500"/>
              <a:t>Login</a:t>
            </a:r>
          </a:p>
          <a:p>
            <a:r>
              <a:rPr lang="en-IN" sz="1500"/>
              <a:t>Collection of reviews </a:t>
            </a:r>
          </a:p>
          <a:p>
            <a:r>
              <a:rPr lang="en-IN" sz="1500"/>
              <a:t>Pre-processing the data</a:t>
            </a:r>
          </a:p>
          <a:p>
            <a:r>
              <a:rPr lang="en-IN" sz="1500"/>
              <a:t>Analysis and returns the output.</a:t>
            </a:r>
          </a:p>
          <a:p>
            <a:pPr marL="0" indent="0">
              <a:buNone/>
            </a:pPr>
            <a:r>
              <a:rPr lang="en-IN" sz="1500" b="1"/>
              <a:t>MANAGER</a:t>
            </a:r>
          </a:p>
          <a:p>
            <a:r>
              <a:rPr lang="en-IN" sz="1500"/>
              <a:t>Gives raw data to the system admin</a:t>
            </a:r>
          </a:p>
          <a:p>
            <a:r>
              <a:rPr lang="en-IN" sz="1500"/>
              <a:t>Manages the restaurant</a:t>
            </a:r>
          </a:p>
          <a:p>
            <a:endParaRPr lang="en-IN" sz="1500"/>
          </a:p>
        </p:txBody>
      </p:sp>
      <p:pic>
        <p:nvPicPr>
          <p:cNvPr id="4" name="Picture 3">
            <a:extLst>
              <a:ext uri="{FF2B5EF4-FFF2-40B4-BE49-F238E27FC236}">
                <a16:creationId xmlns:a16="http://schemas.microsoft.com/office/drawing/2014/main" id="{1E04CB45-CFD4-688B-58D5-5C5DFB36DF5A}"/>
              </a:ext>
            </a:extLst>
          </p:cNvPr>
          <p:cNvPicPr>
            <a:picLocks noChangeAspect="1"/>
          </p:cNvPicPr>
          <p:nvPr/>
        </p:nvPicPr>
        <p:blipFill rotWithShape="1">
          <a:blip r:embed="rId2"/>
          <a:srcRect l="24094" r="22031"/>
          <a:stretch/>
        </p:blipFill>
        <p:spPr>
          <a:xfrm>
            <a:off x="7675658" y="2093976"/>
            <a:ext cx="3941064" cy="4096512"/>
          </a:xfrm>
          <a:prstGeom prst="rect">
            <a:avLst/>
          </a:prstGeom>
        </p:spPr>
      </p:pic>
    </p:spTree>
    <p:extLst>
      <p:ext uri="{BB962C8B-B14F-4D97-AF65-F5344CB8AC3E}">
        <p14:creationId xmlns:p14="http://schemas.microsoft.com/office/powerpoint/2010/main" val="532568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F459F-B727-69AC-CA79-4D3A0F1C57A7}"/>
              </a:ext>
            </a:extLst>
          </p:cNvPr>
          <p:cNvSpPr>
            <a:spLocks noGrp="1"/>
          </p:cNvSpPr>
          <p:nvPr>
            <p:ph type="title"/>
          </p:nvPr>
        </p:nvSpPr>
        <p:spPr/>
        <p:txBody>
          <a:bodyPr/>
          <a:lstStyle/>
          <a:p>
            <a:r>
              <a:rPr lang="en-US" sz="2800" b="1" u="sng">
                <a:solidFill>
                  <a:srgbClr val="0070C0"/>
                </a:solidFill>
                <a:latin typeface="Algerian" panose="04020705040A02060702" pitchFamily="82" charset="0"/>
              </a:rPr>
              <a:t>UML DIAGRAM:</a:t>
            </a:r>
            <a:endParaRPr lang="en-IN" sz="2800" b="1" u="sng">
              <a:solidFill>
                <a:srgbClr val="0070C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AB41D552-1A1C-D3E9-A72C-F9E2DB9D59C3}"/>
              </a:ext>
            </a:extLst>
          </p:cNvPr>
          <p:cNvSpPr>
            <a:spLocks noGrp="1"/>
          </p:cNvSpPr>
          <p:nvPr>
            <p:ph idx="1"/>
          </p:nvPr>
        </p:nvSpPr>
        <p:spPr/>
        <p:txBody>
          <a:bodyPr/>
          <a:lstStyle/>
          <a:p>
            <a:r>
              <a:rPr lang="en-US"/>
              <a:t>UU</a:t>
            </a:r>
            <a:endParaRPr lang="en-IN"/>
          </a:p>
        </p:txBody>
      </p:sp>
      <p:graphicFrame>
        <p:nvGraphicFramePr>
          <p:cNvPr id="45" name="Object 44">
            <a:extLst>
              <a:ext uri="{FF2B5EF4-FFF2-40B4-BE49-F238E27FC236}">
                <a16:creationId xmlns:a16="http://schemas.microsoft.com/office/drawing/2014/main" id="{34D28C74-66C8-1F46-3FA5-A2A426FDF444}"/>
              </a:ext>
            </a:extLst>
          </p:cNvPr>
          <p:cNvGraphicFramePr>
            <a:graphicFrameLocks noChangeAspect="1"/>
          </p:cNvGraphicFramePr>
          <p:nvPr>
            <p:extLst>
              <p:ext uri="{D42A27DB-BD31-4B8C-83A1-F6EECF244321}">
                <p14:modId xmlns:p14="http://schemas.microsoft.com/office/powerpoint/2010/main" val="1578866703"/>
              </p:ext>
            </p:extLst>
          </p:nvPr>
        </p:nvGraphicFramePr>
        <p:xfrm>
          <a:off x="689008" y="1690688"/>
          <a:ext cx="10813983" cy="4351338"/>
        </p:xfrm>
        <a:graphic>
          <a:graphicData uri="http://schemas.openxmlformats.org/presentationml/2006/ole">
            <mc:AlternateContent xmlns:mc="http://schemas.openxmlformats.org/markup-compatibility/2006">
              <mc:Choice xmlns:v="urn:schemas-microsoft-com:vml" Requires="v">
                <p:oleObj name="Bitmap Image" r:id="rId2" imgW="6680160" imgH="4127400" progId="PBrush">
                  <p:embed/>
                </p:oleObj>
              </mc:Choice>
              <mc:Fallback>
                <p:oleObj name="Bitmap Image" r:id="rId2" imgW="6680160" imgH="4127400" progId="PBrush">
                  <p:embed/>
                  <p:pic>
                    <p:nvPicPr>
                      <p:cNvPr id="45" name="Object 44">
                        <a:extLst>
                          <a:ext uri="{FF2B5EF4-FFF2-40B4-BE49-F238E27FC236}">
                            <a16:creationId xmlns:a16="http://schemas.microsoft.com/office/drawing/2014/main" id="{34D28C74-66C8-1F46-3FA5-A2A426FDF444}"/>
                          </a:ext>
                        </a:extLst>
                      </p:cNvPr>
                      <p:cNvPicPr/>
                      <p:nvPr/>
                    </p:nvPicPr>
                    <p:blipFill>
                      <a:blip r:embed="rId3"/>
                      <a:stretch>
                        <a:fillRect/>
                      </a:stretch>
                    </p:blipFill>
                    <p:spPr>
                      <a:xfrm>
                        <a:off x="689008" y="1690688"/>
                        <a:ext cx="10813983" cy="4351338"/>
                      </a:xfrm>
                      <a:prstGeom prst="rect">
                        <a:avLst/>
                      </a:prstGeom>
                    </p:spPr>
                  </p:pic>
                </p:oleObj>
              </mc:Fallback>
            </mc:AlternateContent>
          </a:graphicData>
        </a:graphic>
      </p:graphicFrame>
      <p:sp>
        <p:nvSpPr>
          <p:cNvPr id="46" name="TextBox 45">
            <a:extLst>
              <a:ext uri="{FF2B5EF4-FFF2-40B4-BE49-F238E27FC236}">
                <a16:creationId xmlns:a16="http://schemas.microsoft.com/office/drawing/2014/main" id="{90B77E0E-E65B-6EF6-06F1-AE0CC13E30DF}"/>
              </a:ext>
            </a:extLst>
          </p:cNvPr>
          <p:cNvSpPr txBox="1"/>
          <p:nvPr/>
        </p:nvSpPr>
        <p:spPr>
          <a:xfrm>
            <a:off x="4677878" y="5824003"/>
            <a:ext cx="3590223" cy="369332"/>
          </a:xfrm>
          <a:prstGeom prst="rect">
            <a:avLst/>
          </a:prstGeom>
          <a:noFill/>
        </p:spPr>
        <p:txBody>
          <a:bodyPr wrap="square" rtlCol="0">
            <a:spAutoFit/>
          </a:bodyPr>
          <a:lstStyle/>
          <a:p>
            <a:r>
              <a:rPr lang="en-US"/>
              <a:t>USE CASE DIAGRAM</a:t>
            </a:r>
            <a:endParaRPr lang="en-IN"/>
          </a:p>
        </p:txBody>
      </p:sp>
    </p:spTree>
    <p:extLst>
      <p:ext uri="{BB962C8B-B14F-4D97-AF65-F5344CB8AC3E}">
        <p14:creationId xmlns:p14="http://schemas.microsoft.com/office/powerpoint/2010/main" val="1258054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31</Slides>
  <Notes>0</Notes>
  <HiddenSlides>0</HiddenSlide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PowerPoint Presentation</vt:lpstr>
      <vt:lpstr>Contents:</vt:lpstr>
      <vt:lpstr>ABSTRACT:</vt:lpstr>
      <vt:lpstr>INTRODUCTION:</vt:lpstr>
      <vt:lpstr>Existing System:</vt:lpstr>
      <vt:lpstr>Literature Survey:</vt:lpstr>
      <vt:lpstr>Proposed System:</vt:lpstr>
      <vt:lpstr>Modules:</vt:lpstr>
      <vt:lpstr>UML DIAGRAM:</vt:lpstr>
      <vt:lpstr>SYSTEM ARCHITETURE:</vt:lpstr>
      <vt:lpstr>REQUIREMENTS:</vt:lpstr>
      <vt:lpstr>SNAPSHOTS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Enhancements: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Classifying Positive &amp; Negative Restaurant Reviews(Bag of Words Model)</dc:title>
  <dc:creator>POORNIMA PELLURU</dc:creator>
  <cp:revision>92</cp:revision>
  <dcterms:created xsi:type="dcterms:W3CDTF">2022-06-15T14:36:44Z</dcterms:created>
  <dcterms:modified xsi:type="dcterms:W3CDTF">2022-08-21T09:05:30Z</dcterms:modified>
</cp:coreProperties>
</file>