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49"/>
  </p:notesMasterIdLst>
  <p:sldIdLst>
    <p:sldId id="414" r:id="rId3"/>
    <p:sldId id="363" r:id="rId4"/>
    <p:sldId id="396" r:id="rId5"/>
    <p:sldId id="405" r:id="rId6"/>
    <p:sldId id="404" r:id="rId7"/>
    <p:sldId id="415" r:id="rId8"/>
    <p:sldId id="440" r:id="rId9"/>
    <p:sldId id="416" r:id="rId10"/>
    <p:sldId id="366" r:id="rId11"/>
    <p:sldId id="364" r:id="rId12"/>
    <p:sldId id="459" r:id="rId13"/>
    <p:sldId id="417" r:id="rId14"/>
    <p:sldId id="458" r:id="rId15"/>
    <p:sldId id="365" r:id="rId16"/>
    <p:sldId id="434" r:id="rId17"/>
    <p:sldId id="451" r:id="rId18"/>
    <p:sldId id="367" r:id="rId19"/>
    <p:sldId id="397" r:id="rId20"/>
    <p:sldId id="399" r:id="rId21"/>
    <p:sldId id="400" r:id="rId22"/>
    <p:sldId id="398" r:id="rId23"/>
    <p:sldId id="418" r:id="rId24"/>
    <p:sldId id="402" r:id="rId25"/>
    <p:sldId id="406" r:id="rId26"/>
    <p:sldId id="407" r:id="rId27"/>
    <p:sldId id="368" r:id="rId28"/>
    <p:sldId id="408" r:id="rId29"/>
    <p:sldId id="409" r:id="rId30"/>
    <p:sldId id="411" r:id="rId31"/>
    <p:sldId id="412" r:id="rId32"/>
    <p:sldId id="413" r:id="rId33"/>
    <p:sldId id="419" r:id="rId34"/>
    <p:sldId id="420" r:id="rId35"/>
    <p:sldId id="421" r:id="rId36"/>
    <p:sldId id="441" r:id="rId37"/>
    <p:sldId id="410" r:id="rId38"/>
    <p:sldId id="369" r:id="rId39"/>
    <p:sldId id="423" r:id="rId40"/>
    <p:sldId id="424" r:id="rId41"/>
    <p:sldId id="371" r:id="rId42"/>
    <p:sldId id="425" r:id="rId43"/>
    <p:sldId id="426" r:id="rId44"/>
    <p:sldId id="427" r:id="rId45"/>
    <p:sldId id="428" r:id="rId46"/>
    <p:sldId id="370" r:id="rId47"/>
    <p:sldId id="45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9" autoAdjust="0"/>
  </p:normalViewPr>
  <p:slideViewPr>
    <p:cSldViewPr>
      <p:cViewPr varScale="1">
        <p:scale>
          <a:sx n="104" d="100"/>
          <a:sy n="104" d="100"/>
        </p:scale>
        <p:origin x="11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9FD55-1087-4762-8D0F-BFD92280E18F}" type="datetimeFigureOut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C0EE1-621F-4FE1-BB1C-F1B857B85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0EE1-621F-4FE1-BB1C-F1B857B856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3F22A5B-A80A-4D54-B1DA-55B587C601CB}" type="datetime1">
              <a:rPr lang="en-US" smtClean="0"/>
              <a:pPr/>
              <a:t>21-Apr-17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3549-0AE8-4951-BD0C-22B8E8764676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622D3-CD03-46CE-8878-EC8D8DFA8772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44-EED3-43F7-8589-D74154532F00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082-B393-437C-8DDB-FC2B8401988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6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219A-0CD6-4675-B6F7-2A9D7E3E7E32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8E2D-40FA-46BE-9762-E57A7E6632AD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5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D271-F2C9-46F3-AFB4-1B7D7F4059A9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4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889-7329-47AE-90D4-DF1C3B033D5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3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6FD2-C016-493F-8D7E-45B35E01CE76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5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92C9-A156-4792-AC2C-9BED2502360B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BC96-41F9-4C4B-8BE1-6E67D8590B78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9948-60B4-4B2B-AD97-D1F70AEC8D6E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1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408-6A71-44D3-B5FE-BA9465C81695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DBD7-D366-4C52-AA62-3F312D592B57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7B085A-2A7D-43A4-87C0-70476B00B9F7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Henry, C-DAC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F56F3B-BA6E-4DAF-92DE-855CD844E8C6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DAEC-8C00-4F01-B94D-D46943D4634B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A6AB-CC61-49BF-BFE5-482BA7E526D8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01AE-D280-40DB-B50B-81C2CEB5F91D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A2CA629-32CF-484E-8B8A-F4B2637F1A6F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9B77CA-C426-4219-A0C2-4D1026D1516B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42B6-079D-4C4E-8A39-DBBDED853F97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C748-7894-441C-9110-D324FF4FF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fgets.ph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3086" y="6052456"/>
            <a:ext cx="6705600" cy="685800"/>
          </a:xfrm>
        </p:spPr>
        <p:txBody>
          <a:bodyPr/>
          <a:lstStyle/>
          <a:p>
            <a:r>
              <a:rPr lang="en-US" dirty="0" smtClean="0"/>
              <a:t>Henry, C-DAC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217A-506B-4D2D-A205-F8C3CD17EAAC}" type="datetime1">
              <a:rPr lang="en-US" smtClean="0"/>
              <a:pPr/>
              <a:t>21-Apr-17</a:t>
            </a:fld>
            <a:endParaRPr lang="en-US" dirty="0"/>
          </a:p>
        </p:txBody>
      </p:sp>
      <p:sp>
        <p:nvSpPr>
          <p:cNvPr id="6" name="AutoShape 2" descr="http://howpk.com/wp-content/uploads/2014/03/How-to-Delete-Pages-and-Menu-from-PHP-howpk.com_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howpk.com/wp-content/uploads/2014/03/How-to-Delete-Pages-and-Menu-from-PHP-howpk.com_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838200"/>
            <a:ext cx="6629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&lt;?php </a:t>
            </a:r>
            <a:r>
              <a:rPr lang="en-US" sz="4400" b="1" dirty="0"/>
              <a:t>	</a:t>
            </a:r>
            <a:r>
              <a:rPr lang="en-US" sz="4400" b="1" dirty="0" smtClean="0"/>
              <a:t>is Fun! ?&gt; </a:t>
            </a:r>
            <a:r>
              <a:rPr lang="en-US" sz="8800" b="1" dirty="0" smtClean="0"/>
              <a:t> Day2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7954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Open </a:t>
            </a:r>
            <a:r>
              <a:rPr lang="en-US" sz="4000" dirty="0" smtClean="0"/>
              <a:t>&amp; Close </a:t>
            </a:r>
            <a:r>
              <a:rPr lang="en-US" sz="4000" dirty="0"/>
              <a:t>Connection to the </a:t>
            </a:r>
            <a:r>
              <a:rPr lang="en-US" sz="4000" dirty="0" smtClean="0"/>
              <a:t>MySQL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0ECC-8AA9-4E91-A199-395CC3621ABA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sz="2100" dirty="0" smtClean="0"/>
              <a:t>$</a:t>
            </a:r>
            <a:r>
              <a:rPr lang="en-US" sz="2100" dirty="0"/>
              <a:t>link = mysqli_connect('localhost', 'henry', </a:t>
            </a:r>
            <a:r>
              <a:rPr lang="en-US" sz="2100" dirty="0" smtClean="0"/>
              <a:t>'acts123‘,’acts’);</a:t>
            </a:r>
            <a:endParaRPr lang="en-US" sz="2100" dirty="0"/>
          </a:p>
          <a:p>
            <a:pPr marL="1051560" lvl="3" indent="0">
              <a:buNone/>
            </a:pPr>
            <a:r>
              <a:rPr lang="en-US" dirty="0"/>
              <a:t>if (!$link) {</a:t>
            </a:r>
          </a:p>
          <a:p>
            <a:pPr marL="1051560" lvl="3" indent="0">
              <a:buNone/>
            </a:pPr>
            <a:r>
              <a:rPr lang="en-US" dirty="0"/>
              <a:t>   echo $link . "&lt;br /&gt;";</a:t>
            </a:r>
          </a:p>
          <a:p>
            <a:pPr marL="1051560" lvl="3" indent="0">
              <a:buNone/>
            </a:pPr>
            <a:r>
              <a:rPr lang="en-US" dirty="0"/>
              <a:t>   die('Could not connect: ' . mysqli_connect_error());</a:t>
            </a:r>
          </a:p>
          <a:p>
            <a:pPr marL="1051560" lvl="3" indent="0">
              <a:buNone/>
            </a:pPr>
            <a:r>
              <a:rPr lang="en-US" dirty="0"/>
              <a:t>}</a:t>
            </a:r>
          </a:p>
          <a:p>
            <a:pPr marL="1051560" lvl="3" indent="0">
              <a:buNone/>
            </a:pPr>
            <a:r>
              <a:rPr lang="en-US" dirty="0"/>
              <a:t>else</a:t>
            </a:r>
          </a:p>
          <a:p>
            <a:pPr marL="1051560" lvl="3" indent="0">
              <a:buNone/>
            </a:pPr>
            <a:r>
              <a:rPr lang="en-US" dirty="0"/>
              <a:t>{</a:t>
            </a:r>
          </a:p>
          <a:p>
            <a:pPr marL="1051560" lvl="3" indent="0">
              <a:buNone/>
            </a:pPr>
            <a:r>
              <a:rPr lang="en-US" dirty="0" smtClean="0"/>
              <a:t>echo </a:t>
            </a:r>
            <a:r>
              <a:rPr lang="en-US" dirty="0"/>
              <a:t>'Connected successfully';</a:t>
            </a:r>
          </a:p>
          <a:p>
            <a:pPr marL="1051560" lvl="3" indent="0">
              <a:buNone/>
            </a:pPr>
            <a:r>
              <a:rPr lang="en-US" dirty="0"/>
              <a:t>}</a:t>
            </a:r>
          </a:p>
          <a:p>
            <a:pPr marL="1051560" lvl="3" indent="0">
              <a:buNone/>
            </a:pPr>
            <a:r>
              <a:rPr lang="en-US" dirty="0"/>
              <a:t>mysqli_close($link);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Henry, C-DAC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Mysqli_select_db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$con=</a:t>
            </a:r>
            <a:r>
              <a:rPr lang="en-US" dirty="0" err="1">
                <a:solidFill>
                  <a:srgbClr val="FF0000"/>
                </a:solidFill>
              </a:rPr>
              <a:t>mysqli_connect</a:t>
            </a:r>
            <a:r>
              <a:rPr lang="en-US" dirty="0">
                <a:solidFill>
                  <a:srgbClr val="FF0000"/>
                </a:solidFill>
              </a:rPr>
              <a:t>("localhost","my_user","my_password","</a:t>
            </a:r>
            <a:r>
              <a:rPr lang="en-US" dirty="0" err="1">
                <a:solidFill>
                  <a:srgbClr val="FF0000"/>
                </a:solidFill>
              </a:rPr>
              <a:t>my_db</a:t>
            </a:r>
            <a:r>
              <a:rPr lang="en-US" dirty="0">
                <a:solidFill>
                  <a:srgbClr val="FF0000"/>
                </a:solidFill>
              </a:rPr>
              <a:t>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// Check connection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smtClean="0"/>
              <a:t>(!$con)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{</a:t>
            </a:r>
            <a:br>
              <a:rPr lang="en-US" dirty="0"/>
            </a:br>
            <a:r>
              <a:rPr lang="en-US" dirty="0"/>
              <a:t>  echo "Failed to connect to MySQL: " . </a:t>
            </a:r>
            <a:r>
              <a:rPr lang="en-US" dirty="0" err="1"/>
              <a:t>mysqli_connect_error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...some PHP code for database "</a:t>
            </a:r>
            <a:r>
              <a:rPr lang="en-US" dirty="0" err="1"/>
              <a:t>my_db</a:t>
            </a:r>
            <a:r>
              <a:rPr lang="en-US" dirty="0"/>
              <a:t>"...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Change database to "test"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mysqli_select_db</a:t>
            </a:r>
            <a:r>
              <a:rPr lang="en-US" dirty="0">
                <a:solidFill>
                  <a:srgbClr val="FF0000"/>
                </a:solidFill>
              </a:rPr>
              <a:t>($</a:t>
            </a:r>
            <a:r>
              <a:rPr lang="en-US" dirty="0" err="1">
                <a:solidFill>
                  <a:srgbClr val="FF0000"/>
                </a:solidFill>
              </a:rPr>
              <a:t>con,"test</a:t>
            </a:r>
            <a:r>
              <a:rPr lang="en-US" dirty="0">
                <a:solidFill>
                  <a:srgbClr val="FF0000"/>
                </a:solidFill>
              </a:rPr>
              <a:t>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...some PHP code for database "test"...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mysqli_close</a:t>
            </a:r>
            <a:r>
              <a:rPr lang="en-US" dirty="0"/>
              <a:t>($con);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9428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 Insert Data Into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Here are some syntax rules to follow: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SQL query must be quoted in PHP</a:t>
            </a:r>
          </a:p>
          <a:p>
            <a:pPr lvl="1"/>
            <a:r>
              <a:rPr lang="en-US" dirty="0"/>
              <a:t>String values inside the SQL query must be quoted</a:t>
            </a:r>
          </a:p>
          <a:p>
            <a:pPr lvl="1"/>
            <a:r>
              <a:rPr lang="en-US" dirty="0"/>
              <a:t>Numeric values must not be quoted</a:t>
            </a:r>
          </a:p>
          <a:p>
            <a:pPr lvl="1"/>
            <a:r>
              <a:rPr lang="en-US" dirty="0"/>
              <a:t>The word NULL must not be quoted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Insert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Create connection</a:t>
            </a:r>
          </a:p>
          <a:p>
            <a:pPr marL="0" indent="0">
              <a:buNone/>
            </a:pP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Check connection</a:t>
            </a:r>
          </a:p>
          <a:p>
            <a:pPr marL="0" indent="0">
              <a:buNone/>
            </a:pPr>
            <a:r>
              <a:rPr lang="en-US" dirty="0"/>
              <a:t>if (!$conn) {</a:t>
            </a:r>
          </a:p>
          <a:p>
            <a:pPr marL="0" indent="0">
              <a:buNone/>
            </a:pPr>
            <a:r>
              <a:rPr lang="en-US" dirty="0"/>
              <a:t>    die("Connection failed: " 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"INSERT INTO Student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 VALUES ('John', 'Doe', 18)";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</a:p>
          <a:p>
            <a:pPr marL="0" indent="0">
              <a:buNone/>
            </a:pPr>
            <a:r>
              <a:rPr lang="en-US" dirty="0"/>
              <a:t>    echo "New record created successfully";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"Error: " . $</a:t>
            </a:r>
            <a:r>
              <a:rPr lang="en-US" dirty="0" err="1"/>
              <a:t>sql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 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mysqli_close</a:t>
            </a:r>
            <a:r>
              <a:rPr lang="en-US" dirty="0"/>
              <a:t>($conn);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5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a query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AB9-C9C4-40CA-971B-0AF895A85F62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/>
              <a:t>sql</a:t>
            </a:r>
            <a:r>
              <a:rPr lang="en-US" dirty="0"/>
              <a:t> = "SELECT * FROM Student WHERE Age=18";</a:t>
            </a:r>
          </a:p>
          <a:p>
            <a:pPr marL="0" indent="0">
              <a:buNone/>
            </a:pPr>
            <a:r>
              <a:rPr lang="en-US" dirty="0"/>
              <a:t>$result = mysqli_query($link, 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 (!$result) { // add this check.</a:t>
            </a:r>
          </a:p>
          <a:p>
            <a:pPr marL="0" indent="0">
              <a:buNone/>
            </a:pPr>
            <a:r>
              <a:rPr lang="en-US" dirty="0"/>
              <a:t>    die('Invalid query: ' . mysqli_error());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($row = </a:t>
            </a:r>
            <a:r>
              <a:rPr lang="en-US" dirty="0" err="1"/>
              <a:t>mysqli_fetch_array</a:t>
            </a:r>
            <a:r>
              <a:rPr lang="en-US" dirty="0"/>
              <a:t>($result)) {</a:t>
            </a:r>
          </a:p>
          <a:p>
            <a:pPr marL="0" indent="0">
              <a:buNone/>
            </a:pPr>
            <a:r>
              <a:rPr lang="en-US" dirty="0"/>
              <a:t>        echo "&lt;h2&gt;" . $row['</a:t>
            </a:r>
            <a:r>
              <a:rPr lang="en-US" dirty="0" err="1"/>
              <a:t>Firstname</a:t>
            </a:r>
            <a:r>
              <a:rPr lang="en-US" dirty="0"/>
              <a:t>'] . " " . $row['</a:t>
            </a:r>
            <a:r>
              <a:rPr lang="en-US" dirty="0" err="1"/>
              <a:t>Lastname</a:t>
            </a:r>
            <a:r>
              <a:rPr lang="en-US" dirty="0"/>
              <a:t>'] . "&lt;/h2&gt;";</a:t>
            </a:r>
          </a:p>
          <a:p>
            <a:pPr marL="0" indent="0">
              <a:buNone/>
            </a:pPr>
            <a:r>
              <a:rPr lang="en-US" dirty="0"/>
              <a:t>        echo "&lt;br&gt;";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mysqli_close($link);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Henry, C-DAC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51798" y="589510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MySQL ends…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058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of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pic>
        <p:nvPicPr>
          <p:cNvPr id="1026" name="Picture 2" descr="https://lh3.googleusercontent.com/-ztVAhUb_CXc/AAAAAAAAAAI/AAAAAAAAAAA/sdC3DN1xTCY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" y="3581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reviews.123rf.com/images/artenot/artenot1206/artenot120600632/14074050-funny-cartoon-manager-in-various-poses-for-use-in-advertising-presentations-brochures-blogs-document-Stock-Ve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76" y="10668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jpeg;base64,/9j/4AAQSkZJRgABAQAAAQABAAD/2wCEAAkGBxATEhUUExQVEBQXFBUUFRQWFBQUFRQYFBQWFhUUFBUYHCggGBolHBQUITEhJSkrLi4uFx8zODMsNygtLisBCgoKDg0OGBAQGywkICQsLCwsLCwsNCwsLCwsLC0tLCwsLCwsLCwsLCwsLCwsLCwsLCwsLCwsLCwsLCwsLCwsLP/AABEIAOYA2wMBIgACEQEDEQH/xAAcAAEAAQUBAQAAAAAAAAAAAAAABQIDBAYHAQj/xABAEAABAwIDBAcECAQGAwAAAAABAAIDBBEFITEGEkFRBxMiYXGBkTJSobEUM0JygpLB0UNi4fAVI2OissJTc9L/xAAaAQADAQEBAQAAAAAAAAAAAAAAAQIDBAUG/8QAKxEAAgIBAwMDBAEFAAAAAAAAAAECEQMSITEEQVEFEzIUIoGxYXGRoeHw/9oADAMBAAIRAxEAPwDuKIiACIiACIoDG9k4Ki5DpIX+8x5A826JO+w1Xcn0XHcc2DxWK7oJ3VDeQcQ70J+S0msxDEYXbsj5oyOBLgsJZ3HmLNo4VLhn0wi+Y49rK5ulRJ+YrKi27xJulQ/zN0vqo+B/TvyfSRWg4zt9JQ1BhqoN5urZGG2806HdP7rm8XSVibf41/FrT+ij9o9r6mta0T7p3b2IaAc+Fwpn1Ca+3kccDT3O24b0g4bMMpurPJ4Lfjp8VP0uIwSfVyMf91zSvlTeVbJ3DQkeBUrqn3RT6ddmfWSL5gpNp62P2J5G/jKlKfpFxNv8cu8Q0/MLRdVHwQ+nfk+i0XAo+lXEh9pjvFjf0WSzpdr+LYj+E/uq+pgT7EjuiLhM/S3iB9kRM8GX+ZWZsftvWVNZGyep6uMnMBrRvHg0WF89ELqIN0g9mSVnakRFuYhERABERABERABERABERABERABYOK4fTzNtPGyQfzDPyOoWVNMGhRE8peVMpUXCNs5xtF0YRvfvUkvVD3JAXDyc3MeYKjI+iib7VTGPCN7vmQtiwHblktdNRSbu+2R7YZWexKG3O6RfJ4HLI7p0W4lczhG+DrTOax9FLftVR8ogPm5ZDOiyn41Ex8Gxj9CugFeJaI+CrNHZ0Y0Q1knP4mD/AKrHxHYbDIGbzzUO4BrXF73Hk1rW3J+C39U3RpQI4dNsvVyPJgo6iOP7IlI3vFzjYX7lcfsNXtaXyNjhaLXMkzABfIDK+a7YuI7W7TzVFQHAljIpLxR8AWOHbeOLrt8tFnKMUUSLejWu4uhb+Nx/6r09Glb/AOSE/if/APKkqTpXZ/Hp3A8XROaR47rrEeqmqLpEwyTIymE/6rC0fmFwnoQrNHqtgcRYLhjJfuPBPkHWutep53wSh1i18b8wciHMOYI5ghd9pqqORu/G9srDo5jg5vqFxzpFw8x10zg07rgyUm2QMtxmeZcx/wAVLj4Gb5QdLjpZWM6tsYduM3i7JriQHSO7tbBb7WbZ4bF7VTGfunf/AOK+Xt5C9arNJcmDwxZ9L0XSBhsrwyOUucTYAMfmfRbSuG9BmFCSpkncLiJvZ+8+4Hwuu5LpxyclbMMkVF0giIrMwiIgAiIgAiIgArdRO1jS5xDWgXJJsB5q4ud9KdFW1Jip6e+44F0hJ3WCxyL3cu5TKVKxxVuiF216VmMcY6NomcNZX/Vj7rQbu8TYeK5TjW1NfUG8tRIR7jXGNg8GNsF1TCejCkZY1DnVL+IB3Ix4Ado+Z8lNN2Pw1ulJBlzjDvne657k92d0YpKkcm6LcCllrI57FsMLt9z7EBxAIaxh4m+vILvInaeI+SwH7jAB2I2jIDssA7gNArLZWO9lzXfdcD8kNmixpkuV4ouKdze8clJRvDgCEiZQcT1UlVKgoEjwrWse2Jo6lxeWuhkOZfGQ3ePNzSCCe+y2huz0z2hxqpGXzsGRWHq1RWOUk9I3e+ltkv7LHw9p1tbFhFvFNY5ydKNkyzY47uSRoNb0UO/h1I8Hx/MtP6LUce2FxCmBc6MSsGr4SZABzc2wcB32XVsP2uY761u6NC+M9YwH+a2YWxQytc0OY4OadHA3B81LTi6aplRakri7X8HAOj6Wq+nQtpnlu88dYM9wxjN++0ZEW+Nl0npdcBRN76iMeQZIQL+a2Oi2epYaiSojjDJJGhrrABvtbznNFsi42vzsFqXTLJalgHOov6RP/dDdspbI5TvJvK3vJvKaEd56BWj6NMecjR6NP7rqK5X0AvvSzD/VH/FdUXZD4o4cnyYREVEBERABERABERABR2JlSKjMSOamXBcPkiGxCsjiZvvNhoABdzidGtbxPcsaLC6yoBfK40UNierZYzuA95xyZ4BSFHTRibrpbyPFxF7sTeO6PePF3kpc4mzk70H7rFRT+R0znJbRX5OE45tZFR1XVmnzG6SZGCUgOFxcy3L8jmRbuXVWsa+BkwjbE6+49rWhoJGhHd+6rx3D6GqkjkmpxM+K/Vl32bkHTQ5gaq5U1RLQwNDGg3sOfeVvknjcWkkvFL/rMcOLLGak235t3f47EZI1ZmHeyfH9Asd4WdBHutAXKjvm9qK1SVUqSgyRssbgQLaWWp9ImzE1bBIyF4ZI6PdaSSBk4OLSRmA4CxKvXPgvetd7x9St459PY5pdNfc0nos6MZqYzSVt2OdZjI2Pa5hAz33W1N8gPHmt0xPA4o3GSne2F5zfFf8AypefZHsO/mHmCjnk6knzVovCieTUqaNceFxk5J88ngPdbu5dy5l01zdmlZ/NK/0DW/qunLjnTRU3q4Y/cgB83vd+jWrKK3NmaFdbHLsNijRf6M9wtfsljsvAG6jdlcPNRWQRcHSNLvutO874Ar6KmxBjHBlnPeRcRsG863M8GjvKptIStlPRLhzIaGP/ACzFK6/WBzS1xIc4doHjZbstfoZibGzmdztR6FTzDcBdEHaOHJFxkVIiKiAiIgAiIgAqZH2F1UrVSOyUARs1a6+SsdaXaqmXUqmI6rncmzrUIrhB5VoyBXZQsXqjdJmsUitwVpwV+ytOCRSMSoqREN9zS5oPa3cy0e9biByCzqedkjQ5jg9p0cDcLHeFFTYPFvF7N6F51dG4sv4gZFS77FaUzYFSVCwNmYReeR4HB24QfE7t1LQyhwv6oTsTg0VFEKIJKVadGrdWZ/4YjP3y4fIKFqNonwvDZWRu59VIXOb3lpH6qXJLkuKb4NgAXz50h4gJsQncDdrXdUD3Rdk/EOX0ASHNyJAc3IjI2cMiO/Naa7oxwwkktlJOZJmdn4qotIlps1noUwvelmqSMmN6pn3n2c4+TQPzLesFxinj33SvtLJI8vO647oa7da1xA7ICz8AwaGkiEULS1m8XZkuJLtSSfALLfFBFvv3BvSZODWkuk/lsOamVt2hqkqZL0rgbEZgi4IzBHMKdZoFrGylG6OGNjsnAG4vfduSQ2/cDbyW0rqxfGziz/KgiItDEIiIAIiIALxwyXqIAgagZrHDrFSeJQ8VFPC55qmdeJ3EyXKgpESRnwXpSLLblbeFdcqHBIpGO4LHlkaNXNHi4D5rJljBFiARyKxTRRf+Nn5W/spZpFmFNiVONZWfmB+AV2kxOIX3RLITwZDK747tlJ4XUthd7I3TqABl3hS0+PRD2Q5/lYfFOMb5Ypzlwo2a8Kqpd9XRzu737kQ/3G6TU1fulz/o1Gwaue8yW8dG/FRPSBtZiUUXWUgjYwfWks6yRo4PbfK3PLJc2rcGxKrHW1dRwuBM9xsPuNG61Nxj5b/wTGOWTpJfv/RsO0u1lO28cU8uJSnIbv8Ak0zT+HOTwBt3qS2I2cPVmWoJeXggDTI6kAaC2Q8yo3YfYXdPXT5j7IsRvDwOYHzXSLLGlJ3WxduKq9ykC2mS8KqKpKoSDFkRpQUpe6wyUpHhNtSrhBvcynkjF0yrC4+Kk1bghDRYK4uqKpUccnbsIiJkhERABERABERAFL2A6qgUzOSuogC0+BpFrWUVUQFpU0qJYg4WKmUbKhJxZAOVsrPqaMjvWC4LFxa5OuElLgtOCtPCvuCtOChmqLDwseZwAuSGjmSAFlOCxpIGk3LQTzIufK6RomR753SXbCwyXFt89mMd5cdfIFZFDgLGkPlPXPGgtaNvg3ie8qVhj3R38VcSryEsj4RSVSqiqUGZ4VVDC5xsBdXaSnL3WGS2CkpWsGWvNXDHqMsmVQ27lGH0gjb38Vloi6Uq2ONtt2wiImIIiIAIiIAIiIAIiIAIiIAIiIAFYlRQtdpkstEAtuCDnw940zWFIwjUWW0q3JA12oWbxrsbxztcmqPCpibmtilwqM9yxv8ABrHIrN45Gy6iJGlFI/4S7mFlQ4Ywa5oWOTE80UQzYXEEgFYElQdBkoXpJ6SRRv8Ao1NudZYbzzYht87Dv8VBUvSVRHN7JmnjZrHDyIclKFcFYsiduX4OhU7yyxGuqpd0gUjasUkm9G+ze2S3q+1pc3y81zvGOlWENP0eJ5dbJ0u61g791pJPhkuY1VZJNI6V7i5znFznH7RPIcB+wThaIy6ZH18x4IuCCOYNwvSV8oUW0FZELR1EsY5NkcB6XVyp2nr5BZ9TM4cjI+3zW2o59DPqV1ZENXsH4m/ujayI6SMPg5v7r5IdUPOrnHzK8bM4aOI8ylrH7f8AJ9fAr1cr6HNsTK36JM672i8Tic3Di255cF1RWnZDVBERAiKq6stdYg+K9ZiIPFX8Up95txqPkoEhbRSaJ4J0V6uNrmrX2vI4q42oHEWQ8aCzYW1DDxVwOC19tjofiqgXDRynQFk+ig21Mo43VYxOQatuloY7JlFFNxpvEEK/HisR42S0sLM5FZZVMOjgrocFI7PUREAeErgG2nSTXSyPiYeoYCW2ZcONubtV38r5R2mbaqmHKR3zUyLgrZGTHeN3do9+asmmZy+auoszUttgaOH6q4sijFyWnMEf2VYcLEjkbKVO5OJ0ZMDjihlT2dr+jR4iIqOcIiIAzMIxB8EzJWGzmuBB8F9SbN4wyrp45mfaGY5OHtD1XyeuqdCG0RZM6leezJ2mdzhw8x8lcWRNbWdvREVmQWv11PuuI4ahbAsTEYN5t+IzVQdMTIAhUkK6QqSFvZJbV1lQeOaoIVJCYGYyQHRVqPsvI69oNib525ZjgDoUqCyRVt0LTqAvY5AdPRVpDMc0bOFx4ErwU7h7Mjh8VkogCwJKlujw7xXrsVqWC7mggam4V5USsu0jmCEUgoksJxDrmk2sRwXzLtmy1bUD/Vd8133ZifdeWHj8wuE9IDbYhUD/AFHLnzKmaYnua8gKpkdYJEclje9Gxn4ezU+SxZrhx8Ss2h9jzKvOjacyAVxe7pySs+sXp31HQ4YwdNb/AN+TBqYLAOGhtcciVjqWkbcEcwolbYMmpU+x5frPRx6fKpQ4l+1yeF2dl6scuzushbJ2eQFl4TWuhmZK02LHBw8isRExH1rgeItqII5m6PYHeBtmPW6zlyjoMx7ejkpXHNh32fdNg4Dzt6rq62Ts52qdBERAELX0+67uOixCFP1UO823HgoRzFtB2iWiyQqSFdIVBCsRaIVMRDHAkAscQ2Rhza4HIOtzBOqvEK2+O9hzIHxCYFVZR9S/dBJYRdh4i2rSeNr5L2OoI1z7+KkMeZcMdycR+Yf0UZSUm8S0GzrXF9HcweR7wpTtWwapmY1wOiqUeLtPukZELJiqAdcj8EDsvrxeogCGlPVz73AkO9df1XGuk6N7cQmcWlrXOu0kEBwsMxzXbMaiu0O5G3kf6qqpggqqcMmjZMBkQ9od6cllnVxsvF86PmElXYV2at6O8MJuInM7myyAehJt5LQdu8BipJmCEFsb4wQC5zrOaSHZuN8+yVxR5OyWNpWQtBJYkc9FnKHV9lW8cj4rHLgcncT3PTfWIYcftZU6XDX6ZnyPsCSoeQ5K9NO52py5aBYsj7q8WP2075OT1Tr11c46F9q897KFeiJJDQC4mwAGZJOgAVhVNe5pDmmzgQ5p5EG4PqFaZ5ZLw4FXOybSzH8Dh8Sthwbo1xKYjrGMpmcTI8F1u5jL/ouxYBOyaCKcZiRjXjuuM/jdSl1ab7lOK7EXsZsDS0REjS6SW1i8mwz1s0fqtxWNQvuFkrdHI7vcIiIEFgYhT/aHms9eEJp0BAFqoIWdW026bjT5LFstk7JoskIwZg8iD6FXHNVNkxEtKA4EHMFY9NSNYbgk5WF+C9jfcXVe8oLMXFIAe0NdD38lFkKbkNwb6WUOQriTIqinI1zCymuBzCwSF6x5GibQjLnj3mlvMW/ZQuFyEPLTxy8x/ZU1HID+yhMTaY5d4cbOHiNf771LjqTiVGWlpkr9Cv7R8h+6wcW2VoqkNE8XWbt93tvaRe1/ZI5BSsc4cARoc0Mi8/ZHfbaNJreinDXj/L66A82y7w/K8FaxiPRBUi/UVMcg4CRro3eouF1syKkyJ6idJwWr6N8WZ/AEv/rkY75kFR0mx2JjWjn/ACX+RX0Vvr3cefsn0KnYek+d4dicUdpSTD7wa0f7iFP4X0UVzyOufFTN459a/wAmty9Su1fR5Pdd6Fe/RJfcKPwFLyRuz2FspKdlOxz3tZeznkFx3nFx0FgLk2CkDIqvoM3ulP8AD5vd+IR93gdx8mZhM3at3KXULQYfKHhx7IHeppb47rc5statgiIrMgiIgC3UQNe0tcLg6hREuCSN+qlP3ZO2311Cm0TTaA1iWSaP62J1vej7bfTUL2Gqjf7LgTyvY+hzWzLCrMJgl9tgv7wyd6hWp+RURrHlpy/ofEK99LHFvocvirEuBzM+pmJHuS9oeTtVhyzSx/XQuaPeZ22/0V7MW6M2oqS4WA3R8T4lYpC8hqY3+y4Hu4+hzV0hVwIskKkhXSFSQmBbBIN1bxQb8e9xbn5HIq8QqSP2QIjKLMHO1lltc4cT5m6wqcFsm737v7fopV1OR3eOXxXDnwy1txWx34c8dCUmUtlJ1V1ouL3t4jL1VBpncLHwSJzmnl4qMcXGf3IeSSlG4szKOd0f2Gv7xmVIRYzGdQWrXayua0XNmeGpUQZ56g7sTSB3anxPALu9uJwuTZ0iGVrhdpDhzCrUfgNE6GBjHW3he9s9SSpBYvkoIiJAEREAEREAEREAEREAEREAEREAR9bgtPL7TAD7zeyfgoyXAZ2fVS749yTP/ctjRUpNCo06aolj+uicz+ZvaarkFVG/2XA93H0Oa2whRtbgNNJmWBp95vZKtZPIqIohUEK5LgNRH9VL1g9yQX+KwZKqSPKaJzP5m9pqtSTEY2KxWIdzy8xp/fcpSin3mA72dsweY1zWJJJHKwhjg46gcbjuOajIMREYLTd1zcNHPv5K+RE7LMBc5A+8DYKGqMUc927EDI45XtceQ4rKo8CqamzpT1Ueobz8B+pW24bhUMAsxtjxcc3HzWbmkOjWsL2Te879Q48929z5ngtspaVkbd1jQ0d36q8iylJvkqgiIpGEREAEREAEREAEREAEREAEREAEREAEREAEREAF44A5HNEQBE12zlNJnu7jvebl8EwrZ6CE3A33+87h4DgiJ6nwFEuiIkAREQAREQAREQAREQ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cdn5.f-cdn.com/ppic/2848215/logo/6515388/boy-carto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2253832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8937" y="359430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Arvind</a:t>
            </a:r>
            <a:r>
              <a:rPr lang="en-US" b="1" dirty="0" smtClean="0"/>
              <a:t>, the Manager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6041300"/>
            <a:ext cx="257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Avnish</a:t>
            </a:r>
            <a:r>
              <a:rPr lang="en-US" b="1" dirty="0" smtClean="0"/>
              <a:t>, the developer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5943600"/>
            <a:ext cx="223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Prabhakar</a:t>
            </a:r>
            <a:r>
              <a:rPr lang="en-US" b="1" dirty="0" smtClean="0"/>
              <a:t>, </a:t>
            </a:r>
            <a:r>
              <a:rPr lang="en-US" b="1" dirty="0" err="1" smtClean="0"/>
              <a:t>Avnish’s</a:t>
            </a:r>
            <a:r>
              <a:rPr lang="en-US" b="1" dirty="0" smtClean="0"/>
              <a:t> Friend</a:t>
            </a:r>
            <a:endParaRPr lang="en-US" b="1" dirty="0"/>
          </a:p>
        </p:txBody>
      </p:sp>
      <p:sp>
        <p:nvSpPr>
          <p:cNvPr id="5" name="Oval Callout 4"/>
          <p:cNvSpPr/>
          <p:nvPr/>
        </p:nvSpPr>
        <p:spPr>
          <a:xfrm>
            <a:off x="7427190" y="1478829"/>
            <a:ext cx="1676400" cy="1828800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iconsdb.com/icons/download/icon-sets/web-2-orange-2/idea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878" y="1989240"/>
            <a:ext cx="835025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Congraz</a:t>
            </a:r>
            <a:r>
              <a:rPr lang="en-US" dirty="0" smtClean="0"/>
              <a:t> </a:t>
            </a:r>
            <a:r>
              <a:rPr lang="en-US" smtClean="0"/>
              <a:t>Avnish…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pic>
        <p:nvPicPr>
          <p:cNvPr id="6" name="Picture 2" descr="https://lh3.googleusercontent.com/-ztVAhUb_CXc/AAAAAAAAAAI/AAAAAAAAAAA/sdC3DN1xTCY/photo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2380952" cy="2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 rot="3994259">
            <a:off x="3878735" y="1448925"/>
            <a:ext cx="3581400" cy="3048000"/>
          </a:xfrm>
          <a:prstGeom prst="wedgeEllipseCallou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cg.ukwebdev.com/images/money-cat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85" y="1925174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153400" cy="990600"/>
          </a:xfrm>
        </p:spPr>
        <p:txBody>
          <a:bodyPr/>
          <a:lstStyle/>
          <a:p>
            <a:r>
              <a:rPr lang="en-US" dirty="0" smtClean="0"/>
              <a:t>Pear::DB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81E4-4D93-484C-B252-F727F29D5A32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Pear::DB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75D0-0436-4F34-BE48-927EE31A6E18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HP </a:t>
            </a:r>
            <a:r>
              <a:rPr lang="en-US" b="1" dirty="0"/>
              <a:t>E</a:t>
            </a:r>
            <a:r>
              <a:rPr lang="en-US" dirty="0"/>
              <a:t>xtension and </a:t>
            </a:r>
            <a:r>
              <a:rPr lang="en-US" b="1" dirty="0"/>
              <a:t>A</a:t>
            </a:r>
            <a:r>
              <a:rPr lang="en-US" dirty="0"/>
              <a:t>pplication </a:t>
            </a:r>
            <a:r>
              <a:rPr lang="en-US" b="1" dirty="0" smtClean="0"/>
              <a:t>R</a:t>
            </a:r>
            <a:r>
              <a:rPr lang="en-US" dirty="0" smtClean="0"/>
              <a:t>epository</a:t>
            </a:r>
          </a:p>
          <a:p>
            <a:r>
              <a:rPr lang="en-US" dirty="0"/>
              <a:t>a framework and distribution system for reusable PHP components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advanced, object-oriented database library that provides full database </a:t>
            </a:r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You use the same code for all databases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your scripts are only ever going to run locally, there is no real compelling reason to </a:t>
            </a:r>
            <a:r>
              <a:rPr lang="en-US" dirty="0" smtClean="0"/>
              <a:t>use </a:t>
            </a:r>
            <a:r>
              <a:rPr lang="en-US" b="1" dirty="0" smtClean="0"/>
              <a:t>PEAR</a:t>
            </a:r>
            <a:r>
              <a:rPr lang="en-US" b="1" dirty="0"/>
              <a:t>::DB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Pear::DB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679C-1578-4C6F-B457-34A1F3691BB0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Pear::DB library to be installed</a:t>
            </a:r>
          </a:p>
          <a:p>
            <a:pPr lvl="1"/>
            <a:r>
              <a:rPr lang="en-US" dirty="0" smtClean="0"/>
              <a:t>Along with PHP and databases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153400" cy="990600"/>
          </a:xfrm>
        </p:spPr>
        <p:txBody>
          <a:bodyPr/>
          <a:lstStyle/>
          <a:p>
            <a:r>
              <a:rPr lang="en-US" dirty="0" smtClean="0"/>
              <a:t>PHP MySQL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6451-C6F3-446D-87BE-2A9EAF0EC7C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Pear::DB – Sample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184F-30E6-41BA-B551-0A73BAF3CAAF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Uses URL-like string for connection</a:t>
            </a:r>
          </a:p>
          <a:p>
            <a:pPr lvl="1"/>
            <a:r>
              <a:rPr lang="en-US" dirty="0" smtClean="0"/>
              <a:t>Called as Data </a:t>
            </a:r>
            <a:r>
              <a:rPr lang="en-US" dirty="0"/>
              <a:t>Source Name (DSN)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79665"/>
            <a:ext cx="2666999" cy="35687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Pear::DB – Sample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652F-DBF0-4B2B-BA27-8E61D11673CB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include_once</a:t>
            </a:r>
            <a:r>
              <a:rPr lang="en-US" dirty="0"/>
              <a:t>('</a:t>
            </a:r>
            <a:r>
              <a:rPr lang="en-US" dirty="0" err="1"/>
              <a:t>DB.php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$</a:t>
            </a:r>
            <a:r>
              <a:rPr lang="en-US" dirty="0" err="1"/>
              <a:t>conninfo</a:t>
            </a:r>
            <a:r>
              <a:rPr lang="en-US" dirty="0"/>
              <a:t> = "</a:t>
            </a:r>
            <a:r>
              <a:rPr lang="en-US" dirty="0" err="1"/>
              <a:t>mysql</a:t>
            </a:r>
            <a:r>
              <a:rPr lang="en-US" dirty="0"/>
              <a:t>://</a:t>
            </a:r>
            <a:r>
              <a:rPr lang="en-US" dirty="0" err="1"/>
              <a:t>username:password@localhost</a:t>
            </a:r>
            <a:r>
              <a:rPr lang="en-US" dirty="0"/>
              <a:t>/</a:t>
            </a:r>
            <a:r>
              <a:rPr lang="en-US" dirty="0" err="1"/>
              <a:t>phpdb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    $</a:t>
            </a:r>
            <a:r>
              <a:rPr lang="en-US" dirty="0" err="1"/>
              <a:t>db</a:t>
            </a:r>
            <a:r>
              <a:rPr lang="en-US" dirty="0"/>
              <a:t> = DB::connect($</a:t>
            </a:r>
            <a:r>
              <a:rPr lang="en-US" dirty="0" err="1"/>
              <a:t>conninfo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if (DB::</a:t>
            </a:r>
            <a:r>
              <a:rPr lang="en-US" dirty="0" err="1"/>
              <a:t>isError</a:t>
            </a:r>
            <a:r>
              <a:rPr lang="en-US" dirty="0"/>
              <a:t>($</a:t>
            </a:r>
            <a:r>
              <a:rPr lang="en-US" dirty="0" err="1"/>
              <a:t>db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        print $</a:t>
            </a:r>
            <a:r>
              <a:rPr lang="en-US" dirty="0" err="1"/>
              <a:t>db</a:t>
            </a:r>
            <a:r>
              <a:rPr lang="en-US" dirty="0"/>
              <a:t>-&gt;</a:t>
            </a:r>
            <a:r>
              <a:rPr lang="en-US" dirty="0" err="1"/>
              <a:t>getMessage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    exit;</a:t>
            </a:r>
            <a:br>
              <a:rPr lang="en-US" dirty="0"/>
            </a:br>
            <a:r>
              <a:rPr lang="en-US" dirty="0"/>
              <a:t>    } else {</a:t>
            </a:r>
            <a:br>
              <a:rPr lang="en-US" dirty="0"/>
            </a:br>
            <a:r>
              <a:rPr lang="en-US" dirty="0"/>
              <a:t>        $result = $</a:t>
            </a:r>
            <a:r>
              <a:rPr lang="en-US" dirty="0" err="1"/>
              <a:t>db</a:t>
            </a:r>
            <a:r>
              <a:rPr lang="en-US" dirty="0"/>
              <a:t>-&gt;query("SELECT * FROM people;");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while ($result-&gt;</a:t>
            </a:r>
            <a:r>
              <a:rPr lang="en-US" dirty="0" err="1"/>
              <a:t>fetchInto</a:t>
            </a:r>
            <a:r>
              <a:rPr lang="en-US" dirty="0"/>
              <a:t>($row, DB_FETCHMODE_ASSOC)) {</a:t>
            </a:r>
            <a:br>
              <a:rPr lang="en-US" dirty="0"/>
            </a:br>
            <a:r>
              <a:rPr lang="en-US" dirty="0"/>
              <a:t>            extract($row);</a:t>
            </a:r>
            <a:br>
              <a:rPr lang="en-US" dirty="0"/>
            </a:br>
            <a:r>
              <a:rPr lang="en-US" dirty="0"/>
              <a:t>            print "$Name: $</a:t>
            </a:r>
            <a:r>
              <a:rPr lang="en-US" dirty="0" err="1"/>
              <a:t>NumVisits</a:t>
            </a:r>
            <a:r>
              <a:rPr lang="en-US" dirty="0"/>
              <a:t>\n";</a:t>
            </a:r>
            <a:br>
              <a:rPr lang="en-US" dirty="0"/>
            </a:br>
            <a:r>
              <a:rPr lang="en-US" dirty="0"/>
              <a:t>        }</a:t>
            </a:r>
            <a:br>
              <a:rPr lang="en-US" dirty="0"/>
            </a:b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    $result-&gt;free();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$</a:t>
            </a:r>
            <a:r>
              <a:rPr lang="en-US" dirty="0" err="1"/>
              <a:t>db</a:t>
            </a:r>
            <a:r>
              <a:rPr lang="en-US" dirty="0"/>
              <a:t>-&gt;disconnect();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 in PHP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File Handling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B091-A70F-465B-A018-623B03FAFE6A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handling is an important part of any web </a:t>
            </a:r>
            <a:r>
              <a:rPr lang="en-US" dirty="0" smtClean="0"/>
              <a:t>application</a:t>
            </a:r>
          </a:p>
          <a:p>
            <a:r>
              <a:rPr lang="en-US" dirty="0"/>
              <a:t>You often need to open and process a file for different tasks</a:t>
            </a:r>
            <a:r>
              <a:rPr lang="en-US" dirty="0" smtClean="0"/>
              <a:t>.</a:t>
            </a:r>
          </a:p>
          <a:p>
            <a:r>
              <a:rPr lang="en-US" dirty="0"/>
              <a:t>PHP has several functions for creating, reading, uploading, and editing files.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readfile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7143-67B6-4F36-84EA-71379FACC67E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readfile</a:t>
            </a:r>
            <a:r>
              <a:rPr lang="en-US" dirty="0"/>
              <a:t>() function reads a file and writes it to the output buffer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 data file – webdictionary.txt</a:t>
            </a:r>
          </a:p>
          <a:p>
            <a:pPr lvl="1"/>
            <a:r>
              <a:rPr lang="en-US" dirty="0"/>
              <a:t>AJAX = Asynchronous JavaScript and XML</a:t>
            </a:r>
            <a:br>
              <a:rPr lang="en-US" dirty="0"/>
            </a:br>
            <a:r>
              <a:rPr lang="en-US" dirty="0"/>
              <a:t>CSS = Cascading Style Sheets</a:t>
            </a:r>
            <a:br>
              <a:rPr lang="en-US" dirty="0"/>
            </a:br>
            <a:r>
              <a:rPr lang="en-US" dirty="0"/>
              <a:t>HTML = Hyper Text Markup Language</a:t>
            </a:r>
            <a:br>
              <a:rPr lang="en-US" dirty="0"/>
            </a:br>
            <a:r>
              <a:rPr lang="en-US" dirty="0"/>
              <a:t>PHP = PHP Hypertext Preprocessor</a:t>
            </a:r>
            <a:br>
              <a:rPr lang="en-US" dirty="0"/>
            </a:br>
            <a:r>
              <a:rPr lang="en-US" dirty="0"/>
              <a:t>SQL = Structured Query Language</a:t>
            </a:r>
            <a:br>
              <a:rPr lang="en-US" dirty="0"/>
            </a:br>
            <a:r>
              <a:rPr lang="en-US" dirty="0"/>
              <a:t>SVG = Scalable Vector Graphics</a:t>
            </a:r>
            <a:br>
              <a:rPr lang="en-US" dirty="0"/>
            </a:br>
            <a:r>
              <a:rPr lang="en-US" dirty="0"/>
              <a:t>XML =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readfile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A63E-F522-470D-87FE-380D1C725C2C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readfile</a:t>
            </a:r>
            <a:r>
              <a:rPr lang="en-US" dirty="0"/>
              <a:t>() function returns the number of bytes read on </a:t>
            </a:r>
            <a:r>
              <a:rPr lang="en-US" dirty="0" smtClean="0"/>
              <a:t>success</a:t>
            </a:r>
          </a:p>
          <a:p>
            <a:r>
              <a:rPr lang="en-US" dirty="0" smtClean="0"/>
              <a:t>It is </a:t>
            </a:r>
            <a:r>
              <a:rPr lang="en-US" dirty="0"/>
              <a:t>useful if </a:t>
            </a:r>
            <a:r>
              <a:rPr lang="en-US" dirty="0" smtClean="0"/>
              <a:t>you just want </a:t>
            </a:r>
            <a:r>
              <a:rPr lang="en-US" dirty="0"/>
              <a:t>to </a:t>
            </a:r>
            <a:r>
              <a:rPr lang="en-US" dirty="0" smtClean="0"/>
              <a:t>open </a:t>
            </a:r>
            <a:r>
              <a:rPr lang="en-US" dirty="0"/>
              <a:t>up a file and read its contents.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Readline.php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b="1" dirty="0" err="1"/>
              <a:t>readfile</a:t>
            </a:r>
            <a:r>
              <a:rPr lang="en-US" b="1" dirty="0"/>
              <a:t>("webdictionary.txt");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Fopen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1241-F482-48E2-B3B3-A87E56F30987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Opening a File using fopen function</a:t>
            </a:r>
          </a:p>
          <a:p>
            <a:pPr lvl="1"/>
            <a:r>
              <a:rPr lang="en-US" dirty="0" smtClean="0"/>
              <a:t>Has more options than </a:t>
            </a:r>
            <a:r>
              <a:rPr lang="en-US" dirty="0" err="1" smtClean="0"/>
              <a:t>readfile</a:t>
            </a:r>
            <a:r>
              <a:rPr lang="en-US" dirty="0" smtClean="0"/>
              <a:t> function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/>
              <a:t>php</a:t>
            </a:r>
            <a:br>
              <a:rPr lang="en-US" dirty="0"/>
            </a:br>
            <a:r>
              <a:rPr lang="en-US" dirty="0" smtClean="0"/>
              <a:t>	$file=</a:t>
            </a:r>
            <a:r>
              <a:rPr lang="en-US" dirty="0" err="1" smtClean="0"/>
              <a:t>fopen</a:t>
            </a:r>
            <a:r>
              <a:rPr lang="en-US" dirty="0" smtClean="0"/>
              <a:t>("</a:t>
            </a:r>
            <a:r>
              <a:rPr lang="en-US" dirty="0" err="1" smtClean="0"/>
              <a:t>welcome.txt","r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 Modes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B84F-13C0-45DF-A2EF-28D3A8BD0C8E}" type="datetime1">
              <a:rPr lang="en-US" smtClean="0"/>
              <a:pPr/>
              <a:t>21-Apr-17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036"/>
            <a:ext cx="9291716" cy="48665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Read File - fread()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A4E6-2071-46C9-AA0A-4ABDAFFE347E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Reads an opened </a:t>
            </a:r>
            <a:r>
              <a:rPr lang="en-US" dirty="0"/>
              <a:t>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fread($myfile,filesize("webdictionary.txt</a:t>
            </a:r>
            <a:r>
              <a:rPr lang="en-US" dirty="0" smtClean="0"/>
              <a:t>"));</a:t>
            </a:r>
          </a:p>
          <a:p>
            <a:pPr lvl="1"/>
            <a:endParaRPr lang="en-US" dirty="0"/>
          </a:p>
          <a:p>
            <a:r>
              <a:rPr lang="en-US" dirty="0"/>
              <a:t>The first parameter of fread() contains the name of the file to read from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parameter specifies the maximum number of bytes to read.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Read Single Line - </a:t>
            </a:r>
            <a:r>
              <a:rPr lang="en-US" dirty="0" err="1"/>
              <a:t>fgets</a:t>
            </a:r>
            <a:r>
              <a:rPr lang="en-US" dirty="0"/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9653-57AC-4DEF-9151-A8E325C4ED42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/>
              <a:t>used to read a single line from a file.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/>
              <a:t>php</a:t>
            </a:r>
            <a:br>
              <a:rPr lang="en-US" dirty="0"/>
            </a:br>
            <a:r>
              <a:rPr lang="en-US" dirty="0"/>
              <a:t>$myfile = fopen("webdictionary.txt", "r") or die("Unable to open file!");</a:t>
            </a:r>
            <a:br>
              <a:rPr lang="en-US" dirty="0"/>
            </a:br>
            <a:r>
              <a:rPr lang="en-US" dirty="0"/>
              <a:t>echo </a:t>
            </a:r>
            <a:r>
              <a:rPr lang="en-US" b="1" dirty="0" err="1">
                <a:solidFill>
                  <a:srgbClr val="FF0000"/>
                </a:solidFill>
              </a:rPr>
              <a:t>fgets</a:t>
            </a:r>
            <a:r>
              <a:rPr lang="en-US" dirty="0"/>
              <a:t>($myfile);</a:t>
            </a:r>
            <a:br>
              <a:rPr lang="en-US" dirty="0"/>
            </a:br>
            <a:r>
              <a:rPr lang="en-US" dirty="0"/>
              <a:t>fclose($myfile);</a:t>
            </a:r>
            <a:br>
              <a:rPr lang="en-US" dirty="0"/>
            </a:br>
            <a:r>
              <a:rPr lang="en-US" dirty="0" smtClean="0"/>
              <a:t>?&gt;</a:t>
            </a:r>
          </a:p>
          <a:p>
            <a:r>
              <a:rPr lang="en-US" dirty="0" smtClean="0"/>
              <a:t>after </a:t>
            </a:r>
            <a:r>
              <a:rPr lang="en-US" dirty="0"/>
              <a:t>a call to the </a:t>
            </a:r>
            <a:r>
              <a:rPr lang="en-US" dirty="0" err="1"/>
              <a:t>fgets</a:t>
            </a:r>
            <a:r>
              <a:rPr lang="en-US" dirty="0"/>
              <a:t>() function, the file pointer has moved to the next 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990600"/>
          </a:xfrm>
        </p:spPr>
        <p:txBody>
          <a:bodyPr/>
          <a:lstStyle/>
          <a:p>
            <a:r>
              <a:rPr lang="en-US" dirty="0" smtClean="0"/>
              <a:t>PHP MySQL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C314-AF20-474A-BECB-28C9DC232907}" type="datetime1">
              <a:rPr lang="en-US" smtClean="0"/>
              <a:pPr/>
              <a:t>21-Apr-17</a:t>
            </a:fld>
            <a:endParaRPr lang="en-US"/>
          </a:p>
        </p:txBody>
      </p:sp>
      <p:pic>
        <p:nvPicPr>
          <p:cNvPr id="1026" name="Picture 2" descr="http://www.wpexplorer.com/wp-content/uploads/HTML-Requ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0729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Check End-Of-File - </a:t>
            </a:r>
            <a:r>
              <a:rPr lang="en-US" dirty="0" err="1"/>
              <a:t>feof</a:t>
            </a:r>
            <a:r>
              <a:rPr lang="en-US" dirty="0"/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0E38-47D9-4428-A4BA-66E1ACDE4525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Checks </a:t>
            </a:r>
            <a:r>
              <a:rPr lang="en-US" dirty="0"/>
              <a:t>if the "end-of-file" (EOF) has been reached</a:t>
            </a:r>
            <a:r>
              <a:rPr lang="en-US" dirty="0" smtClean="0"/>
              <a:t>.</a:t>
            </a:r>
          </a:p>
          <a:p>
            <a:r>
              <a:rPr lang="en-US" dirty="0"/>
              <a:t>useful for looping through data of unknown length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$myfile = fopen("webdictionary.txt", "r") or die("Unable to open file!");</a:t>
            </a:r>
            <a:br>
              <a:rPr lang="en-US" dirty="0"/>
            </a:br>
            <a:r>
              <a:rPr lang="en-US" dirty="0"/>
              <a:t>// Output one </a:t>
            </a:r>
            <a:r>
              <a:rPr lang="en-US" dirty="0" smtClean="0"/>
              <a:t>line at a time </a:t>
            </a:r>
            <a:r>
              <a:rPr lang="en-US" dirty="0"/>
              <a:t>until end-of-file</a:t>
            </a:r>
            <a:br>
              <a:rPr lang="en-US" dirty="0"/>
            </a:b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/>
              <a:t>($myfile)) {</a:t>
            </a:r>
            <a:br>
              <a:rPr lang="en-US" dirty="0"/>
            </a:br>
            <a:r>
              <a:rPr lang="en-US" dirty="0"/>
              <a:t>  echo </a:t>
            </a:r>
            <a:r>
              <a:rPr lang="en-US" dirty="0" err="1"/>
              <a:t>fgets</a:t>
            </a:r>
            <a:r>
              <a:rPr lang="en-US" dirty="0"/>
              <a:t>($myfile) . "&lt;br&gt;";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fclose($myfile);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Read Single Character - fgetc()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7967-1E8E-44E6-865F-E3E761A3749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read a single character from a file</a:t>
            </a:r>
            <a:r>
              <a:rPr lang="en-US" dirty="0" smtClean="0"/>
              <a:t>.</a:t>
            </a:r>
          </a:p>
          <a:p>
            <a:r>
              <a:rPr lang="en-US" sz="2200" dirty="0" smtClean="0"/>
              <a:t>&lt;?</a:t>
            </a:r>
            <a:r>
              <a:rPr lang="en-US" sz="2200" dirty="0"/>
              <a:t>php</a:t>
            </a:r>
            <a:br>
              <a:rPr lang="en-US" sz="2200" dirty="0"/>
            </a:br>
            <a:r>
              <a:rPr lang="en-US" sz="2200" dirty="0"/>
              <a:t>$myfile = fopen("webdictionary.txt", "r") or die("Unable to open file!");</a:t>
            </a:r>
            <a:br>
              <a:rPr lang="en-US" sz="2200" dirty="0"/>
            </a:br>
            <a:r>
              <a:rPr lang="en-US" sz="2200" dirty="0"/>
              <a:t>// Output one character until end-of-file</a:t>
            </a:r>
            <a:br>
              <a:rPr lang="en-US" sz="2200" dirty="0"/>
            </a:br>
            <a:r>
              <a:rPr lang="en-US" sz="2200" dirty="0"/>
              <a:t>while(!</a:t>
            </a:r>
            <a:r>
              <a:rPr lang="en-US" sz="2200" dirty="0" err="1"/>
              <a:t>feof</a:t>
            </a:r>
            <a:r>
              <a:rPr lang="en-US" sz="2200" dirty="0"/>
              <a:t>($myfile)) {</a:t>
            </a:r>
            <a:br>
              <a:rPr lang="en-US" sz="2200" dirty="0"/>
            </a:br>
            <a:r>
              <a:rPr lang="en-US" sz="2200" dirty="0"/>
              <a:t>  echo fgetc($myfile);</a:t>
            </a:r>
            <a:br>
              <a:rPr lang="en-US" sz="2200" dirty="0"/>
            </a:br>
            <a:r>
              <a:rPr lang="en-US" sz="2200" dirty="0"/>
              <a:t>}</a:t>
            </a:r>
            <a:br>
              <a:rPr lang="en-US" sz="2200" dirty="0"/>
            </a:br>
            <a:r>
              <a:rPr lang="en-US" sz="2200" dirty="0"/>
              <a:t>fclose($myfile);</a:t>
            </a:r>
            <a:br>
              <a:rPr lang="en-US" sz="2200" dirty="0"/>
            </a:br>
            <a:r>
              <a:rPr lang="en-US" sz="2200" dirty="0" smtClean="0"/>
              <a:t>?&gt;</a:t>
            </a:r>
          </a:p>
          <a:p>
            <a:r>
              <a:rPr lang="en-US" dirty="0"/>
              <a:t>After a call to the </a:t>
            </a:r>
            <a:r>
              <a:rPr lang="en-US" b="1" dirty="0"/>
              <a:t>fgetc()</a:t>
            </a:r>
            <a:r>
              <a:rPr lang="en-US" dirty="0"/>
              <a:t> function, the file pointer moves to the next character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File Create/Write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fopen()</a:t>
            </a:r>
          </a:p>
          <a:p>
            <a:pPr lvl="1"/>
            <a:r>
              <a:rPr lang="en-US" dirty="0" smtClean="0"/>
              <a:t>Can be used to create a file.</a:t>
            </a:r>
          </a:p>
          <a:p>
            <a:pPr lvl="1"/>
            <a:r>
              <a:rPr lang="en-US" dirty="0"/>
              <a:t>If you use fopen() on a file that does not exist, it will create it, given that the file is opened for writing (w) or appending (a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$file </a:t>
            </a:r>
            <a:r>
              <a:rPr lang="en-US" dirty="0"/>
              <a:t>= fopen</a:t>
            </a:r>
            <a:r>
              <a:rPr lang="en-US" dirty="0" smtClean="0"/>
              <a:t>(“somefile.txt</a:t>
            </a:r>
            <a:r>
              <a:rPr lang="en-US" dirty="0"/>
              <a:t>", "w")</a:t>
            </a:r>
          </a:p>
        </p:txBody>
      </p:sp>
    </p:spTree>
    <p:extLst>
      <p:ext uri="{BB962C8B-B14F-4D97-AF65-F5344CB8AC3E}">
        <p14:creationId xmlns:p14="http://schemas.microsoft.com/office/powerpoint/2010/main" val="12060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for PHP File Permissions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Getting errors while trying to create or write files</a:t>
            </a:r>
          </a:p>
          <a:p>
            <a:pPr lvl="1"/>
            <a:r>
              <a:rPr lang="en-US" dirty="0" smtClean="0"/>
              <a:t>Your web server user should have write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Write to File - fwrite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fwrite() function is used to write to a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$file = fopen("newfile.txt", "w") or die("Unable to open file!");</a:t>
            </a:r>
          </a:p>
          <a:p>
            <a:pPr marL="0" indent="0">
              <a:buNone/>
            </a:pPr>
            <a:r>
              <a:rPr lang="en-US" dirty="0"/>
              <a:t>$txt = "Write some data\n";</a:t>
            </a:r>
          </a:p>
          <a:p>
            <a:pPr marL="0" indent="0">
              <a:buNone/>
            </a:pPr>
            <a:r>
              <a:rPr lang="en-US" b="1" dirty="0"/>
              <a:t>fwrite($file, $txt);</a:t>
            </a:r>
          </a:p>
          <a:p>
            <a:pPr marL="0" indent="0">
              <a:buNone/>
            </a:pPr>
            <a:r>
              <a:rPr lang="en-US" dirty="0"/>
              <a:t>$txt = "Writing few more data\n";</a:t>
            </a:r>
          </a:p>
          <a:p>
            <a:pPr marL="0" indent="0">
              <a:buNone/>
            </a:pPr>
            <a:r>
              <a:rPr lang="en-US" b="1" dirty="0"/>
              <a:t>fwrite($file, $txt);</a:t>
            </a:r>
          </a:p>
          <a:p>
            <a:pPr marL="0" indent="0">
              <a:buNone/>
            </a:pPr>
            <a:r>
              <a:rPr lang="en-US" dirty="0"/>
              <a:t>fclose($file);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23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fseek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Adjust the file seek position</a:t>
            </a:r>
          </a:p>
          <a:p>
            <a:endParaRPr lang="en-US" dirty="0"/>
          </a:p>
          <a:p>
            <a:r>
              <a:rPr lang="en-US" dirty="0" err="1"/>
              <a:t>fseek</a:t>
            </a:r>
            <a:r>
              <a:rPr lang="en-US" dirty="0"/>
              <a:t>($</a:t>
            </a:r>
            <a:r>
              <a:rPr lang="en-US" dirty="0" smtClean="0"/>
              <a:t>file,0); //m</a:t>
            </a:r>
            <a:r>
              <a:rPr lang="en-IN" dirty="0" err="1" smtClean="0"/>
              <a:t>oves</a:t>
            </a:r>
            <a:r>
              <a:rPr lang="en-IN" dirty="0"/>
              <a:t> back to the beginning of the 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2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Close File - fclose()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585-2035-4FC7-8CF5-04DF20FD0E0C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Closes an opened file</a:t>
            </a:r>
          </a:p>
          <a:p>
            <a:r>
              <a:rPr lang="en-US" dirty="0"/>
              <a:t>It's </a:t>
            </a:r>
            <a:r>
              <a:rPr lang="en-US" dirty="0" smtClean="0"/>
              <a:t>important </a:t>
            </a:r>
            <a:r>
              <a:rPr lang="en-US" dirty="0"/>
              <a:t>to close all files after </a:t>
            </a:r>
            <a:r>
              <a:rPr lang="en-US" dirty="0" smtClean="0"/>
              <a:t>the work is done. </a:t>
            </a:r>
            <a:r>
              <a:rPr lang="en-US" dirty="0"/>
              <a:t>You don't want an open file running around on your server taking up resources!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$myfile = fopen("webdictionary.txt", "r");</a:t>
            </a:r>
            <a:br>
              <a:rPr lang="en-US" dirty="0"/>
            </a:br>
            <a:r>
              <a:rPr lang="en-US" dirty="0"/>
              <a:t>// some code to be executed....</a:t>
            </a:r>
            <a:br>
              <a:rPr lang="en-US" dirty="0"/>
            </a:br>
            <a:r>
              <a:rPr lang="en-US" dirty="0"/>
              <a:t>fclose($myfile);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CSV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4C91-1349-45C5-85F5-A1CF0BABAFEB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155" y="1704821"/>
            <a:ext cx="325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below spread sheet.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01" y="1704821"/>
            <a:ext cx="32861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0155" y="3493235"/>
            <a:ext cx="7162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fgetcsv($file_handle)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fgetcsv</a:t>
            </a:r>
            <a:r>
              <a:rPr lang="en-US" sz="2000" dirty="0"/>
              <a:t> — Gets line from file pointer and parse for CSV </a:t>
            </a:r>
            <a:r>
              <a:rPr lang="en-US" sz="2000" dirty="0" smtClean="0"/>
              <a:t>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 to </a:t>
            </a:r>
            <a:r>
              <a:rPr lang="en-US" sz="2000" dirty="0" err="1"/>
              <a:t>fgets</a:t>
            </a:r>
            <a:r>
              <a:rPr lang="en-US" sz="2000" dirty="0"/>
              <a:t>() except that </a:t>
            </a:r>
            <a:r>
              <a:rPr lang="en-US" sz="2000" dirty="0" err="1"/>
              <a:t>fgetcsv</a:t>
            </a:r>
            <a:r>
              <a:rPr lang="en-US" sz="2000" dirty="0"/>
              <a:t>() parses the line </a:t>
            </a:r>
            <a:r>
              <a:rPr lang="en-US" sz="2000" dirty="0" smtClean="0"/>
              <a:t>and reads  </a:t>
            </a:r>
            <a:r>
              <a:rPr lang="en-US" sz="2000" dirty="0"/>
              <a:t>fields in CSV format and returns an array containing the fields read.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08045" y="-274082"/>
            <a:ext cx="9144000" cy="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Similar to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3"/>
              </a:rPr>
              <a:t>fgets()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except that fgetcsv() parses the line it reads for fields in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CSV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format and returns an array containing the fields read.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fgetcsv</a:t>
            </a:r>
            <a:r>
              <a:rPr lang="en-US" dirty="0"/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Parses </a:t>
            </a:r>
            <a:r>
              <a:rPr lang="en-US" dirty="0"/>
              <a:t>a line from an open file, checking for CSV </a:t>
            </a:r>
            <a:r>
              <a:rPr lang="en-US" dirty="0" smtClean="0"/>
              <a:t>fields</a:t>
            </a:r>
          </a:p>
          <a:p>
            <a:endParaRPr lang="en-US" dirty="0" smtClean="0"/>
          </a:p>
          <a:p>
            <a:r>
              <a:rPr lang="en-US" dirty="0" smtClean="0"/>
              <a:t>Just like </a:t>
            </a:r>
            <a:r>
              <a:rPr lang="en-US" dirty="0" err="1" smtClean="0"/>
              <a:t>fgets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sz="3200" dirty="0" smtClean="0"/>
              <a:t>Reads for fields </a:t>
            </a:r>
            <a:r>
              <a:rPr lang="en-US" sz="3200" dirty="0"/>
              <a:t>in CSV format and returns an array containing the fields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Fputcsv()…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Writes into a CSV file…</a:t>
            </a:r>
          </a:p>
          <a:p>
            <a:endParaRPr lang="en-US" dirty="0" smtClean="0"/>
          </a:p>
          <a:p>
            <a:r>
              <a:rPr lang="en-US" dirty="0" smtClean="0"/>
              <a:t>Takes an array as input and writes as fields in CSV format</a:t>
            </a:r>
          </a:p>
          <a:p>
            <a:endParaRPr lang="en-US" dirty="0"/>
          </a:p>
          <a:p>
            <a:r>
              <a:rPr lang="en-US" dirty="0"/>
              <a:t>fputcsv($file_handle, $line);</a:t>
            </a:r>
          </a:p>
        </p:txBody>
      </p:sp>
    </p:spTree>
    <p:extLst>
      <p:ext uri="{BB962C8B-B14F-4D97-AF65-F5344CB8AC3E}">
        <p14:creationId xmlns:p14="http://schemas.microsoft.com/office/powerpoint/2010/main" val="35444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MySQL Setup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D658-31AE-406D-83B0-913F6E9576BA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153400" cy="990600"/>
          </a:xfrm>
        </p:spPr>
        <p:txBody>
          <a:bodyPr/>
          <a:lstStyle/>
          <a:p>
            <a:r>
              <a:rPr lang="en-US" dirty="0" smtClean="0"/>
              <a:t>Running PHP in command 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A04-8087-43CE-9B05-3C831942E4FC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PHP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 php </a:t>
            </a:r>
            <a:r>
              <a:rPr lang="en-US" dirty="0" err="1" smtClean="0"/>
              <a:t>script_name.php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$ php </a:t>
            </a:r>
            <a:r>
              <a:rPr lang="en-US" dirty="0" err="1"/>
              <a:t>script_name.php</a:t>
            </a:r>
            <a:r>
              <a:rPr lang="en-US" dirty="0"/>
              <a:t> </a:t>
            </a:r>
            <a:r>
              <a:rPr lang="en-US" dirty="0" smtClean="0"/>
              <a:t>Acts</a:t>
            </a:r>
          </a:p>
          <a:p>
            <a:pPr lvl="1"/>
            <a:r>
              <a:rPr lang="en-US" dirty="0"/>
              <a:t>$</a:t>
            </a:r>
            <a:r>
              <a:rPr lang="en-US" dirty="0" err="1" smtClean="0"/>
              <a:t>argv</a:t>
            </a:r>
            <a:r>
              <a:rPr lang="en-US" dirty="0" smtClean="0"/>
              <a:t> – an array that stores all command-line arguments</a:t>
            </a:r>
          </a:p>
          <a:p>
            <a:pPr lvl="1"/>
            <a:endParaRPr lang="en-US" dirty="0"/>
          </a:p>
          <a:p>
            <a:r>
              <a:rPr lang="en-US" dirty="0" smtClean="0"/>
              <a:t>New Lines</a:t>
            </a:r>
          </a:p>
          <a:p>
            <a:pPr lvl="1"/>
            <a:r>
              <a:rPr lang="en-US" dirty="0"/>
              <a:t>&lt;br /&gt; won't work. Instead, you need to use the constant PHP_EOL.</a:t>
            </a:r>
          </a:p>
        </p:txBody>
      </p:sp>
    </p:spTree>
    <p:extLst>
      <p:ext uri="{BB962C8B-B14F-4D97-AF65-F5344CB8AC3E}">
        <p14:creationId xmlns:p14="http://schemas.microsoft.com/office/powerpoint/2010/main" val="6716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Colors codes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Black = \033[0;30m</a:t>
            </a:r>
          </a:p>
          <a:p>
            <a:pPr fontAlgn="base"/>
            <a:r>
              <a:rPr lang="en-US" dirty="0"/>
              <a:t>Red = \033[0;31m</a:t>
            </a:r>
          </a:p>
          <a:p>
            <a:pPr fontAlgn="base"/>
            <a:r>
              <a:rPr lang="en-US" dirty="0"/>
              <a:t>Green = \033[0;32m</a:t>
            </a:r>
          </a:p>
          <a:p>
            <a:pPr fontAlgn="base"/>
            <a:r>
              <a:rPr lang="en-US" dirty="0"/>
              <a:t>Yellow = \033[0;33m</a:t>
            </a:r>
          </a:p>
          <a:p>
            <a:pPr fontAlgn="base"/>
            <a:r>
              <a:rPr lang="en-US" dirty="0"/>
              <a:t>Blue = \033[0;34m</a:t>
            </a:r>
          </a:p>
          <a:p>
            <a:pPr fontAlgn="base"/>
            <a:r>
              <a:rPr lang="en-US" dirty="0"/>
              <a:t>Purple = \033[0;35m</a:t>
            </a:r>
          </a:p>
          <a:p>
            <a:pPr fontAlgn="base"/>
            <a:r>
              <a:rPr lang="en-US" dirty="0"/>
              <a:t>Cyan = \033[0;36m</a:t>
            </a:r>
          </a:p>
          <a:p>
            <a:pPr fontAlgn="base"/>
            <a:r>
              <a:rPr lang="en-US" dirty="0"/>
              <a:t>White = \033[0;37m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colors in command 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echo "\</a:t>
            </a:r>
            <a:r>
              <a:rPr lang="en-US" dirty="0" smtClean="0"/>
              <a:t>033[0;31mThe text to be printed”;</a:t>
            </a:r>
          </a:p>
          <a:p>
            <a:endParaRPr lang="en-US" dirty="0"/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There is no space between color code and the text</a:t>
            </a:r>
          </a:p>
          <a:p>
            <a:pPr lvl="1"/>
            <a:r>
              <a:rPr lang="en-US" dirty="0"/>
              <a:t>echo "\033[0;31mThe text to be printed</a:t>
            </a:r>
            <a:r>
              <a:rPr lang="en-US" dirty="0" smtClean="0"/>
              <a:t>” . “\033[0;37m”;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Styles in command 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echo "\</a:t>
            </a:r>
            <a:r>
              <a:rPr lang="en-US" dirty="0" smtClean="0"/>
              <a:t>033[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;31mThe text to be printed”;</a:t>
            </a:r>
          </a:p>
          <a:p>
            <a:endParaRPr lang="en-US" dirty="0"/>
          </a:p>
          <a:p>
            <a:r>
              <a:rPr lang="en-US" dirty="0" smtClean="0"/>
              <a:t>Note</a:t>
            </a:r>
          </a:p>
          <a:p>
            <a:pPr lvl="1" fontAlgn="base"/>
            <a:r>
              <a:rPr lang="en-US" dirty="0"/>
              <a:t>0 = normal</a:t>
            </a:r>
          </a:p>
          <a:p>
            <a:pPr lvl="1" fontAlgn="base"/>
            <a:r>
              <a:rPr lang="en-US" dirty="0"/>
              <a:t>1 = bold</a:t>
            </a:r>
          </a:p>
          <a:p>
            <a:pPr lvl="1" fontAlgn="base"/>
            <a:r>
              <a:rPr lang="en-US" dirty="0"/>
              <a:t>4 = underline</a:t>
            </a:r>
          </a:p>
          <a:p>
            <a:pPr lvl="1" fontAlgn="base"/>
            <a:r>
              <a:rPr lang="en-US" dirty="0"/>
              <a:t>5 = blink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shell commands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2D75-FB5F-4989-89CA-E2C9F868862E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14600"/>
          </a:xfrm>
        </p:spPr>
        <p:txBody>
          <a:bodyPr/>
          <a:lstStyle/>
          <a:p>
            <a:r>
              <a:rPr lang="en-US" dirty="0" smtClean="0"/>
              <a:t>How does Shell Work?</a:t>
            </a:r>
          </a:p>
          <a:p>
            <a:r>
              <a:rPr lang="en-US" dirty="0" smtClean="0"/>
              <a:t>And How PHP interacts with Shell?</a:t>
            </a:r>
          </a:p>
          <a:p>
            <a:pPr lvl="1"/>
            <a:r>
              <a:rPr lang="en-US" dirty="0" smtClean="0"/>
              <a:t>It’s shell_exec()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the afternoon session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MySQL – Steps involved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C125-6111-4304-9339-6B4CCF35A093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Query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Fetch the result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connection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PHP Connect to MySQL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/>
          <a:lstStyle/>
          <a:p>
            <a:r>
              <a:rPr lang="en-US" dirty="0"/>
              <a:t>PHP 5 and later can work with a MySQL database using:</a:t>
            </a:r>
          </a:p>
          <a:p>
            <a:pPr lvl="1"/>
            <a:r>
              <a:rPr lang="en-US" b="1" dirty="0" smtClean="0"/>
              <a:t>Original MySQL API</a:t>
            </a:r>
          </a:p>
          <a:p>
            <a:pPr lvl="1"/>
            <a:r>
              <a:rPr lang="en-US" b="1" dirty="0" smtClean="0"/>
              <a:t>MySQLi </a:t>
            </a:r>
            <a:r>
              <a:rPr lang="en-US" b="1" dirty="0"/>
              <a:t>extension</a:t>
            </a:r>
            <a:r>
              <a:rPr lang="en-US" dirty="0"/>
              <a:t> (the "i" stands for improved</a:t>
            </a:r>
            <a:r>
              <a:rPr lang="en-US" dirty="0" smtClean="0"/>
              <a:t>)</a:t>
            </a:r>
          </a:p>
          <a:p>
            <a:pPr lvl="1"/>
            <a:r>
              <a:rPr lang="en-US" b="1" dirty="0"/>
              <a:t>PDO (PHP Data Objects)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3891"/>
            <a:ext cx="4876800" cy="227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03698"/>
            <a:ext cx="4601118" cy="227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03698"/>
            <a:ext cx="4346093" cy="219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1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Comparing the three MySQL APIs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4670425"/>
            <a:ext cx="7543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9900"/>
                </a:solidFill>
              </a:rPr>
              <a:t>//MySQLi</a:t>
            </a:r>
          </a:p>
          <a:p>
            <a:r>
              <a:rPr lang="en-IN" sz="1400" dirty="0">
                <a:solidFill>
                  <a:srgbClr val="0070C0"/>
                </a:solidFill>
              </a:rPr>
              <a:t>conn = </a:t>
            </a:r>
            <a:r>
              <a:rPr lang="en-IN" sz="1400" dirty="0" err="1">
                <a:solidFill>
                  <a:srgbClr val="0070C0"/>
                </a:solidFill>
              </a:rPr>
              <a:t>mysqli_connect</a:t>
            </a:r>
            <a:r>
              <a:rPr lang="en-IN" sz="1400" dirty="0">
                <a:solidFill>
                  <a:srgbClr val="0070C0"/>
                </a:solidFill>
              </a:rPr>
              <a:t>($</a:t>
            </a:r>
            <a:r>
              <a:rPr lang="en-IN" sz="1400" dirty="0" err="1">
                <a:solidFill>
                  <a:srgbClr val="0070C0"/>
                </a:solidFill>
              </a:rPr>
              <a:t>servername</a:t>
            </a:r>
            <a:r>
              <a:rPr lang="en-IN" sz="1400" dirty="0">
                <a:solidFill>
                  <a:srgbClr val="0070C0"/>
                </a:solidFill>
              </a:rPr>
              <a:t>, $username, $password, $</a:t>
            </a:r>
            <a:r>
              <a:rPr lang="en-IN" sz="1400" dirty="0" err="1">
                <a:solidFill>
                  <a:srgbClr val="0070C0"/>
                </a:solidFill>
              </a:rPr>
              <a:t>dbname</a:t>
            </a:r>
            <a:r>
              <a:rPr lang="en-IN" sz="14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IN" sz="1400" dirty="0">
                <a:solidFill>
                  <a:srgbClr val="0070C0"/>
                </a:solidFill>
              </a:rPr>
              <a:t>$</a:t>
            </a:r>
            <a:r>
              <a:rPr lang="en-IN" sz="1400" dirty="0" err="1">
                <a:solidFill>
                  <a:srgbClr val="0070C0"/>
                </a:solidFill>
              </a:rPr>
              <a:t>sql</a:t>
            </a:r>
            <a:r>
              <a:rPr lang="en-IN" sz="1400" dirty="0">
                <a:solidFill>
                  <a:srgbClr val="0070C0"/>
                </a:solidFill>
              </a:rPr>
              <a:t> = "SELECT * FROM Student WHERE Age=26";</a:t>
            </a:r>
          </a:p>
          <a:p>
            <a:r>
              <a:rPr lang="en-IN" sz="1400" dirty="0">
                <a:solidFill>
                  <a:srgbClr val="0070C0"/>
                </a:solidFill>
              </a:rPr>
              <a:t>$result = </a:t>
            </a:r>
            <a:r>
              <a:rPr lang="en-IN" sz="1400" dirty="0" err="1">
                <a:solidFill>
                  <a:srgbClr val="0070C0"/>
                </a:solidFill>
              </a:rPr>
              <a:t>mysqli_query</a:t>
            </a:r>
            <a:r>
              <a:rPr lang="en-IN" sz="1400" dirty="0">
                <a:solidFill>
                  <a:srgbClr val="0070C0"/>
                </a:solidFill>
              </a:rPr>
              <a:t>($conn, $</a:t>
            </a:r>
            <a:r>
              <a:rPr lang="en-IN" sz="1400" dirty="0" err="1">
                <a:solidFill>
                  <a:srgbClr val="0070C0"/>
                </a:solidFill>
              </a:rPr>
              <a:t>sql</a:t>
            </a:r>
            <a:r>
              <a:rPr lang="en-IN" sz="14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while($row = </a:t>
            </a:r>
            <a:r>
              <a:rPr lang="en-US" sz="1400" dirty="0" err="1">
                <a:solidFill>
                  <a:srgbClr val="0070C0"/>
                </a:solidFill>
              </a:rPr>
              <a:t>mysqli_fetch_assoc</a:t>
            </a:r>
            <a:r>
              <a:rPr lang="en-US" sz="1400" dirty="0">
                <a:solidFill>
                  <a:srgbClr val="0070C0"/>
                </a:solidFill>
              </a:rPr>
              <a:t>($result)) {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echo "&lt;h2&gt;" . $row['</a:t>
            </a:r>
            <a:r>
              <a:rPr lang="en-US" sz="1400" dirty="0" err="1">
                <a:solidFill>
                  <a:srgbClr val="0070C0"/>
                </a:solidFill>
              </a:rPr>
              <a:t>Firstname</a:t>
            </a:r>
            <a:r>
              <a:rPr lang="en-US" sz="1400" dirty="0">
                <a:solidFill>
                  <a:srgbClr val="0070C0"/>
                </a:solidFill>
              </a:rPr>
              <a:t>'] . " " . $row['</a:t>
            </a:r>
            <a:r>
              <a:rPr lang="en-US" sz="1400" dirty="0" err="1">
                <a:solidFill>
                  <a:srgbClr val="0070C0"/>
                </a:solidFill>
              </a:rPr>
              <a:t>Lastname</a:t>
            </a:r>
            <a:r>
              <a:rPr lang="en-US" sz="1400" dirty="0">
                <a:solidFill>
                  <a:srgbClr val="0070C0"/>
                </a:solidFill>
              </a:rPr>
              <a:t>'] . "&lt;/h2&gt;";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0825"/>
            <a:ext cx="7867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Should I Use </a:t>
            </a:r>
            <a:r>
              <a:rPr lang="en-US" dirty="0" smtClean="0"/>
              <a:t>MySQL or MySQLi </a:t>
            </a:r>
            <a:r>
              <a:rPr lang="en-US" dirty="0"/>
              <a:t>or PDO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0D-A792-4746-9131-D5D7B6374474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Whatever you </a:t>
            </a:r>
            <a:r>
              <a:rPr lang="en-US" dirty="0" smtClean="0"/>
              <a:t>like</a:t>
            </a:r>
          </a:p>
          <a:p>
            <a:r>
              <a:rPr lang="en-US" dirty="0" smtClean="0"/>
              <a:t>However, MySQLi and PDO has advantages.</a:t>
            </a:r>
          </a:p>
          <a:p>
            <a:endParaRPr lang="en-US" dirty="0"/>
          </a:p>
          <a:p>
            <a:r>
              <a:rPr lang="en-US" dirty="0" smtClean="0"/>
              <a:t>Today,</a:t>
            </a:r>
          </a:p>
          <a:p>
            <a:pPr lvl="1"/>
            <a:r>
              <a:rPr lang="en-US" dirty="0" smtClean="0"/>
              <a:t>We’ll be using </a:t>
            </a:r>
            <a:r>
              <a:rPr lang="en-US" b="1" dirty="0" err="1"/>
              <a:t>MySQLi</a:t>
            </a:r>
            <a:r>
              <a:rPr lang="en-US" b="1" dirty="0"/>
              <a:t>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MySQL 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287F-FD54-469C-9DD8-52360F1AA668}" type="datetime1">
              <a:rPr lang="en-US" smtClean="0"/>
              <a:pPr/>
              <a:t>21-Apr-17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mysqli_connect()</a:t>
            </a:r>
          </a:p>
          <a:p>
            <a:r>
              <a:rPr lang="en-US" dirty="0" err="1" smtClean="0"/>
              <a:t>mysqli_select_db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mysqli_query()</a:t>
            </a:r>
          </a:p>
          <a:p>
            <a:r>
              <a:rPr lang="en-US" dirty="0" err="1" smtClean="0"/>
              <a:t>mysqli_affected_rows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mysqli_error()</a:t>
            </a:r>
          </a:p>
          <a:p>
            <a:r>
              <a:rPr lang="en-US" dirty="0"/>
              <a:t>mysqli_connect_error()</a:t>
            </a:r>
            <a:endParaRPr lang="en-US" dirty="0" smtClean="0"/>
          </a:p>
          <a:p>
            <a:r>
              <a:rPr lang="en-US" dirty="0" smtClean="0"/>
              <a:t>mysqli_close()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Henry, C-DAC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10106</TotalTime>
  <Words>1411</Words>
  <Application>Microsoft Office PowerPoint</Application>
  <PresentationFormat>On-screen Show (4:3)</PresentationFormat>
  <Paragraphs>338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Fira Sans</vt:lpstr>
      <vt:lpstr>Tw Cen MT</vt:lpstr>
      <vt:lpstr>Wingdings</vt:lpstr>
      <vt:lpstr>Wingdings 2</vt:lpstr>
      <vt:lpstr>Median</vt:lpstr>
      <vt:lpstr>Custom Design</vt:lpstr>
      <vt:lpstr>PowerPoint Presentation</vt:lpstr>
      <vt:lpstr>PHP MySQL</vt:lpstr>
      <vt:lpstr>PHP MySQL</vt:lpstr>
      <vt:lpstr>PHP MySQL Setup</vt:lpstr>
      <vt:lpstr>PHP MySQL – Steps involved</vt:lpstr>
      <vt:lpstr>PHP Connect to MySQL </vt:lpstr>
      <vt:lpstr>Comparing the three MySQL APIs </vt:lpstr>
      <vt:lpstr>Should I Use MySQL or MySQLi or PDO?</vt:lpstr>
      <vt:lpstr>PHP MySQL functions</vt:lpstr>
      <vt:lpstr>Open &amp; Close Connection to the MySQL </vt:lpstr>
      <vt:lpstr>Mysqli_select_db</vt:lpstr>
      <vt:lpstr>PHP Insert Data Into MySQL</vt:lpstr>
      <vt:lpstr>MySQLi Insert Data</vt:lpstr>
      <vt:lpstr>Execute a query</vt:lpstr>
      <vt:lpstr>The Story of </vt:lpstr>
      <vt:lpstr>Congraz Avnish…</vt:lpstr>
      <vt:lpstr>Pear::DB</vt:lpstr>
      <vt:lpstr>Pear::DB</vt:lpstr>
      <vt:lpstr>Pear::DB</vt:lpstr>
      <vt:lpstr>Pear::DB – Sample example</vt:lpstr>
      <vt:lpstr>Pear::DB – Sample example</vt:lpstr>
      <vt:lpstr>File Handling in PHP</vt:lpstr>
      <vt:lpstr>PHP File Handling</vt:lpstr>
      <vt:lpstr>PHP readfile() Function</vt:lpstr>
      <vt:lpstr>PHP readfile() Function</vt:lpstr>
      <vt:lpstr>Fopen</vt:lpstr>
      <vt:lpstr>File Operation Modes</vt:lpstr>
      <vt:lpstr>PHP Read File - fread() </vt:lpstr>
      <vt:lpstr>PHP Read Single Line - fgets()</vt:lpstr>
      <vt:lpstr>PHP Check End-Of-File - feof()</vt:lpstr>
      <vt:lpstr>PHP Read Single Character - fgetc()</vt:lpstr>
      <vt:lpstr>PHP File Create/Write</vt:lpstr>
      <vt:lpstr>Note for PHP File Permissions</vt:lpstr>
      <vt:lpstr>PHP Write to File - fwrite()</vt:lpstr>
      <vt:lpstr>PHP fseek</vt:lpstr>
      <vt:lpstr>PHP Close File - fclose()</vt:lpstr>
      <vt:lpstr>Working with CSV Files</vt:lpstr>
      <vt:lpstr>fgetcsv()</vt:lpstr>
      <vt:lpstr>Fputcsv()…</vt:lpstr>
      <vt:lpstr>Running PHP in command line</vt:lpstr>
      <vt:lpstr>Running PHP</vt:lpstr>
      <vt:lpstr>Command line Colors codes</vt:lpstr>
      <vt:lpstr>Setting colors in command line</vt:lpstr>
      <vt:lpstr>Setting Styles in command line</vt:lpstr>
      <vt:lpstr>Running shell commands</vt:lpstr>
      <vt:lpstr>Rest in the afternoon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santhosh</dc:creator>
  <cp:lastModifiedBy>Henry Sukumar</cp:lastModifiedBy>
  <cp:revision>704</cp:revision>
  <dcterms:created xsi:type="dcterms:W3CDTF">2006-08-16T00:00:00Z</dcterms:created>
  <dcterms:modified xsi:type="dcterms:W3CDTF">2017-04-21T06:03:10Z</dcterms:modified>
</cp:coreProperties>
</file>