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6"/>
  </p:notesMasterIdLst>
  <p:sldIdLst>
    <p:sldId id="256" r:id="rId2"/>
    <p:sldId id="262" r:id="rId3"/>
    <p:sldId id="298" r:id="rId4"/>
    <p:sldId id="299" r:id="rId5"/>
    <p:sldId id="301" r:id="rId6"/>
    <p:sldId id="297" r:id="rId7"/>
    <p:sldId id="275" r:id="rId8"/>
    <p:sldId id="294" r:id="rId9"/>
    <p:sldId id="315" r:id="rId10"/>
    <p:sldId id="316" r:id="rId11"/>
    <p:sldId id="317" r:id="rId12"/>
    <p:sldId id="345" r:id="rId13"/>
    <p:sldId id="291" r:id="rId14"/>
    <p:sldId id="350" r:id="rId15"/>
    <p:sldId id="292" r:id="rId16"/>
    <p:sldId id="295" r:id="rId17"/>
    <p:sldId id="296" r:id="rId18"/>
    <p:sldId id="279" r:id="rId19"/>
    <p:sldId id="293" r:id="rId20"/>
    <p:sldId id="344" r:id="rId21"/>
    <p:sldId id="353" r:id="rId22"/>
    <p:sldId id="355" r:id="rId23"/>
    <p:sldId id="354" r:id="rId24"/>
    <p:sldId id="360" r:id="rId25"/>
    <p:sldId id="356" r:id="rId26"/>
    <p:sldId id="357" r:id="rId27"/>
    <p:sldId id="359" r:id="rId28"/>
    <p:sldId id="361" r:id="rId29"/>
    <p:sldId id="334" r:id="rId30"/>
    <p:sldId id="307" r:id="rId31"/>
    <p:sldId id="308" r:id="rId32"/>
    <p:sldId id="362" r:id="rId33"/>
    <p:sldId id="363" r:id="rId34"/>
    <p:sldId id="276" r:id="rId35"/>
    <p:sldId id="371" r:id="rId36"/>
    <p:sldId id="327" r:id="rId37"/>
    <p:sldId id="328" r:id="rId38"/>
    <p:sldId id="366" r:id="rId39"/>
    <p:sldId id="367" r:id="rId40"/>
    <p:sldId id="368" r:id="rId41"/>
    <p:sldId id="369" r:id="rId42"/>
    <p:sldId id="370" r:id="rId43"/>
    <p:sldId id="374" r:id="rId44"/>
    <p:sldId id="375" r:id="rId45"/>
    <p:sldId id="376" r:id="rId46"/>
    <p:sldId id="364" r:id="rId47"/>
    <p:sldId id="373" r:id="rId48"/>
    <p:sldId id="377" r:id="rId49"/>
    <p:sldId id="372" r:id="rId50"/>
    <p:sldId id="365" r:id="rId51"/>
    <p:sldId id="329" r:id="rId52"/>
    <p:sldId id="330" r:id="rId53"/>
    <p:sldId id="331" r:id="rId54"/>
    <p:sldId id="332" r:id="rId55"/>
    <p:sldId id="333" r:id="rId56"/>
    <p:sldId id="338" r:id="rId57"/>
    <p:sldId id="339" r:id="rId58"/>
    <p:sldId id="346" r:id="rId59"/>
    <p:sldId id="347" r:id="rId60"/>
    <p:sldId id="336" r:id="rId61"/>
    <p:sldId id="337" r:id="rId62"/>
    <p:sldId id="340" r:id="rId63"/>
    <p:sldId id="341" r:id="rId64"/>
    <p:sldId id="35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4569" autoAdjust="0"/>
  </p:normalViewPr>
  <p:slideViewPr>
    <p:cSldViewPr snapToGrid="0">
      <p:cViewPr>
        <p:scale>
          <a:sx n="64" d="100"/>
          <a:sy n="64" d="100"/>
        </p:scale>
        <p:origin x="-714" y="-13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164FE-BF81-49DF-8E70-5871BB77E7BC}" type="datetimeFigureOut">
              <a:rPr lang="en-IN" smtClean="0"/>
              <a:pPr/>
              <a:t>24-04-2017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E88D4-6091-4CAC-9F2C-6558FAD52143}" type="slidenum">
              <a:rPr lang="en-IN" smtClean="0"/>
              <a:pPr/>
              <a:t>‹#›</a:t>
            </a:fld>
            <a:endParaRPr lang="en-IN"/>
          </a:p>
        </p:txBody>
      </p:sp>
    </p:spTree>
    <p:extLst>
      <p:ext uri="{BB962C8B-B14F-4D97-AF65-F5344CB8AC3E}">
        <p14:creationId xmlns:p14="http://schemas.microsoft.com/office/powerpoint/2010/main" xmlns="" val="361702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DE88D4-6091-4CAC-9F2C-6558FAD52143}"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DE88D4-6091-4CAC-9F2C-6558FAD52143}"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DE88D4-6091-4CAC-9F2C-6558FAD52143}"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DE88D4-6091-4CAC-9F2C-6558FAD52143}"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xmlns="" val="234647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xmlns="" val="152294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300599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191833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998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337269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153495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294512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221444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7857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251826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18517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90A6-1DDF-4E24-AD44-B8BB7FA378BF}" type="datetimeFigureOut">
              <a:rPr lang="en-IN" smtClean="0"/>
              <a:pPr/>
              <a:t>24-04-2017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42534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590A6-1DDF-4E24-AD44-B8BB7FA378BF}" type="datetimeFigureOut">
              <a:rPr lang="en-IN" smtClean="0"/>
              <a:pPr/>
              <a:t>24-04-2017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D2708-4876-445F-AD0D-5E5489C06A64}" type="slidenum">
              <a:rPr lang="en-IN" smtClean="0"/>
              <a:pPr/>
              <a:t>‹#›</a:t>
            </a:fld>
            <a:endParaRPr lang="en-IN"/>
          </a:p>
        </p:txBody>
      </p:sp>
    </p:spTree>
    <p:extLst>
      <p:ext uri="{BB962C8B-B14F-4D97-AF65-F5344CB8AC3E}">
        <p14:creationId xmlns:p14="http://schemas.microsoft.com/office/powerpoint/2010/main" xmlns="" val="40748628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ftware.schmorp.de/pkg/libev.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mailto:cdac@gmail.com"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requirejs.org/docs/commonjs.html"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s.google.com/v8/"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38697"/>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p:txBody>
          <a:bodyPr>
            <a:normAutofit/>
          </a:bodyPr>
          <a:lstStyle/>
          <a:p>
            <a:r>
              <a:rPr lang="en-IN" dirty="0" smtClean="0"/>
              <a:t> Working with Node.js</a:t>
            </a:r>
            <a:endParaRPr lang="en-IN" dirty="0"/>
          </a:p>
        </p:txBody>
      </p:sp>
      <p:sp>
        <p:nvSpPr>
          <p:cNvPr id="3" name="Subtitle 2"/>
          <p:cNvSpPr>
            <a:spLocks noGrp="1"/>
          </p:cNvSpPr>
          <p:nvPr>
            <p:ph type="subTitle" idx="1"/>
          </p:nvPr>
        </p:nvSpPr>
        <p:spPr/>
        <p:txBody>
          <a:bodyPr/>
          <a:lstStyle/>
          <a:p>
            <a:r>
              <a:rPr lang="en-US" dirty="0" smtClean="0"/>
              <a:t>Dr. Saritha R C</a:t>
            </a:r>
            <a:endParaRPr lang="en-IN" dirty="0"/>
          </a:p>
        </p:txBody>
      </p:sp>
    </p:spTree>
    <p:extLst>
      <p:ext uri="{BB962C8B-B14F-4D97-AF65-F5344CB8AC3E}">
        <p14:creationId xmlns:p14="http://schemas.microsoft.com/office/powerpoint/2010/main" xmlns="" val="432043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39212" y="811161"/>
            <a:ext cx="11543071" cy="1401097"/>
          </a:xfrm>
        </p:spPr>
        <p:txBody>
          <a:bodyPr>
            <a:noAutofit/>
          </a:bodyPr>
          <a:lstStyle/>
          <a:p>
            <a:pPr>
              <a:lnSpc>
                <a:spcPct val="150000"/>
              </a:lnSpc>
              <a:defRPr/>
            </a:pPr>
            <a:r>
              <a:rPr lang="en-US" sz="1800" b="1" dirty="0" smtClean="0">
                <a:latin typeface="+mn-lt"/>
                <a:ea typeface="Verdana" pitchFamily="34" charset="0"/>
                <a:cs typeface="Verdana" pitchFamily="34" charset="0"/>
              </a:rPr>
              <a:t>Node.js process model</a:t>
            </a:r>
            <a:r>
              <a:rPr lang="en-US" sz="1800" dirty="0" smtClean="0">
                <a:latin typeface="+mn-lt"/>
                <a:ea typeface="Verdana" pitchFamily="34" charset="0"/>
                <a:cs typeface="Verdana" pitchFamily="34" charset="0"/>
              </a:rPr>
              <a:t/>
            </a:r>
            <a:br>
              <a:rPr lang="en-US" sz="1800" dirty="0" smtClean="0">
                <a:latin typeface="+mn-lt"/>
                <a:ea typeface="Verdana" pitchFamily="34" charset="0"/>
                <a:cs typeface="Verdana" pitchFamily="34" charset="0"/>
              </a:rPr>
            </a:br>
            <a:r>
              <a:rPr lang="en-IN" sz="1800" dirty="0" smtClean="0">
                <a:latin typeface="+mn-lt"/>
              </a:rPr>
              <a:t> Node.js runs in a single process and the application code runs in a single thread and thereby needs less resources than other platforms. </a:t>
            </a:r>
            <a:endParaRPr lang="en-US" sz="1800" dirty="0" smtClean="0">
              <a:latin typeface="+mn-lt"/>
              <a:ea typeface="Verdana" pitchFamily="34" charset="0"/>
              <a:cs typeface="Verdana" pitchFamily="34" charset="0"/>
            </a:endParaRPr>
          </a:p>
        </p:txBody>
      </p:sp>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59394" name="Picture 2"/>
          <p:cNvPicPr>
            <a:picLocks noChangeAspect="1" noChangeArrowheads="1"/>
          </p:cNvPicPr>
          <p:nvPr/>
        </p:nvPicPr>
        <p:blipFill>
          <a:blip r:embed="rId2" cstate="print"/>
          <a:srcRect/>
          <a:stretch>
            <a:fillRect/>
          </a:stretch>
        </p:blipFill>
        <p:spPr bwMode="auto">
          <a:xfrm>
            <a:off x="2720156" y="1784556"/>
            <a:ext cx="8016669" cy="4881716"/>
          </a:xfrm>
          <a:prstGeom prst="rect">
            <a:avLst/>
          </a:prstGeom>
          <a:noFill/>
          <a:ln w="9525">
            <a:noFill/>
            <a:miter lim="800000"/>
            <a:headEnd/>
            <a:tailEnd/>
          </a:ln>
        </p:spPr>
      </p:pic>
    </p:spTree>
    <p:extLst>
      <p:ext uri="{BB962C8B-B14F-4D97-AF65-F5344CB8AC3E}">
        <p14:creationId xmlns:p14="http://schemas.microsoft.com/office/powerpoint/2010/main" xmlns="" val="835001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49045" y="1091382"/>
            <a:ext cx="11651226" cy="3465870"/>
          </a:xfrm>
        </p:spPr>
        <p:txBody>
          <a:bodyPr>
            <a:noAutofit/>
          </a:bodyPr>
          <a:lstStyle/>
          <a:p>
            <a:pPr marL="342900" indent="-342900">
              <a:lnSpc>
                <a:spcPct val="150000"/>
              </a:lnSpc>
              <a:defRPr/>
            </a:pPr>
            <a:r>
              <a:rPr lang="en-IN" sz="1800" dirty="0" smtClean="0">
                <a:latin typeface="+mn-lt"/>
              </a:rPr>
              <a:t>	All the user requests to your web application will be handled by a single thread and all the I/O work or long running job is performed asynchronously for a particular request. </a:t>
            </a:r>
            <a:br>
              <a:rPr lang="en-IN" sz="1800" dirty="0" smtClean="0">
                <a:latin typeface="+mn-lt"/>
              </a:rPr>
            </a:br>
            <a:r>
              <a:rPr lang="en-IN" sz="1800" dirty="0" smtClean="0">
                <a:latin typeface="+mn-lt"/>
              </a:rPr>
              <a:t/>
            </a:r>
            <a:br>
              <a:rPr lang="en-IN" sz="1800" dirty="0" smtClean="0">
                <a:latin typeface="+mn-lt"/>
              </a:rPr>
            </a:br>
            <a:r>
              <a:rPr lang="en-IN" sz="1800" dirty="0" smtClean="0"/>
              <a:t> </a:t>
            </a:r>
            <a:r>
              <a:rPr lang="en-IN" sz="1800" dirty="0" smtClean="0">
                <a:latin typeface="+mn-lt"/>
              </a:rPr>
              <a:t>An event loop is constantly watching for the events to be raised for an asynchronous job and executing </a:t>
            </a:r>
            <a:r>
              <a:rPr lang="en-IN" sz="1800" dirty="0" err="1" smtClean="0">
                <a:latin typeface="+mn-lt"/>
              </a:rPr>
              <a:t>callback</a:t>
            </a:r>
            <a:r>
              <a:rPr lang="en-IN" sz="1800" dirty="0" smtClean="0">
                <a:latin typeface="+mn-lt"/>
              </a:rPr>
              <a:t> function when the job completes.</a:t>
            </a:r>
            <a:br>
              <a:rPr lang="en-IN" sz="1800" dirty="0" smtClean="0">
                <a:latin typeface="+mn-lt"/>
              </a:rPr>
            </a:br>
            <a:r>
              <a:rPr lang="en-IN" sz="1800" dirty="0" smtClean="0">
                <a:latin typeface="+mn-lt"/>
              </a:rPr>
              <a:t/>
            </a:r>
            <a:br>
              <a:rPr lang="en-IN" sz="1800" dirty="0" smtClean="0">
                <a:latin typeface="+mn-lt"/>
              </a:rPr>
            </a:br>
            <a:r>
              <a:rPr lang="en-IN" sz="1800" dirty="0" smtClean="0">
                <a:latin typeface="+mn-lt"/>
              </a:rPr>
              <a:t> Internally, Node.js uses </a:t>
            </a:r>
            <a:r>
              <a:rPr lang="en-IN" sz="1800" dirty="0" err="1" smtClean="0">
                <a:latin typeface="+mn-lt"/>
                <a:hlinkClick r:id="rId2"/>
              </a:rPr>
              <a:t>libev</a:t>
            </a:r>
            <a:r>
              <a:rPr lang="en-IN" sz="1800" dirty="0" smtClean="0">
                <a:latin typeface="+mn-lt"/>
              </a:rPr>
              <a:t> for the event loop which in turn uses internal C++ thread pool to provide asynchronous I/O </a:t>
            </a:r>
            <a:r>
              <a:rPr lang="en-IN" sz="1800" dirty="0" smtClean="0"/>
              <a:t/>
            </a:r>
            <a:br>
              <a:rPr lang="en-IN" sz="1800" dirty="0" smtClean="0"/>
            </a:br>
            <a:endParaRPr lang="en-US" sz="1800" dirty="0" smtClean="0">
              <a:latin typeface="+mn-lt"/>
              <a:ea typeface="Verdana" pitchFamily="34" charset="0"/>
              <a:cs typeface="Verdana" pitchFamily="34" charset="0"/>
            </a:endParaRPr>
          </a:p>
        </p:txBody>
      </p:sp>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Tree>
    <p:extLst>
      <p:ext uri="{BB962C8B-B14F-4D97-AF65-F5344CB8AC3E}">
        <p14:creationId xmlns:p14="http://schemas.microsoft.com/office/powerpoint/2010/main" xmlns="" val="835001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a:defRPr/>
            </a:pPr>
            <a:r>
              <a:rPr lang="en-US" sz="2800" dirty="0" smtClean="0">
                <a:latin typeface="+mn-lt"/>
                <a:ea typeface="+mj-ea"/>
              </a:rPr>
              <a:t>Threads VS Event-driven</a:t>
            </a:r>
          </a:p>
        </p:txBody>
      </p:sp>
      <p:graphicFrame>
        <p:nvGraphicFramePr>
          <p:cNvPr id="4" name="Content Placeholder 3"/>
          <p:cNvGraphicFramePr>
            <a:graphicFrameLocks/>
          </p:cNvGraphicFramePr>
          <p:nvPr/>
        </p:nvGraphicFramePr>
        <p:xfrm>
          <a:off x="1268356" y="1435310"/>
          <a:ext cx="10132146" cy="4907034"/>
        </p:xfrm>
        <a:graphic>
          <a:graphicData uri="http://schemas.openxmlformats.org/drawingml/2006/table">
            <a:tbl>
              <a:tblPr firstRow="1" bandRow="1">
                <a:tableStyleId>{5A111915-BE36-4E01-A7E5-04B1672EAD32}</a:tableStyleId>
              </a:tblPr>
              <a:tblGrid>
                <a:gridCol w="5066073"/>
                <a:gridCol w="5066073"/>
              </a:tblGrid>
              <a:tr h="609530">
                <a:tc>
                  <a:txBody>
                    <a:bodyPr/>
                    <a:lstStyle/>
                    <a:p>
                      <a:pPr algn="ctr"/>
                      <a:r>
                        <a:rPr lang="en-US" sz="1800" dirty="0" smtClean="0">
                          <a:latin typeface="Verdana" pitchFamily="34" charset="0"/>
                          <a:ea typeface="Verdana" pitchFamily="34" charset="0"/>
                          <a:cs typeface="Verdana" pitchFamily="34" charset="0"/>
                        </a:rPr>
                        <a:t>Threads</a:t>
                      </a:r>
                      <a:endParaRPr lang="en-US" sz="1800" dirty="0">
                        <a:latin typeface="Verdana" pitchFamily="34" charset="0"/>
                        <a:ea typeface="Verdana" pitchFamily="34" charset="0"/>
                        <a:cs typeface="Verdana" pitchFamily="34" charset="0"/>
                      </a:endParaRPr>
                    </a:p>
                  </a:txBody>
                  <a:tcPr marT="45715" marB="45715"/>
                </a:tc>
                <a:tc>
                  <a:txBody>
                    <a:bodyPr/>
                    <a:lstStyle/>
                    <a:p>
                      <a:pPr algn="ctr"/>
                      <a:r>
                        <a:rPr lang="en-US" sz="1800" dirty="0" smtClean="0">
                          <a:latin typeface="Verdana" pitchFamily="34" charset="0"/>
                          <a:ea typeface="Verdana" pitchFamily="34" charset="0"/>
                          <a:cs typeface="Verdana" pitchFamily="34" charset="0"/>
                        </a:rPr>
                        <a:t>Asynchronous</a:t>
                      </a:r>
                      <a:r>
                        <a:rPr lang="en-US" sz="1800" baseline="0" dirty="0" smtClean="0">
                          <a:latin typeface="Verdana" pitchFamily="34" charset="0"/>
                          <a:ea typeface="Verdana" pitchFamily="34" charset="0"/>
                          <a:cs typeface="Verdana" pitchFamily="34" charset="0"/>
                        </a:rPr>
                        <a:t> Event-driven</a:t>
                      </a:r>
                      <a:endParaRPr lang="en-US" sz="1800" dirty="0">
                        <a:latin typeface="Verdana" pitchFamily="34" charset="0"/>
                        <a:ea typeface="Verdana" pitchFamily="34" charset="0"/>
                        <a:cs typeface="Verdana" pitchFamily="34" charset="0"/>
                      </a:endParaRPr>
                    </a:p>
                  </a:txBody>
                  <a:tcPr marT="45715" marB="45715"/>
                </a:tc>
              </a:tr>
              <a:tr h="640042">
                <a:tc>
                  <a:txBody>
                    <a:bodyPr/>
                    <a:lstStyle/>
                    <a:p>
                      <a:r>
                        <a:rPr lang="en-US" sz="1800" dirty="0" smtClean="0">
                          <a:latin typeface="Verdana" pitchFamily="34" charset="0"/>
                          <a:ea typeface="Verdana" pitchFamily="34" charset="0"/>
                          <a:cs typeface="Verdana" pitchFamily="34" charset="0"/>
                        </a:rPr>
                        <a:t>Lock</a:t>
                      </a:r>
                      <a:r>
                        <a:rPr lang="en-US" sz="1800" baseline="0" dirty="0" smtClean="0">
                          <a:latin typeface="Verdana" pitchFamily="34" charset="0"/>
                          <a:ea typeface="Verdana" pitchFamily="34" charset="0"/>
                          <a:cs typeface="Verdana" pitchFamily="34" charset="0"/>
                        </a:rPr>
                        <a:t> application / request with listener-workers threads</a:t>
                      </a:r>
                      <a:endParaRPr lang="en-US" sz="1800" dirty="0">
                        <a:latin typeface="Verdana" pitchFamily="34" charset="0"/>
                        <a:ea typeface="Verdana" pitchFamily="34" charset="0"/>
                        <a:cs typeface="Verdana" pitchFamily="34" charset="0"/>
                      </a:endParaRPr>
                    </a:p>
                  </a:txBody>
                  <a:tcPr marT="45715" marB="45715"/>
                </a:tc>
                <a:tc>
                  <a:txBody>
                    <a:bodyPr/>
                    <a:lstStyle/>
                    <a:p>
                      <a:r>
                        <a:rPr lang="en-US" sz="1800" kern="1200" dirty="0" smtClean="0">
                          <a:effectLst/>
                          <a:latin typeface="Verdana" pitchFamily="34" charset="0"/>
                          <a:ea typeface="Verdana" pitchFamily="34" charset="0"/>
                          <a:cs typeface="Verdana" pitchFamily="34" charset="0"/>
                        </a:rPr>
                        <a:t>only one thread, which repeatedly fetches an event</a:t>
                      </a:r>
                      <a:endParaRPr lang="en-US" sz="1800" dirty="0">
                        <a:latin typeface="Verdana" pitchFamily="34" charset="0"/>
                        <a:ea typeface="Verdana" pitchFamily="34" charset="0"/>
                        <a:cs typeface="Verdana" pitchFamily="34" charset="0"/>
                      </a:endParaRPr>
                    </a:p>
                  </a:txBody>
                  <a:tcPr marT="45715" marB="45715"/>
                </a:tc>
              </a:tr>
              <a:tr h="640042">
                <a:tc>
                  <a:txBody>
                    <a:bodyPr/>
                    <a:lstStyle/>
                    <a:p>
                      <a:r>
                        <a:rPr lang="en-US" sz="1800" dirty="0" smtClean="0">
                          <a:latin typeface="Verdana" pitchFamily="34" charset="0"/>
                          <a:ea typeface="Verdana" pitchFamily="34" charset="0"/>
                          <a:cs typeface="Verdana" pitchFamily="34" charset="0"/>
                        </a:rPr>
                        <a:t>Using</a:t>
                      </a:r>
                      <a:r>
                        <a:rPr lang="en-US" sz="1800" baseline="0" dirty="0" smtClean="0">
                          <a:latin typeface="Verdana" pitchFamily="34" charset="0"/>
                          <a:ea typeface="Verdana" pitchFamily="34" charset="0"/>
                          <a:cs typeface="Verdana" pitchFamily="34" charset="0"/>
                        </a:rPr>
                        <a:t> incoming-request model</a:t>
                      </a:r>
                      <a:endParaRPr lang="en-US" sz="1800" dirty="0">
                        <a:latin typeface="Verdana" pitchFamily="34" charset="0"/>
                        <a:ea typeface="Verdana" pitchFamily="34" charset="0"/>
                        <a:cs typeface="Verdana" pitchFamily="34" charset="0"/>
                      </a:endParaRPr>
                    </a:p>
                  </a:txBody>
                  <a:tcPr marT="45715" marB="45715"/>
                </a:tc>
                <a:tc>
                  <a:txBody>
                    <a:bodyPr/>
                    <a:lstStyle/>
                    <a:p>
                      <a:r>
                        <a:rPr lang="en-US" sz="1800" kern="1200" dirty="0" smtClean="0">
                          <a:effectLst/>
                          <a:latin typeface="Verdana" pitchFamily="34" charset="0"/>
                          <a:ea typeface="Verdana" pitchFamily="34" charset="0"/>
                          <a:cs typeface="Verdana" pitchFamily="34" charset="0"/>
                        </a:rPr>
                        <a:t>Using queue and then processes it</a:t>
                      </a:r>
                      <a:endParaRPr lang="en-US" sz="1800" dirty="0">
                        <a:latin typeface="Verdana" pitchFamily="34" charset="0"/>
                        <a:ea typeface="Verdana" pitchFamily="34" charset="0"/>
                        <a:cs typeface="Verdana" pitchFamily="34" charset="0"/>
                      </a:endParaRPr>
                    </a:p>
                  </a:txBody>
                  <a:tcPr marT="45715" marB="45715"/>
                </a:tc>
              </a:tr>
              <a:tr h="914348">
                <a:tc>
                  <a:txBody>
                    <a:bodyPr/>
                    <a:lstStyle/>
                    <a:p>
                      <a:r>
                        <a:rPr lang="en-US" sz="1800" kern="1200" dirty="0" smtClean="0">
                          <a:effectLst/>
                          <a:latin typeface="Verdana" pitchFamily="34" charset="0"/>
                          <a:ea typeface="Verdana" pitchFamily="34" charset="0"/>
                          <a:cs typeface="Verdana" pitchFamily="34" charset="0"/>
                        </a:rPr>
                        <a:t>multithreaded server might block the request which might involve multiple events</a:t>
                      </a:r>
                      <a:endParaRPr lang="en-US" sz="1800" dirty="0">
                        <a:latin typeface="Verdana" pitchFamily="34" charset="0"/>
                        <a:ea typeface="Verdana" pitchFamily="34" charset="0"/>
                        <a:cs typeface="Verdana" pitchFamily="34" charset="0"/>
                      </a:endParaRPr>
                    </a:p>
                  </a:txBody>
                  <a:tcPr marT="45715" marB="45715"/>
                </a:tc>
                <a:tc>
                  <a:txBody>
                    <a:bodyPr/>
                    <a:lstStyle/>
                    <a:p>
                      <a:r>
                        <a:rPr lang="en-US" sz="1800" kern="1200" dirty="0" smtClean="0">
                          <a:effectLst/>
                          <a:latin typeface="Verdana" pitchFamily="34" charset="0"/>
                          <a:ea typeface="Verdana" pitchFamily="34" charset="0"/>
                          <a:cs typeface="Verdana" pitchFamily="34" charset="0"/>
                        </a:rPr>
                        <a:t>manually saves state and then goes on to process the next event</a:t>
                      </a:r>
                      <a:endParaRPr lang="en-US" sz="1800" dirty="0">
                        <a:latin typeface="Verdana" pitchFamily="34" charset="0"/>
                        <a:ea typeface="Verdana" pitchFamily="34" charset="0"/>
                        <a:cs typeface="Verdana" pitchFamily="34" charset="0"/>
                      </a:endParaRPr>
                    </a:p>
                  </a:txBody>
                  <a:tcPr marT="45715" marB="45715"/>
                </a:tc>
              </a:tr>
              <a:tr h="640042">
                <a:tc>
                  <a:txBody>
                    <a:bodyPr/>
                    <a:lstStyle/>
                    <a:p>
                      <a:r>
                        <a:rPr lang="en-US" sz="1800" dirty="0" smtClean="0">
                          <a:latin typeface="Verdana" pitchFamily="34" charset="0"/>
                          <a:ea typeface="Verdana" pitchFamily="34" charset="0"/>
                          <a:cs typeface="Verdana" pitchFamily="34" charset="0"/>
                        </a:rPr>
                        <a:t>Using context switching</a:t>
                      </a:r>
                      <a:endParaRPr lang="en-US" sz="1800" dirty="0">
                        <a:latin typeface="Verdana" pitchFamily="34" charset="0"/>
                        <a:ea typeface="Verdana" pitchFamily="34" charset="0"/>
                        <a:cs typeface="Verdana" pitchFamily="34" charset="0"/>
                      </a:endParaRPr>
                    </a:p>
                  </a:txBody>
                  <a:tcPr marT="45715" marB="45715"/>
                </a:tc>
                <a:tc>
                  <a:txBody>
                    <a:bodyPr/>
                    <a:lstStyle/>
                    <a:p>
                      <a:r>
                        <a:rPr lang="en-US" sz="1800" kern="1200" dirty="0" smtClean="0">
                          <a:effectLst/>
                          <a:latin typeface="Verdana" pitchFamily="34" charset="0"/>
                          <a:ea typeface="Verdana" pitchFamily="34" charset="0"/>
                          <a:cs typeface="Verdana" pitchFamily="34" charset="0"/>
                        </a:rPr>
                        <a:t>no contention and no context switches</a:t>
                      </a:r>
                      <a:endParaRPr lang="en-US" sz="1800" dirty="0">
                        <a:latin typeface="Verdana" pitchFamily="34" charset="0"/>
                        <a:ea typeface="Verdana" pitchFamily="34" charset="0"/>
                        <a:cs typeface="Verdana" pitchFamily="34" charset="0"/>
                      </a:endParaRPr>
                    </a:p>
                  </a:txBody>
                  <a:tcPr marT="45715" marB="45715"/>
                </a:tc>
              </a:tr>
              <a:tr h="1462960">
                <a:tc>
                  <a:txBody>
                    <a:bodyPr/>
                    <a:lstStyle/>
                    <a:p>
                      <a:r>
                        <a:rPr lang="en-US" sz="1800" dirty="0" smtClean="0">
                          <a:latin typeface="Verdana" pitchFamily="34" charset="0"/>
                          <a:ea typeface="Verdana" pitchFamily="34" charset="0"/>
                          <a:cs typeface="Verdana" pitchFamily="34" charset="0"/>
                        </a:rPr>
                        <a:t>Using multithreading</a:t>
                      </a:r>
                      <a:r>
                        <a:rPr lang="en-US" sz="1800" baseline="0" dirty="0" smtClean="0">
                          <a:latin typeface="Verdana" pitchFamily="34" charset="0"/>
                          <a:ea typeface="Verdana" pitchFamily="34" charset="0"/>
                          <a:cs typeface="Verdana" pitchFamily="34" charset="0"/>
                        </a:rPr>
                        <a:t> environments where listener and workers threads are used frequently to take an incoming-request lock</a:t>
                      </a:r>
                      <a:endParaRPr lang="en-US" sz="1800" dirty="0">
                        <a:latin typeface="Verdana" pitchFamily="34" charset="0"/>
                        <a:ea typeface="Verdana" pitchFamily="34" charset="0"/>
                        <a:cs typeface="Verdana" pitchFamily="34" charset="0"/>
                      </a:endParaRPr>
                    </a:p>
                  </a:txBody>
                  <a:tcPr marT="45715" marB="45715"/>
                </a:tc>
                <a:tc>
                  <a:txBody>
                    <a:bodyPr/>
                    <a:lstStyle/>
                    <a:p>
                      <a:r>
                        <a:rPr lang="en-US" sz="1800" dirty="0" smtClean="0">
                          <a:latin typeface="Verdana" pitchFamily="34" charset="0"/>
                          <a:ea typeface="Verdana" pitchFamily="34" charset="0"/>
                          <a:cs typeface="Verdana" pitchFamily="34" charset="0"/>
                        </a:rPr>
                        <a:t>Using </a:t>
                      </a:r>
                      <a:r>
                        <a:rPr lang="en-US" sz="1800" kern="1200" dirty="0" smtClean="0">
                          <a:effectLst/>
                          <a:latin typeface="Verdana" pitchFamily="34" charset="0"/>
                          <a:ea typeface="Verdana" pitchFamily="34" charset="0"/>
                          <a:cs typeface="Verdana" pitchFamily="34" charset="0"/>
                        </a:rPr>
                        <a:t>asynchronous I/O facilities (callbacks, not poll/select or O_NONBLOCK) environments</a:t>
                      </a:r>
                      <a:endParaRPr lang="en-US" sz="1800" dirty="0">
                        <a:latin typeface="Verdana" pitchFamily="34" charset="0"/>
                        <a:ea typeface="Verdana" pitchFamily="34" charset="0"/>
                        <a:cs typeface="Verdana" pitchFamily="34" charset="0"/>
                      </a:endParaRPr>
                    </a:p>
                  </a:txBody>
                  <a:tcPr marT="45715" marB="45715"/>
                </a:tc>
              </a:tr>
            </a:tbl>
          </a:graphicData>
        </a:graphic>
      </p:graphicFrame>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Tree>
    <p:extLst>
      <p:ext uri="{BB962C8B-B14F-4D97-AF65-F5344CB8AC3E}">
        <p14:creationId xmlns:p14="http://schemas.microsoft.com/office/powerpoint/2010/main" xmlns="" val="62066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1"/>
          </p:nvPr>
        </p:nvSpPr>
        <p:spPr>
          <a:xfrm>
            <a:off x="508658" y="676460"/>
            <a:ext cx="11683342" cy="4351338"/>
          </a:xfrm>
        </p:spPr>
        <p:txBody>
          <a:bodyPr>
            <a:normAutofit/>
          </a:bodyPr>
          <a:lstStyle/>
          <a:p>
            <a:pPr>
              <a:lnSpc>
                <a:spcPct val="150000"/>
              </a:lnSpc>
            </a:pPr>
            <a:r>
              <a:rPr lang="en-US" altLang="en-US" sz="2000" dirty="0" smtClean="0"/>
              <a:t>Servers do nothing but I/O -Scripts waiting on I/O requests degrades performance</a:t>
            </a:r>
          </a:p>
          <a:p>
            <a:pPr>
              <a:lnSpc>
                <a:spcPct val="150000"/>
              </a:lnSpc>
            </a:pPr>
            <a:r>
              <a:rPr lang="en-US" altLang="en-US" sz="2000" dirty="0" smtClean="0"/>
              <a:t>To avoid blocking, Node makes use of the event driven nature of JS by attaching callbacks to I/O requests</a:t>
            </a:r>
          </a:p>
          <a:p>
            <a:r>
              <a:rPr lang="en-IN" sz="2000" dirty="0" smtClean="0"/>
              <a:t>As soon as Node starts its server, it simply initiates its variables, declares functions and then simply waits for the event to occur.</a:t>
            </a:r>
          </a:p>
          <a:p>
            <a:r>
              <a:rPr lang="en-IN" sz="2000" dirty="0" smtClean="0"/>
              <a:t>In an event-driven application, there is generally a main loop that listens for events, and then triggers a </a:t>
            </a:r>
            <a:r>
              <a:rPr lang="en-IN" sz="2000" dirty="0" err="1" smtClean="0"/>
              <a:t>callback</a:t>
            </a:r>
            <a:r>
              <a:rPr lang="en-IN" sz="2000" dirty="0" smtClean="0"/>
              <a:t> function when one of those events are detected.</a:t>
            </a:r>
          </a:p>
          <a:p>
            <a:pPr>
              <a:lnSpc>
                <a:spcPct val="150000"/>
              </a:lnSpc>
              <a:buNone/>
            </a:pPr>
            <a:endParaRPr lang="en-US" altLang="en-US" sz="2000" dirty="0" smtClean="0">
              <a:ea typeface="ＭＳ Ｐゴシック" panose="020B0600070205080204" pitchFamily="34" charset="-128"/>
            </a:endParaRPr>
          </a:p>
        </p:txBody>
      </p:sp>
      <p:sp>
        <p:nvSpPr>
          <p:cNvPr id="4" name="Rectangle 3"/>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48130" name="Picture 2" descr="Event Loop"/>
          <p:cNvPicPr>
            <a:picLocks noChangeAspect="1" noChangeArrowheads="1"/>
          </p:cNvPicPr>
          <p:nvPr/>
        </p:nvPicPr>
        <p:blipFill>
          <a:blip r:embed="rId3" cstate="print"/>
          <a:srcRect/>
          <a:stretch>
            <a:fillRect/>
          </a:stretch>
        </p:blipFill>
        <p:spPr bwMode="auto">
          <a:xfrm>
            <a:off x="2023672" y="3408388"/>
            <a:ext cx="7369591" cy="2400301"/>
          </a:xfrm>
          <a:prstGeom prst="rect">
            <a:avLst/>
          </a:prstGeom>
          <a:noFill/>
        </p:spPr>
      </p:pic>
    </p:spTree>
    <p:extLst>
      <p:ext uri="{BB962C8B-B14F-4D97-AF65-F5344CB8AC3E}">
        <p14:creationId xmlns:p14="http://schemas.microsoft.com/office/powerpoint/2010/main" xmlns="" val="1119937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7170" name="Picture 2"/>
          <p:cNvPicPr>
            <a:picLocks noChangeAspect="1" noChangeArrowheads="1"/>
          </p:cNvPicPr>
          <p:nvPr/>
        </p:nvPicPr>
        <p:blipFill>
          <a:blip r:embed="rId2" cstate="print"/>
          <a:srcRect/>
          <a:stretch>
            <a:fillRect/>
          </a:stretch>
        </p:blipFill>
        <p:spPr bwMode="auto">
          <a:xfrm>
            <a:off x="2738438" y="2000250"/>
            <a:ext cx="6715125" cy="2857500"/>
          </a:xfrm>
          <a:prstGeom prst="rect">
            <a:avLst/>
          </a:prstGeom>
          <a:noFill/>
          <a:ln w="9525">
            <a:noFill/>
            <a:miter lim="800000"/>
            <a:headEnd/>
            <a:tailEnd/>
          </a:ln>
        </p:spPr>
      </p:pic>
      <p:sp>
        <p:nvSpPr>
          <p:cNvPr id="5" name="TextBox 4"/>
          <p:cNvSpPr txBox="1"/>
          <p:nvPr/>
        </p:nvSpPr>
        <p:spPr>
          <a:xfrm>
            <a:off x="4807973" y="1002890"/>
            <a:ext cx="3097162" cy="523220"/>
          </a:xfrm>
          <a:prstGeom prst="rect">
            <a:avLst/>
          </a:prstGeom>
          <a:noFill/>
        </p:spPr>
        <p:txBody>
          <a:bodyPr wrap="square" rtlCol="0">
            <a:spAutoFit/>
          </a:bodyPr>
          <a:lstStyle/>
          <a:p>
            <a:r>
              <a:rPr lang="en-IN" sz="2800" dirty="0" smtClean="0"/>
              <a:t>Event Loop</a:t>
            </a:r>
            <a:endParaRPr lang="en-IN" sz="2800"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defRPr/>
            </a:pPr>
            <a:r>
              <a:rPr lang="en-US">
                <a:effectLst/>
                <a:cs typeface="+mj-cs"/>
              </a:rPr>
              <a:t>I/O Example</a:t>
            </a:r>
          </a:p>
        </p:txBody>
      </p:sp>
      <p:pic>
        <p:nvPicPr>
          <p:cNvPr id="23555" name="Picture 4" descr="io_example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6465" y="1580024"/>
            <a:ext cx="9652222" cy="4540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Tree>
    <p:extLst>
      <p:ext uri="{BB962C8B-B14F-4D97-AF65-F5344CB8AC3E}">
        <p14:creationId xmlns:p14="http://schemas.microsoft.com/office/powerpoint/2010/main" xmlns="" val="410688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1027" name="Picture 3"/>
          <p:cNvPicPr>
            <a:picLocks noChangeAspect="1" noChangeArrowheads="1"/>
          </p:cNvPicPr>
          <p:nvPr/>
        </p:nvPicPr>
        <p:blipFill>
          <a:blip r:embed="rId2" cstate="print"/>
          <a:srcRect/>
          <a:stretch>
            <a:fillRect/>
          </a:stretch>
        </p:blipFill>
        <p:spPr bwMode="auto">
          <a:xfrm>
            <a:off x="1714656" y="1578078"/>
            <a:ext cx="7901294" cy="4100050"/>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2051" name="Picture 3"/>
          <p:cNvPicPr>
            <a:picLocks noChangeAspect="1" noChangeArrowheads="1"/>
          </p:cNvPicPr>
          <p:nvPr/>
        </p:nvPicPr>
        <p:blipFill>
          <a:blip r:embed="rId2" cstate="print"/>
          <a:srcRect/>
          <a:stretch>
            <a:fillRect/>
          </a:stretch>
        </p:blipFill>
        <p:spPr bwMode="auto">
          <a:xfrm>
            <a:off x="1887793" y="1519085"/>
            <a:ext cx="8023123" cy="4291780"/>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4098" name="Picture 2"/>
          <p:cNvPicPr>
            <a:picLocks noChangeAspect="1" noChangeArrowheads="1"/>
          </p:cNvPicPr>
          <p:nvPr/>
        </p:nvPicPr>
        <p:blipFill>
          <a:blip r:embed="rId2" cstate="print"/>
          <a:srcRect/>
          <a:stretch>
            <a:fillRect/>
          </a:stretch>
        </p:blipFill>
        <p:spPr bwMode="auto">
          <a:xfrm>
            <a:off x="1386348" y="1428750"/>
            <a:ext cx="9188246" cy="4824566"/>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a:defRPr/>
            </a:pPr>
            <a:r>
              <a:rPr lang="en-US" sz="2400" dirty="0" err="1" smtClean="0">
                <a:effectLst/>
                <a:latin typeface="+mn-lt"/>
                <a:cs typeface="+mj-cs"/>
              </a:rPr>
              <a:t>Consistancy</a:t>
            </a:r>
            <a:endParaRPr lang="en-US" sz="2400" dirty="0">
              <a:effectLst/>
              <a:latin typeface="+mn-lt"/>
              <a:cs typeface="+mj-cs"/>
            </a:endParaRPr>
          </a:p>
        </p:txBody>
      </p:sp>
      <p:sp>
        <p:nvSpPr>
          <p:cNvPr id="25602" name="Rectangle 3"/>
          <p:cNvSpPr>
            <a:spLocks noGrp="1"/>
          </p:cNvSpPr>
          <p:nvPr>
            <p:ph type="body" idx="1"/>
          </p:nvPr>
        </p:nvSpPr>
        <p:spPr>
          <a:xfrm>
            <a:off x="838200" y="1633896"/>
            <a:ext cx="10515600" cy="4351338"/>
          </a:xfrm>
        </p:spPr>
        <p:txBody>
          <a:bodyPr>
            <a:normAutofit/>
          </a:bodyPr>
          <a:lstStyle/>
          <a:p>
            <a:pPr>
              <a:lnSpc>
                <a:spcPct val="150000"/>
              </a:lnSpc>
            </a:pPr>
            <a:r>
              <a:rPr lang="en-US" altLang="en-US" sz="2000" dirty="0" smtClean="0">
                <a:ea typeface="ＭＳ Ｐゴシック" panose="020B0600070205080204" pitchFamily="34" charset="-128"/>
              </a:rPr>
              <a:t>Use of JS on both the client and server-side should remove need to </a:t>
            </a:r>
            <a:r>
              <a:rPr lang="ja-JP" altLang="en-US" sz="2000" smtClean="0">
                <a:ea typeface="ＭＳ Ｐゴシック" panose="020B0600070205080204" pitchFamily="34" charset="-128"/>
              </a:rPr>
              <a:t>“</a:t>
            </a:r>
            <a:r>
              <a:rPr lang="en-US" altLang="ja-JP" sz="2000" dirty="0" smtClean="0">
                <a:ea typeface="ＭＳ Ｐゴシック" panose="020B0600070205080204" pitchFamily="34" charset="-128"/>
              </a:rPr>
              <a:t>context switch</a:t>
            </a:r>
            <a:r>
              <a:rPr lang="ja-JP" altLang="en-US" sz="2000" smtClean="0">
                <a:ea typeface="ＭＳ Ｐゴシック" panose="020B0600070205080204" pitchFamily="34" charset="-128"/>
              </a:rPr>
              <a:t>”</a:t>
            </a:r>
            <a:endParaRPr lang="en-US" altLang="ja-JP" sz="2000" dirty="0" smtClean="0">
              <a:ea typeface="ＭＳ Ｐゴシック" panose="020B0600070205080204" pitchFamily="34" charset="-128"/>
            </a:endParaRPr>
          </a:p>
          <a:p>
            <a:pPr lvl="1">
              <a:lnSpc>
                <a:spcPct val="150000"/>
              </a:lnSpc>
            </a:pPr>
            <a:r>
              <a:rPr lang="en-US" altLang="en-US" sz="2000" dirty="0" smtClean="0">
                <a:ea typeface="ＭＳ Ｐゴシック" panose="020B0600070205080204" pitchFamily="34" charset="-128"/>
              </a:rPr>
              <a:t>Client-side JS makes heavy use of the DOM, no access to files/databases</a:t>
            </a:r>
          </a:p>
          <a:p>
            <a:pPr lvl="1">
              <a:lnSpc>
                <a:spcPct val="150000"/>
              </a:lnSpc>
            </a:pPr>
            <a:r>
              <a:rPr lang="en-US" altLang="en-US" sz="2000" dirty="0" smtClean="0">
                <a:ea typeface="ＭＳ Ｐゴシック" panose="020B0600070205080204" pitchFamily="34" charset="-128"/>
              </a:rPr>
              <a:t>Server-side JS deals mostly in files/databases, no DOM</a:t>
            </a:r>
          </a:p>
          <a:p>
            <a:pPr>
              <a:lnSpc>
                <a:spcPct val="150000"/>
              </a:lnSpc>
            </a:pPr>
            <a:r>
              <a:rPr lang="en-US" sz="2000" b="1" dirty="0" smtClean="0"/>
              <a:t>Concurrency</a:t>
            </a:r>
            <a:r>
              <a:rPr lang="en-US" sz="2000" dirty="0" smtClean="0"/>
              <a:t>: The Event Loop</a:t>
            </a:r>
            <a:endParaRPr lang="en-US" altLang="en-US" sz="2000" dirty="0" smtClean="0">
              <a:ea typeface="ＭＳ Ｐゴシック" panose="020B0600070205080204" pitchFamily="34" charset="-128"/>
            </a:endParaRPr>
          </a:p>
          <a:p>
            <a:pPr lvl="1">
              <a:lnSpc>
                <a:spcPct val="150000"/>
              </a:lnSpc>
            </a:pPr>
            <a:r>
              <a:rPr lang="en-US" altLang="en-US" sz="2000" dirty="0" smtClean="0">
                <a:ea typeface="ＭＳ Ｐゴシック" panose="020B0600070205080204" pitchFamily="34" charset="-128"/>
              </a:rPr>
              <a:t>Instead of threads Node uses an event loop </a:t>
            </a:r>
          </a:p>
          <a:p>
            <a:pPr lvl="1">
              <a:lnSpc>
                <a:spcPct val="150000"/>
              </a:lnSpc>
            </a:pPr>
            <a:r>
              <a:rPr lang="en-US" altLang="en-US" sz="2000" dirty="0" smtClean="0">
                <a:ea typeface="ＭＳ Ｐゴシック" panose="020B0600070205080204" pitchFamily="34" charset="-128"/>
              </a:rPr>
              <a:t>Alleviates overhead of context switching</a:t>
            </a:r>
          </a:p>
          <a:p>
            <a:pPr lvl="1">
              <a:lnSpc>
                <a:spcPct val="150000"/>
              </a:lnSpc>
            </a:pPr>
            <a:endParaRPr lang="en-US" altLang="en-US" sz="1800" dirty="0" smtClean="0">
              <a:ea typeface="ＭＳ Ｐゴシック" panose="020B0600070205080204" pitchFamily="34" charset="-128"/>
            </a:endParaRPr>
          </a:p>
        </p:txBody>
      </p:sp>
      <p:sp>
        <p:nvSpPr>
          <p:cNvPr id="4" name="Rectangle 3"/>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Tree>
    <p:extLst>
      <p:ext uri="{BB962C8B-B14F-4D97-AF65-F5344CB8AC3E}">
        <p14:creationId xmlns:p14="http://schemas.microsoft.com/office/powerpoint/2010/main" xmlns="" val="2350265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9" name="Picture 8"/>
          <p:cNvPicPr/>
          <p:nvPr/>
        </p:nvPicPr>
        <p:blipFill>
          <a:blip r:embed="rId3" cstate="print"/>
          <a:srcRect/>
          <a:stretch>
            <a:fillRect/>
          </a:stretch>
        </p:blipFill>
        <p:spPr bwMode="auto">
          <a:xfrm>
            <a:off x="1592826" y="1238865"/>
            <a:ext cx="8657303" cy="4468761"/>
          </a:xfrm>
          <a:prstGeom prst="rect">
            <a:avLst/>
          </a:prstGeom>
          <a:noFill/>
          <a:ln w="9525">
            <a:noFill/>
            <a:miter lim="800000"/>
            <a:headEnd/>
            <a:tailEnd/>
          </a:ln>
        </p:spPr>
      </p:pic>
      <p:sp>
        <p:nvSpPr>
          <p:cNvPr id="13" name="TextBox 12"/>
          <p:cNvSpPr txBox="1"/>
          <p:nvPr/>
        </p:nvSpPr>
        <p:spPr>
          <a:xfrm>
            <a:off x="2934929" y="5678129"/>
            <a:ext cx="5869858" cy="646331"/>
          </a:xfrm>
          <a:prstGeom prst="rect">
            <a:avLst/>
          </a:prstGeom>
          <a:noFill/>
        </p:spPr>
        <p:txBody>
          <a:bodyPr wrap="square" rtlCol="0">
            <a:spAutoFit/>
          </a:bodyPr>
          <a:lstStyle/>
          <a:p>
            <a:r>
              <a:rPr lang="en-IN" dirty="0" smtClean="0"/>
              <a:t>Figure : Components of basic website/web application</a:t>
            </a:r>
          </a:p>
          <a:p>
            <a:endParaRPr lang="en-IN" dirty="0"/>
          </a:p>
        </p:txBody>
      </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8456954"/>
            <a:chOff x="0" y="0"/>
            <a:chExt cx="12192000" cy="8456954"/>
          </a:xfrm>
        </p:grpSpPr>
        <p:sp>
          <p:nvSpPr>
            <p:cNvPr id="5" name="TextBox 4"/>
            <p:cNvSpPr txBox="1"/>
            <p:nvPr/>
          </p:nvSpPr>
          <p:spPr>
            <a:xfrm>
              <a:off x="566057" y="931817"/>
              <a:ext cx="11477898" cy="752513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2000" dirty="0" smtClean="0"/>
                <a:t>Node.js </a:t>
              </a:r>
              <a:r>
                <a:rPr lang="en-IN" sz="2000" dirty="0"/>
                <a:t>uses an </a:t>
              </a:r>
              <a:r>
                <a:rPr lang="en-IN" sz="2000" dirty="0" smtClean="0">
                  <a:solidFill>
                    <a:srgbClr val="FF0000"/>
                  </a:solidFill>
                </a:rPr>
                <a:t>asynchronous event-driven model</a:t>
              </a:r>
            </a:p>
            <a:p>
              <a:pPr marL="285750" indent="-285750">
                <a:lnSpc>
                  <a:spcPct val="150000"/>
                </a:lnSpc>
                <a:buFont typeface="Wingdings" panose="05000000000000000000" pitchFamily="2" charset="2"/>
                <a:buChar char="ü"/>
              </a:pPr>
              <a:r>
                <a:rPr lang="en-IN" sz="2000" dirty="0" smtClean="0"/>
                <a:t>Node.js is non-blocking </a:t>
              </a:r>
              <a:r>
                <a:rPr lang="en-IN" sz="2000" dirty="0"/>
                <a:t>I/O model that makes it lightweight and </a:t>
              </a:r>
              <a:r>
                <a:rPr lang="en-IN" sz="2000" dirty="0" smtClean="0"/>
                <a:t>efficient.</a:t>
              </a:r>
            </a:p>
            <a:p>
              <a:pPr marL="285750" indent="-285750">
                <a:lnSpc>
                  <a:spcPct val="150000"/>
                </a:lnSpc>
                <a:buFont typeface="Wingdings" panose="05000000000000000000" pitchFamily="2" charset="2"/>
                <a:buChar char="ü"/>
              </a:pPr>
              <a:r>
                <a:rPr lang="en-IN" sz="2000" dirty="0" smtClean="0"/>
                <a:t>Node.js </a:t>
              </a:r>
              <a:r>
                <a:rPr lang="en-IN" sz="2000" dirty="0"/>
                <a:t>package </a:t>
              </a:r>
              <a:r>
                <a:rPr lang="en-IN" sz="2000" dirty="0" smtClean="0"/>
                <a:t>ecosystem</a:t>
              </a:r>
              <a:r>
                <a:rPr lang="en-IN" sz="2000" dirty="0"/>
                <a:t> </a:t>
              </a:r>
              <a:r>
                <a:rPr lang="en-IN" sz="2400" dirty="0" err="1" smtClean="0">
                  <a:solidFill>
                    <a:srgbClr val="FF0000"/>
                  </a:solidFill>
                </a:rPr>
                <a:t>npm</a:t>
              </a:r>
              <a:r>
                <a:rPr lang="en-IN" sz="2000" dirty="0" smtClean="0"/>
                <a:t> </a:t>
              </a:r>
              <a:r>
                <a:rPr lang="en-IN" sz="2000" dirty="0"/>
                <a:t>is the </a:t>
              </a:r>
              <a:r>
                <a:rPr lang="en-IN" sz="2000" dirty="0">
                  <a:solidFill>
                    <a:srgbClr val="FF0000"/>
                  </a:solidFill>
                </a:rPr>
                <a:t>largest ecosystem of open source libraries </a:t>
              </a:r>
              <a:r>
                <a:rPr lang="en-IN" sz="2000" dirty="0"/>
                <a:t>in the world</a:t>
              </a:r>
              <a:r>
                <a:rPr lang="en-IN" sz="2000" dirty="0" smtClean="0"/>
                <a:t>.</a:t>
              </a:r>
            </a:p>
            <a:p>
              <a:pPr marL="285750" indent="-285750">
                <a:lnSpc>
                  <a:spcPct val="150000"/>
                </a:lnSpc>
                <a:buFont typeface="Wingdings" panose="05000000000000000000" pitchFamily="2" charset="2"/>
                <a:buChar char="ü"/>
              </a:pPr>
              <a:r>
                <a:rPr lang="en-IN" sz="2000" dirty="0"/>
                <a:t>Node is designed to build scalable network </a:t>
              </a:r>
              <a:r>
                <a:rPr lang="en-IN" sz="2000" dirty="0" smtClean="0"/>
                <a:t>applications.</a:t>
              </a:r>
            </a:p>
            <a:p>
              <a:pPr marL="285750" indent="-285750">
                <a:lnSpc>
                  <a:spcPct val="150000"/>
                </a:lnSpc>
                <a:buFont typeface="Wingdings" panose="05000000000000000000" pitchFamily="2" charset="2"/>
                <a:buChar char="ü"/>
              </a:pPr>
              <a:r>
                <a:rPr lang="en-US" altLang="en-US" sz="2000" dirty="0" smtClean="0">
                  <a:ea typeface="ＭＳ Ｐゴシック" panose="020B0600070205080204" pitchFamily="34" charset="-128"/>
                </a:rPr>
                <a:t>Runs over the command line</a:t>
              </a:r>
            </a:p>
            <a:p>
              <a:pPr marL="285750" indent="-285750">
                <a:lnSpc>
                  <a:spcPct val="150000"/>
                </a:lnSpc>
                <a:buFont typeface="Wingdings" panose="05000000000000000000" pitchFamily="2" charset="2"/>
                <a:buChar char="ü"/>
              </a:pPr>
              <a:r>
                <a:rPr lang="en-US" altLang="en-US" sz="2000" dirty="0" smtClean="0">
                  <a:ea typeface="ＭＳ Ｐゴシック" panose="020B0600070205080204" pitchFamily="34" charset="-128"/>
                </a:rPr>
                <a:t>Designed for high concurrency to handle many connections without threads or new processes</a:t>
              </a:r>
            </a:p>
            <a:p>
              <a:pPr marL="285750" indent="-285750">
                <a:lnSpc>
                  <a:spcPct val="150000"/>
                </a:lnSpc>
                <a:buFont typeface="Wingdings" panose="05000000000000000000" pitchFamily="2" charset="2"/>
                <a:buChar char="ü"/>
              </a:pPr>
              <a:r>
                <a:rPr lang="en-IN" sz="2000" dirty="0"/>
                <a:t>Node </a:t>
              </a:r>
              <a:r>
                <a:rPr lang="en-IN" sz="2000" dirty="0" smtClean="0"/>
                <a:t>is free </a:t>
              </a:r>
              <a:r>
                <a:rPr lang="en-IN" sz="2000" dirty="0"/>
                <a:t>from worries of dead-locking </a:t>
              </a:r>
              <a:r>
                <a:rPr lang="en-IN" sz="2000" dirty="0" smtClean="0"/>
                <a:t>process</a:t>
              </a:r>
              <a:endParaRPr lang="en-US" altLang="en-US" sz="2000"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r>
                <a:rPr lang="en-US" altLang="en-US" sz="2000" dirty="0" smtClean="0">
                  <a:ea typeface="ＭＳ Ｐゴシック" panose="020B0600070205080204" pitchFamily="34" charset="-128"/>
                </a:rPr>
                <a:t>Uses the </a:t>
              </a:r>
              <a:r>
                <a:rPr lang="en-US" altLang="en-US" sz="2000" dirty="0" err="1" smtClean="0">
                  <a:ea typeface="ＭＳ Ｐゴシック" panose="020B0600070205080204" pitchFamily="34" charset="-128"/>
                </a:rPr>
                <a:t>CommonJS</a:t>
              </a:r>
              <a:r>
                <a:rPr lang="en-US" altLang="en-US" sz="2000" dirty="0" smtClean="0">
                  <a:ea typeface="ＭＳ Ｐゴシック" panose="020B0600070205080204" pitchFamily="34" charset="-128"/>
                </a:rPr>
                <a:t> framework which is closer to a real OO language</a:t>
              </a:r>
            </a:p>
            <a:p>
              <a:pPr marL="285750" indent="-285750">
                <a:lnSpc>
                  <a:spcPct val="150000"/>
                </a:lnSpc>
                <a:buFont typeface="Wingdings" panose="05000000000000000000" pitchFamily="2" charset="2"/>
                <a:buChar char="ü"/>
              </a:pPr>
              <a:r>
                <a:rPr lang="en-US" altLang="en-US" sz="2000" dirty="0" smtClean="0">
                  <a:ea typeface="ＭＳ Ｐゴシック" panose="020B0600070205080204" pitchFamily="34" charset="-128"/>
                </a:rPr>
                <a:t>Never blocks, not even for I/O</a:t>
              </a:r>
            </a:p>
            <a:p>
              <a:pPr marL="285750" indent="-285750">
                <a:lnSpc>
                  <a:spcPct val="150000"/>
                </a:lnSpc>
                <a:buFont typeface="Wingdings" panose="05000000000000000000" pitchFamily="2" charset="2"/>
                <a:buChar char="ü"/>
              </a:pPr>
              <a:r>
                <a:rPr lang="en-IN" altLang="en-US" sz="2000" dirty="0" smtClean="0">
                  <a:ea typeface="ＭＳ Ｐゴシック" panose="020B0600070205080204" pitchFamily="34" charset="-128"/>
                </a:rPr>
                <a:t>No Buffering  Node.js applications never buffer any data. These applications simply output the data in chunks. </a:t>
              </a:r>
            </a:p>
            <a:p>
              <a:pPr marL="285750" indent="-285750">
                <a:lnSpc>
                  <a:spcPct val="150000"/>
                </a:lnSpc>
                <a:buFont typeface="Wingdings" panose="05000000000000000000" pitchFamily="2" charset="2"/>
                <a:buChar char="ü"/>
              </a:pPr>
              <a:r>
                <a:rPr lang="en-IN" altLang="en-US" sz="2000" dirty="0" smtClean="0">
                  <a:ea typeface="ＭＳ Ｐゴシック" panose="020B0600070205080204" pitchFamily="34" charset="-128"/>
                </a:rPr>
                <a:t> License :  Node.js is released under the MIT license. </a:t>
              </a:r>
            </a:p>
            <a:p>
              <a:pPr marL="285750" indent="-285750">
                <a:lnSpc>
                  <a:spcPct val="150000"/>
                </a:lnSpc>
                <a:buFont typeface="Wingdings" panose="05000000000000000000" pitchFamily="2" charset="2"/>
                <a:buChar char="ü"/>
              </a:pPr>
              <a:endParaRPr lang="en-US" altLang="en-US" sz="2000"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endParaRPr lang="en-US" altLang="en-US" sz="2000"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endParaRPr lang="en-IN" sz="2000" dirty="0" smtClean="0"/>
            </a:p>
            <a:p>
              <a:pPr marL="285750" indent="-285750">
                <a:lnSpc>
                  <a:spcPct val="150000"/>
                </a:lnSpc>
                <a:buFont typeface="Wingdings" panose="05000000000000000000" pitchFamily="2" charset="2"/>
                <a:buChar char="ü"/>
              </a:pPr>
              <a:endParaRPr lang="en-IN" sz="2000"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53961" y="781665"/>
            <a:ext cx="11076039" cy="6047809"/>
          </a:xfrm>
          <a:prstGeom prst="rect">
            <a:avLst/>
          </a:prstGeom>
        </p:spPr>
        <p:txBody>
          <a:bodyPr wrap="square">
            <a:spAutoFit/>
          </a:bodyPr>
          <a:lstStyle/>
          <a:p>
            <a:pPr>
              <a:lnSpc>
                <a:spcPct val="150000"/>
              </a:lnSpc>
            </a:pPr>
            <a:r>
              <a:rPr lang="en-IN" sz="2000" b="1" dirty="0" smtClean="0"/>
              <a:t>Node Package Manager</a:t>
            </a:r>
          </a:p>
          <a:p>
            <a:pPr>
              <a:lnSpc>
                <a:spcPct val="150000"/>
              </a:lnSpc>
            </a:pPr>
            <a:r>
              <a:rPr lang="en-IN" sz="2000" dirty="0" smtClean="0"/>
              <a:t>Node Package Manager (NPM) is a command line tool </a:t>
            </a:r>
            <a:r>
              <a:rPr lang="en-IN" sz="2000" b="1" dirty="0" smtClean="0"/>
              <a:t>that installs, updates or uninstalls Node.js packages in your application</a:t>
            </a:r>
            <a:r>
              <a:rPr lang="en-IN" sz="2000" dirty="0" smtClean="0"/>
              <a:t>. It is also an </a:t>
            </a:r>
            <a:r>
              <a:rPr lang="en-IN" sz="2000" b="1" i="1" dirty="0" smtClean="0"/>
              <a:t>online repository for open-source Node.js packages</a:t>
            </a:r>
            <a:r>
              <a:rPr lang="en-IN" sz="2000" dirty="0" smtClean="0"/>
              <a:t>. It allows you to download, install and manage third party modules. Node Package Manager (NPM) provides two main functionalities: </a:t>
            </a:r>
          </a:p>
          <a:p>
            <a:pPr marL="342900" indent="-342900">
              <a:lnSpc>
                <a:spcPct val="150000"/>
              </a:lnSpc>
              <a:buFont typeface="+mj-lt"/>
              <a:buAutoNum type="arabicPeriod"/>
            </a:pPr>
            <a:r>
              <a:rPr lang="en-IN" sz="2000" dirty="0" smtClean="0"/>
              <a:t> Online repositories for node.js packages/modules which are searchable on search.nodejs.org</a:t>
            </a:r>
          </a:p>
          <a:p>
            <a:pPr marL="342900" indent="-342900">
              <a:lnSpc>
                <a:spcPct val="150000"/>
              </a:lnSpc>
              <a:buFont typeface="+mj-lt"/>
              <a:buAutoNum type="arabicPeriod"/>
            </a:pPr>
            <a:r>
              <a:rPr lang="en-IN" altLang="en-US" sz="2000" dirty="0" smtClean="0">
                <a:ea typeface="ＭＳ Ｐゴシック" panose="020B0600070205080204" pitchFamily="34" charset="-128"/>
              </a:rPr>
              <a:t>Easy to specify and link dependencies</a:t>
            </a:r>
          </a:p>
          <a:p>
            <a:pPr marL="342900" indent="-342900">
              <a:lnSpc>
                <a:spcPct val="150000"/>
              </a:lnSpc>
              <a:buFont typeface="+mj-lt"/>
              <a:buAutoNum type="arabicPeriod"/>
            </a:pPr>
            <a:r>
              <a:rPr lang="en-IN" altLang="en-US" sz="2000" dirty="0" smtClean="0">
                <a:ea typeface="ＭＳ Ｐゴシック" panose="020B0600070205080204" pitchFamily="34" charset="-128"/>
              </a:rPr>
              <a:t>Modules get installed into </a:t>
            </a:r>
            <a:r>
              <a:rPr lang="en-IN" altLang="en-US" sz="2000" dirty="0" err="1" smtClean="0">
                <a:ea typeface="ＭＳ Ｐゴシック" panose="020B0600070205080204" pitchFamily="34" charset="-128"/>
              </a:rPr>
              <a:t>node_modules</a:t>
            </a:r>
            <a:r>
              <a:rPr lang="en-IN" altLang="en-US" sz="2000" dirty="0" smtClean="0">
                <a:ea typeface="ＭＳ Ｐゴシック" panose="020B0600070205080204" pitchFamily="34" charset="-128"/>
              </a:rPr>
              <a:t> folder</a:t>
            </a:r>
            <a:endParaRPr lang="en-IN" sz="2000" dirty="0" smtClean="0"/>
          </a:p>
          <a:p>
            <a:pPr marL="342900" indent="-342900">
              <a:lnSpc>
                <a:spcPct val="150000"/>
              </a:lnSpc>
              <a:buFont typeface="+mj-lt"/>
              <a:buAutoNum type="arabicPeriod"/>
            </a:pPr>
            <a:r>
              <a:rPr lang="en-IN" sz="2000" dirty="0" smtClean="0"/>
              <a:t> Command line utility to install Node.js packages, do version management and dependency management of Node.js packages</a:t>
            </a:r>
          </a:p>
          <a:p>
            <a:pPr marL="342900" indent="-342900">
              <a:lnSpc>
                <a:spcPct val="150000"/>
              </a:lnSpc>
              <a:buFont typeface="+mj-lt"/>
              <a:buAutoNum type="arabicPeriod"/>
            </a:pPr>
            <a:r>
              <a:rPr lang="en-IN" sz="2000" dirty="0" smtClean="0"/>
              <a:t>NPM comes bundled with Node.js </a:t>
            </a:r>
            <a:r>
              <a:rPr lang="en-IN" sz="2000" dirty="0" err="1" smtClean="0"/>
              <a:t>installables</a:t>
            </a:r>
            <a:r>
              <a:rPr lang="en-IN" sz="2000" dirty="0" smtClean="0"/>
              <a:t> after v0.6.3 version. Latest version is 3.1.0.</a:t>
            </a:r>
          </a:p>
          <a:p>
            <a:pPr>
              <a:lnSpc>
                <a:spcPct val="150000"/>
              </a:lnSpc>
            </a:pPr>
            <a:endParaRPr lang="en-IN" sz="2000" dirty="0" smtClean="0"/>
          </a:p>
          <a:p>
            <a:pPr marL="342900" indent="-342900">
              <a:lnSpc>
                <a:spcPct val="150000"/>
              </a:lnSpc>
              <a:buFont typeface="+mj-lt"/>
              <a:buAutoNum type="arabicPeriod"/>
            </a:pPr>
            <a:endParaRPr lang="en-IN" sz="2000"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53961" y="781665"/>
            <a:ext cx="11413318" cy="6093976"/>
          </a:xfrm>
          <a:prstGeom prst="rect">
            <a:avLst/>
          </a:prstGeom>
        </p:spPr>
        <p:txBody>
          <a:bodyPr wrap="square">
            <a:spAutoFit/>
          </a:bodyPr>
          <a:lstStyle/>
          <a:p>
            <a:pPr marL="342900" indent="-342900">
              <a:lnSpc>
                <a:spcPct val="150000"/>
              </a:lnSpc>
            </a:pPr>
            <a:r>
              <a:rPr lang="en-IN" sz="2000" b="1" dirty="0" smtClean="0"/>
              <a:t>Popular Modules are</a:t>
            </a:r>
          </a:p>
          <a:p>
            <a:pPr marL="342900" indent="-342900">
              <a:lnSpc>
                <a:spcPct val="150000"/>
              </a:lnSpc>
              <a:buFont typeface="Wingdings" pitchFamily="2" charset="2"/>
              <a:buChar char="ü"/>
            </a:pPr>
            <a:r>
              <a:rPr lang="en-IN" sz="2000" dirty="0" smtClean="0"/>
              <a:t>Express – web development framework</a:t>
            </a:r>
          </a:p>
          <a:p>
            <a:pPr marL="342900" indent="-342900">
              <a:lnSpc>
                <a:spcPct val="150000"/>
              </a:lnSpc>
              <a:buFont typeface="Wingdings" pitchFamily="2" charset="2"/>
              <a:buChar char="ü"/>
            </a:pPr>
            <a:r>
              <a:rPr lang="en-IN" sz="2000" dirty="0" smtClean="0"/>
              <a:t>Connect – extensible HTTP server framework</a:t>
            </a:r>
          </a:p>
          <a:p>
            <a:pPr marL="342900" indent="-342900">
              <a:lnSpc>
                <a:spcPct val="150000"/>
              </a:lnSpc>
              <a:buFont typeface="Wingdings" pitchFamily="2" charset="2"/>
              <a:buChar char="ü"/>
            </a:pPr>
            <a:r>
              <a:rPr lang="en-IN" sz="2000" dirty="0" smtClean="0"/>
              <a:t>Socket.io – server side component for </a:t>
            </a:r>
            <a:r>
              <a:rPr lang="en-IN" sz="2000" dirty="0" err="1" smtClean="0"/>
              <a:t>websockets</a:t>
            </a:r>
            <a:endParaRPr lang="en-IN" sz="2000" dirty="0" smtClean="0"/>
          </a:p>
          <a:p>
            <a:pPr marL="342900" indent="-342900">
              <a:lnSpc>
                <a:spcPct val="150000"/>
              </a:lnSpc>
              <a:buFont typeface="Wingdings" pitchFamily="2" charset="2"/>
              <a:buChar char="ü"/>
            </a:pPr>
            <a:r>
              <a:rPr lang="en-IN" sz="2000" dirty="0" smtClean="0"/>
              <a:t>Pug / Jade – Template engine inspired by HAML</a:t>
            </a:r>
          </a:p>
          <a:p>
            <a:pPr marL="342900" indent="-342900">
              <a:lnSpc>
                <a:spcPct val="150000"/>
              </a:lnSpc>
              <a:buFont typeface="Wingdings" pitchFamily="2" charset="2"/>
              <a:buChar char="ü"/>
            </a:pPr>
            <a:r>
              <a:rPr lang="en-IN" sz="2000" dirty="0" smtClean="0"/>
              <a:t>Mongo / Mongoose – wrappers to interact with </a:t>
            </a:r>
            <a:r>
              <a:rPr lang="en-IN" sz="2000" dirty="0" err="1" smtClean="0"/>
              <a:t>MongoDB</a:t>
            </a:r>
            <a:endParaRPr lang="en-IN" sz="2000" dirty="0" smtClean="0"/>
          </a:p>
          <a:p>
            <a:pPr marL="342900" indent="-342900">
              <a:lnSpc>
                <a:spcPct val="150000"/>
              </a:lnSpc>
              <a:buFont typeface="Wingdings" pitchFamily="2" charset="2"/>
              <a:buChar char="ü"/>
            </a:pPr>
            <a:r>
              <a:rPr lang="en-IN" sz="2000" dirty="0" err="1" smtClean="0"/>
              <a:t>Nodemon</a:t>
            </a:r>
            <a:r>
              <a:rPr lang="en-IN" sz="2000" dirty="0" smtClean="0"/>
              <a:t> –  simple monitor script and automatically restart your node application if any file changes in the directory.</a:t>
            </a:r>
          </a:p>
          <a:p>
            <a:pPr marL="342900" indent="-342900">
              <a:lnSpc>
                <a:spcPct val="150000"/>
              </a:lnSpc>
              <a:buFont typeface="Wingdings" pitchFamily="2" charset="2"/>
              <a:buChar char="ü"/>
            </a:pPr>
            <a:r>
              <a:rPr lang="en-IN" sz="2000" dirty="0" err="1" smtClean="0"/>
              <a:t>Nodemailer</a:t>
            </a:r>
            <a:r>
              <a:rPr lang="en-IN" sz="2000" dirty="0" smtClean="0"/>
              <a:t> – enables e-mail sending from  node.js applications.</a:t>
            </a:r>
          </a:p>
          <a:p>
            <a:pPr marL="342900" indent="-342900">
              <a:lnSpc>
                <a:spcPct val="150000"/>
              </a:lnSpc>
              <a:buFont typeface="Wingdings" pitchFamily="2" charset="2"/>
              <a:buChar char="ü"/>
            </a:pPr>
            <a:r>
              <a:rPr lang="en-IN" sz="2000" dirty="0" smtClean="0"/>
              <a:t>Passport -  authentication middleware for verifying </a:t>
            </a:r>
            <a:r>
              <a:rPr lang="en-IN" sz="2000" dirty="0" err="1" smtClean="0"/>
              <a:t>usernamr</a:t>
            </a:r>
            <a:r>
              <a:rPr lang="en-IN" sz="2000" dirty="0" smtClean="0"/>
              <a:t>]=e and password using </a:t>
            </a:r>
            <a:r>
              <a:rPr lang="en-IN" sz="2000" dirty="0" err="1" smtClean="0"/>
              <a:t>OAuth</a:t>
            </a:r>
            <a:r>
              <a:rPr lang="en-IN" sz="2000" dirty="0" smtClean="0"/>
              <a:t> or </a:t>
            </a:r>
            <a:r>
              <a:rPr lang="en-IN" sz="2000" dirty="0" err="1" smtClean="0"/>
              <a:t>OpenID</a:t>
            </a:r>
            <a:endParaRPr lang="en-IN" sz="2000" dirty="0" smtClean="0"/>
          </a:p>
          <a:p>
            <a:pPr marL="342900" indent="-342900">
              <a:lnSpc>
                <a:spcPct val="150000"/>
              </a:lnSpc>
              <a:buFont typeface="Wingdings" pitchFamily="2" charset="2"/>
              <a:buChar char="ü"/>
            </a:pPr>
            <a:r>
              <a:rPr lang="en-IN" sz="2000" dirty="0" smtClean="0"/>
              <a:t>Coffee –script – </a:t>
            </a:r>
            <a:r>
              <a:rPr lang="en-IN" sz="2000" dirty="0" err="1" smtClean="0"/>
              <a:t>Coffeescript</a:t>
            </a:r>
            <a:r>
              <a:rPr lang="en-IN" sz="2000" dirty="0" smtClean="0"/>
              <a:t> compiler</a:t>
            </a:r>
          </a:p>
          <a:p>
            <a:pPr marL="342900" indent="-342900">
              <a:lnSpc>
                <a:spcPct val="150000"/>
              </a:lnSpc>
              <a:buFont typeface="Wingdings" pitchFamily="2" charset="2"/>
              <a:buChar char="ü"/>
            </a:pPr>
            <a:r>
              <a:rPr lang="en-IN" sz="2000" dirty="0" err="1" smtClean="0"/>
              <a:t>Redis</a:t>
            </a:r>
            <a:r>
              <a:rPr lang="en-IN" sz="2000" dirty="0" smtClean="0"/>
              <a:t> – </a:t>
            </a:r>
            <a:r>
              <a:rPr lang="en-IN" sz="2000" dirty="0" err="1" smtClean="0"/>
              <a:t>Redis</a:t>
            </a:r>
            <a:r>
              <a:rPr lang="en-IN" sz="2000" dirty="0" smtClean="0"/>
              <a:t> Client Library</a:t>
            </a:r>
          </a:p>
          <a:p>
            <a:pPr marL="342900" indent="-342900">
              <a:lnSpc>
                <a:spcPct val="150000"/>
              </a:lnSpc>
              <a:buFont typeface="Wingdings" pitchFamily="2" charset="2"/>
              <a:buChar char="ü"/>
            </a:pPr>
            <a:endParaRPr lang="en-IN" sz="2000"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263536" y="659084"/>
            <a:ext cx="11928464" cy="5866350"/>
          </a:xfrm>
          <a:prstGeom prst="rect">
            <a:avLst/>
          </a:prstGeom>
        </p:spPr>
        <p:txBody>
          <a:bodyPr wrap="square">
            <a:spAutoFit/>
          </a:bodyPr>
          <a:lstStyle/>
          <a:p>
            <a:pPr marL="400050" indent="-400050">
              <a:lnSpc>
                <a:spcPct val="150000"/>
              </a:lnSpc>
              <a:buFont typeface="Wingdings" pitchFamily="2" charset="2"/>
              <a:buChar char="ü"/>
            </a:pPr>
            <a:r>
              <a:rPr lang="en-IN" dirty="0" smtClean="0"/>
              <a:t>To verify current version of NPM</a:t>
            </a:r>
          </a:p>
          <a:p>
            <a:pPr marL="857250" lvl="1" indent="-400050">
              <a:lnSpc>
                <a:spcPct val="150000"/>
              </a:lnSpc>
            </a:pPr>
            <a:r>
              <a:rPr lang="en-IN" dirty="0" smtClean="0"/>
              <a:t>$ </a:t>
            </a:r>
            <a:r>
              <a:rPr lang="en-IN" dirty="0" err="1" smtClean="0"/>
              <a:t>npm</a:t>
            </a:r>
            <a:r>
              <a:rPr lang="en-IN" dirty="0" smtClean="0"/>
              <a:t> --version </a:t>
            </a:r>
          </a:p>
          <a:p>
            <a:pPr marL="857250" lvl="1" indent="-400050">
              <a:lnSpc>
                <a:spcPct val="150000"/>
              </a:lnSpc>
            </a:pPr>
            <a:r>
              <a:rPr lang="en-IN" dirty="0" smtClean="0"/>
              <a:t>2.7.1 </a:t>
            </a:r>
          </a:p>
          <a:p>
            <a:pPr marL="400050" indent="-400050">
              <a:lnSpc>
                <a:spcPct val="150000"/>
              </a:lnSpc>
              <a:buFont typeface="Wingdings" pitchFamily="2" charset="2"/>
              <a:buChar char="ü"/>
            </a:pPr>
            <a:r>
              <a:rPr lang="en-IN" dirty="0" smtClean="0"/>
              <a:t>Just use Installing Modules using NPM There is a simple syntax to install any Node.js module: </a:t>
            </a:r>
          </a:p>
          <a:p>
            <a:pPr marL="342900" indent="-342900">
              <a:lnSpc>
                <a:spcPct val="150000"/>
              </a:lnSpc>
              <a:buFont typeface="Wingdings" pitchFamily="2" charset="2"/>
              <a:buChar char="ü"/>
            </a:pPr>
            <a:r>
              <a:rPr lang="en-IN" b="1" dirty="0" smtClean="0"/>
              <a:t>$ </a:t>
            </a:r>
            <a:r>
              <a:rPr lang="en-IN" b="1" dirty="0" err="1" smtClean="0"/>
              <a:t>npm</a:t>
            </a:r>
            <a:r>
              <a:rPr lang="en-IN" b="1" dirty="0" smtClean="0"/>
              <a:t> install &lt;Module Name&gt; </a:t>
            </a:r>
          </a:p>
          <a:p>
            <a:pPr marL="342900" indent="-342900">
              <a:lnSpc>
                <a:spcPct val="150000"/>
              </a:lnSpc>
              <a:buFont typeface="Wingdings" pitchFamily="2" charset="2"/>
              <a:buChar char="ü"/>
            </a:pPr>
            <a:r>
              <a:rPr lang="en-IN" dirty="0" smtClean="0"/>
              <a:t>For example, following is the command to install a famous Node.js web framework module called express: </a:t>
            </a:r>
          </a:p>
          <a:p>
            <a:pPr marL="342900" indent="-342900">
              <a:lnSpc>
                <a:spcPct val="150000"/>
              </a:lnSpc>
              <a:buFont typeface="Wingdings" pitchFamily="2" charset="2"/>
              <a:buChar char="ü"/>
            </a:pPr>
            <a:r>
              <a:rPr lang="en-IN" b="1" dirty="0" smtClean="0"/>
              <a:t>$ </a:t>
            </a:r>
            <a:r>
              <a:rPr lang="en-IN" b="1" dirty="0" err="1" smtClean="0"/>
              <a:t>npm</a:t>
            </a:r>
            <a:r>
              <a:rPr lang="en-IN" b="1" dirty="0" smtClean="0"/>
              <a:t> install express </a:t>
            </a:r>
          </a:p>
          <a:p>
            <a:pPr marL="342900" indent="-342900">
              <a:lnSpc>
                <a:spcPct val="150000"/>
              </a:lnSpc>
              <a:buFont typeface="Wingdings" pitchFamily="2" charset="2"/>
              <a:buChar char="ü"/>
            </a:pPr>
            <a:r>
              <a:rPr lang="en-IN" dirty="0" smtClean="0"/>
              <a:t>Now you can use this module in your </a:t>
            </a:r>
            <a:r>
              <a:rPr lang="en-IN" dirty="0" err="1" smtClean="0"/>
              <a:t>js</a:t>
            </a:r>
            <a:r>
              <a:rPr lang="en-IN" dirty="0" smtClean="0"/>
              <a:t> file as following: </a:t>
            </a:r>
          </a:p>
          <a:p>
            <a:pPr marL="342900" indent="-342900">
              <a:lnSpc>
                <a:spcPct val="150000"/>
              </a:lnSpc>
              <a:buFont typeface="Wingdings" pitchFamily="2" charset="2"/>
              <a:buChar char="ü"/>
            </a:pPr>
            <a:r>
              <a:rPr lang="en-IN" b="1" dirty="0" err="1" smtClean="0"/>
              <a:t>var</a:t>
            </a:r>
            <a:r>
              <a:rPr lang="en-IN" b="1" dirty="0" smtClean="0"/>
              <a:t> express = require('express'); </a:t>
            </a:r>
          </a:p>
          <a:p>
            <a:pPr marL="342900" indent="-342900">
              <a:lnSpc>
                <a:spcPct val="150000"/>
              </a:lnSpc>
              <a:buFont typeface="Wingdings" pitchFamily="2" charset="2"/>
              <a:buChar char="ü"/>
            </a:pPr>
            <a:r>
              <a:rPr lang="en-IN" dirty="0" smtClean="0"/>
              <a:t> NPM installs any dependency in the local mode. Here local mode refers to the package installation in </a:t>
            </a:r>
            <a:r>
              <a:rPr lang="en-IN" dirty="0" err="1" smtClean="0"/>
              <a:t>node_modules</a:t>
            </a:r>
            <a:r>
              <a:rPr lang="en-IN" dirty="0" smtClean="0"/>
              <a:t> directory lying in the folder where Node application is present. you can use </a:t>
            </a:r>
            <a:r>
              <a:rPr lang="en-IN" b="1" dirty="0" err="1" smtClean="0"/>
              <a:t>npm</a:t>
            </a:r>
            <a:r>
              <a:rPr lang="en-IN" b="1" dirty="0" smtClean="0"/>
              <a:t> </a:t>
            </a:r>
            <a:r>
              <a:rPr lang="en-IN" b="1" dirty="0" err="1" smtClean="0"/>
              <a:t>ls</a:t>
            </a:r>
            <a:r>
              <a:rPr lang="en-IN" b="1" dirty="0" smtClean="0"/>
              <a:t> </a:t>
            </a:r>
            <a:r>
              <a:rPr lang="en-IN" dirty="0" smtClean="0"/>
              <a:t>command to list down all the locally installed </a:t>
            </a:r>
            <a:r>
              <a:rPr lang="en-IN" dirty="0" err="1" smtClean="0"/>
              <a:t>modules.You</a:t>
            </a:r>
            <a:r>
              <a:rPr lang="en-IN" dirty="0" smtClean="0"/>
              <a:t> can use the following command to check all the modules installed globally: </a:t>
            </a:r>
          </a:p>
          <a:p>
            <a:pPr marL="342900" indent="-342900">
              <a:lnSpc>
                <a:spcPct val="150000"/>
              </a:lnSpc>
              <a:buFont typeface="Wingdings" pitchFamily="2" charset="2"/>
              <a:buChar char="ü"/>
            </a:pPr>
            <a:r>
              <a:rPr lang="en-IN" b="1" dirty="0" smtClean="0"/>
              <a:t>$ </a:t>
            </a:r>
            <a:r>
              <a:rPr lang="en-IN" b="1" dirty="0" err="1" smtClean="0"/>
              <a:t>npm</a:t>
            </a:r>
            <a:r>
              <a:rPr lang="en-IN" b="1" dirty="0" smtClean="0"/>
              <a:t> </a:t>
            </a:r>
            <a:r>
              <a:rPr lang="en-IN" b="1" dirty="0" err="1" smtClean="0"/>
              <a:t>ls</a:t>
            </a:r>
            <a:r>
              <a:rPr lang="en-IN" b="1" dirty="0" smtClean="0"/>
              <a:t> -g</a:t>
            </a:r>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810191"/>
            <a:ext cx="11076039" cy="4662815"/>
          </a:xfrm>
          <a:prstGeom prst="rect">
            <a:avLst/>
          </a:prstGeom>
        </p:spPr>
        <p:txBody>
          <a:bodyPr wrap="square">
            <a:spAutoFit/>
          </a:bodyPr>
          <a:lstStyle/>
          <a:p>
            <a:pPr>
              <a:lnSpc>
                <a:spcPct val="150000"/>
              </a:lnSpc>
            </a:pPr>
            <a:r>
              <a:rPr lang="en-IN" b="1" dirty="0" smtClean="0"/>
              <a:t>Uninstalling a Module </a:t>
            </a:r>
          </a:p>
          <a:p>
            <a:pPr>
              <a:lnSpc>
                <a:spcPct val="150000"/>
              </a:lnSpc>
            </a:pPr>
            <a:r>
              <a:rPr lang="en-IN" dirty="0" smtClean="0"/>
              <a:t>Use the following command to uninstall a Node.js module. </a:t>
            </a:r>
          </a:p>
          <a:p>
            <a:pPr>
              <a:lnSpc>
                <a:spcPct val="150000"/>
              </a:lnSpc>
            </a:pPr>
            <a:r>
              <a:rPr lang="en-IN" b="1" dirty="0" smtClean="0"/>
              <a:t>$ </a:t>
            </a:r>
            <a:r>
              <a:rPr lang="en-IN" b="1" dirty="0" err="1" smtClean="0"/>
              <a:t>npm</a:t>
            </a:r>
            <a:r>
              <a:rPr lang="en-IN" b="1" dirty="0" smtClean="0"/>
              <a:t> uninstall express</a:t>
            </a:r>
          </a:p>
          <a:p>
            <a:pPr>
              <a:lnSpc>
                <a:spcPct val="150000"/>
              </a:lnSpc>
            </a:pPr>
            <a:endParaRPr lang="en-IN" b="1" dirty="0" smtClean="0"/>
          </a:p>
          <a:p>
            <a:pPr>
              <a:lnSpc>
                <a:spcPct val="150000"/>
              </a:lnSpc>
            </a:pPr>
            <a:r>
              <a:rPr lang="en-IN" b="1" dirty="0" smtClean="0"/>
              <a:t>Updating a Module </a:t>
            </a:r>
          </a:p>
          <a:p>
            <a:pPr>
              <a:lnSpc>
                <a:spcPct val="150000"/>
              </a:lnSpc>
            </a:pPr>
            <a:r>
              <a:rPr lang="en-IN" dirty="0" smtClean="0"/>
              <a:t>Update </a:t>
            </a:r>
            <a:r>
              <a:rPr lang="en-IN" dirty="0" err="1" smtClean="0"/>
              <a:t>package.json</a:t>
            </a:r>
            <a:r>
              <a:rPr lang="en-IN" dirty="0" smtClean="0"/>
              <a:t> and change the version of the dependency to be updated and run the following command. </a:t>
            </a:r>
          </a:p>
          <a:p>
            <a:pPr>
              <a:lnSpc>
                <a:spcPct val="150000"/>
              </a:lnSpc>
            </a:pPr>
            <a:r>
              <a:rPr lang="en-IN" b="1" dirty="0" smtClean="0"/>
              <a:t>$ </a:t>
            </a:r>
            <a:r>
              <a:rPr lang="en-IN" b="1" dirty="0" err="1" smtClean="0"/>
              <a:t>npm</a:t>
            </a:r>
            <a:r>
              <a:rPr lang="en-IN" b="1" dirty="0" smtClean="0"/>
              <a:t> update express</a:t>
            </a:r>
          </a:p>
          <a:p>
            <a:pPr>
              <a:lnSpc>
                <a:spcPct val="150000"/>
              </a:lnSpc>
            </a:pPr>
            <a:endParaRPr lang="en-IN" b="1" dirty="0" smtClean="0"/>
          </a:p>
          <a:p>
            <a:pPr>
              <a:lnSpc>
                <a:spcPct val="150000"/>
              </a:lnSpc>
            </a:pPr>
            <a:r>
              <a:rPr lang="en-IN" b="1" dirty="0" smtClean="0"/>
              <a:t>Search a Module </a:t>
            </a:r>
          </a:p>
          <a:p>
            <a:pPr>
              <a:lnSpc>
                <a:spcPct val="150000"/>
              </a:lnSpc>
            </a:pPr>
            <a:r>
              <a:rPr lang="en-IN" dirty="0" smtClean="0"/>
              <a:t>Search a package name using NPM. </a:t>
            </a:r>
          </a:p>
          <a:p>
            <a:pPr>
              <a:lnSpc>
                <a:spcPct val="150000"/>
              </a:lnSpc>
            </a:pPr>
            <a:r>
              <a:rPr lang="en-IN" b="1" dirty="0" smtClean="0"/>
              <a:t>$ </a:t>
            </a:r>
            <a:r>
              <a:rPr lang="en-IN" b="1" dirty="0" err="1" smtClean="0"/>
              <a:t>npm</a:t>
            </a:r>
            <a:r>
              <a:rPr lang="en-IN" b="1" dirty="0" smtClean="0"/>
              <a:t> search express</a:t>
            </a: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810191"/>
            <a:ext cx="11076039" cy="6186309"/>
          </a:xfrm>
          <a:prstGeom prst="rect">
            <a:avLst/>
          </a:prstGeom>
        </p:spPr>
        <p:txBody>
          <a:bodyPr wrap="square">
            <a:spAutoFit/>
          </a:bodyPr>
          <a:lstStyle/>
          <a:p>
            <a:pPr>
              <a:lnSpc>
                <a:spcPct val="150000"/>
              </a:lnSpc>
            </a:pPr>
            <a:r>
              <a:rPr lang="en-IN" b="1" dirty="0" err="1" smtClean="0"/>
              <a:t>Package.json</a:t>
            </a:r>
            <a:r>
              <a:rPr lang="en-IN" b="1" dirty="0" smtClean="0"/>
              <a:t>  is present in the root directory of any Node application/module .</a:t>
            </a:r>
          </a:p>
          <a:p>
            <a:pPr marL="342900" indent="-342900">
              <a:lnSpc>
                <a:spcPct val="150000"/>
              </a:lnSpc>
              <a:buFont typeface="Arial" pitchFamily="34" charset="0"/>
              <a:buChar char="•"/>
            </a:pPr>
            <a:r>
              <a:rPr lang="en-IN" b="1" dirty="0" smtClean="0"/>
              <a:t>Tells </a:t>
            </a:r>
            <a:r>
              <a:rPr lang="en-IN" b="1" dirty="0" err="1" smtClean="0"/>
              <a:t>npm</a:t>
            </a:r>
            <a:r>
              <a:rPr lang="en-IN" b="1" dirty="0" smtClean="0"/>
              <a:t> how your package is structured  and what to do to install it.</a:t>
            </a:r>
          </a:p>
          <a:p>
            <a:pPr marL="342900" indent="-342900">
              <a:lnSpc>
                <a:spcPct val="150000"/>
              </a:lnSpc>
              <a:buFont typeface="Arial" pitchFamily="34" charset="0"/>
              <a:buChar char="•"/>
            </a:pPr>
            <a:r>
              <a:rPr lang="en-IN" b="1" dirty="0" smtClean="0"/>
              <a:t>used to define the properties of a package as follows.</a:t>
            </a:r>
          </a:p>
          <a:p>
            <a:endParaRPr lang="en-IN" dirty="0" smtClean="0"/>
          </a:p>
          <a:p>
            <a:pPr marL="342900" indent="-342900">
              <a:lnSpc>
                <a:spcPct val="150000"/>
              </a:lnSpc>
              <a:buFont typeface="Wingdings" pitchFamily="2" charset="2"/>
              <a:buChar char="ü"/>
            </a:pPr>
            <a:r>
              <a:rPr lang="en-IN" dirty="0" smtClean="0"/>
              <a:t>name - name of the package  </a:t>
            </a:r>
          </a:p>
          <a:p>
            <a:pPr marL="342900" indent="-342900">
              <a:lnSpc>
                <a:spcPct val="150000"/>
              </a:lnSpc>
              <a:buFont typeface="Wingdings" pitchFamily="2" charset="2"/>
              <a:buChar char="ü"/>
            </a:pPr>
            <a:r>
              <a:rPr lang="en-IN" dirty="0" smtClean="0"/>
              <a:t>version - version of the package  </a:t>
            </a:r>
          </a:p>
          <a:p>
            <a:pPr marL="342900" indent="-342900">
              <a:lnSpc>
                <a:spcPct val="150000"/>
              </a:lnSpc>
              <a:buFont typeface="Wingdings" pitchFamily="2" charset="2"/>
              <a:buChar char="ü"/>
            </a:pPr>
            <a:r>
              <a:rPr lang="en-IN" dirty="0" smtClean="0"/>
              <a:t> description - description of the package  </a:t>
            </a:r>
          </a:p>
          <a:p>
            <a:pPr marL="342900" indent="-342900">
              <a:lnSpc>
                <a:spcPct val="150000"/>
              </a:lnSpc>
              <a:buFont typeface="Wingdings" pitchFamily="2" charset="2"/>
              <a:buChar char="ü"/>
            </a:pPr>
            <a:r>
              <a:rPr lang="en-IN" dirty="0" smtClean="0"/>
              <a:t> homepage - homepage of the package  </a:t>
            </a:r>
          </a:p>
          <a:p>
            <a:pPr marL="342900" indent="-342900">
              <a:lnSpc>
                <a:spcPct val="150000"/>
              </a:lnSpc>
              <a:buFont typeface="Wingdings" pitchFamily="2" charset="2"/>
              <a:buChar char="ü"/>
            </a:pPr>
            <a:r>
              <a:rPr lang="en-IN" dirty="0" smtClean="0"/>
              <a:t> author - author of the package  </a:t>
            </a:r>
          </a:p>
          <a:p>
            <a:pPr marL="342900" indent="-342900">
              <a:lnSpc>
                <a:spcPct val="150000"/>
              </a:lnSpc>
              <a:buFont typeface="Wingdings" pitchFamily="2" charset="2"/>
              <a:buChar char="ü"/>
            </a:pPr>
            <a:r>
              <a:rPr lang="en-IN" dirty="0" smtClean="0"/>
              <a:t> contributors - name of the contributors to the package  </a:t>
            </a:r>
          </a:p>
          <a:p>
            <a:pPr marL="342900" indent="-342900">
              <a:lnSpc>
                <a:spcPct val="150000"/>
              </a:lnSpc>
              <a:buFont typeface="Wingdings" pitchFamily="2" charset="2"/>
              <a:buChar char="ü"/>
            </a:pPr>
            <a:r>
              <a:rPr lang="en-IN" b="1" dirty="0" smtClean="0"/>
              <a:t> dependencies - list of dependencies</a:t>
            </a:r>
            <a:r>
              <a:rPr lang="en-IN" dirty="0" smtClean="0"/>
              <a:t>. NPM automatically installs all the dependencies mentioned here in the </a:t>
            </a:r>
            <a:r>
              <a:rPr lang="en-IN" dirty="0" err="1" smtClean="0"/>
              <a:t>node_module</a:t>
            </a:r>
            <a:r>
              <a:rPr lang="en-IN" dirty="0" smtClean="0"/>
              <a:t> folder of the package.  </a:t>
            </a:r>
          </a:p>
          <a:p>
            <a:pPr marL="342900" indent="-342900">
              <a:lnSpc>
                <a:spcPct val="150000"/>
              </a:lnSpc>
              <a:buFont typeface="Wingdings" pitchFamily="2" charset="2"/>
              <a:buChar char="ü"/>
            </a:pPr>
            <a:r>
              <a:rPr lang="en-IN" dirty="0" smtClean="0"/>
              <a:t> repository - repository type and URL of the package  </a:t>
            </a:r>
          </a:p>
          <a:p>
            <a:pPr marL="342900" indent="-342900">
              <a:lnSpc>
                <a:spcPct val="150000"/>
              </a:lnSpc>
              <a:buFont typeface="Wingdings" pitchFamily="2" charset="2"/>
              <a:buChar char="ü"/>
            </a:pPr>
            <a:r>
              <a:rPr lang="en-IN" dirty="0" smtClean="0"/>
              <a:t> main - entry point of the package  </a:t>
            </a:r>
          </a:p>
          <a:p>
            <a:pPr marL="342900" indent="-342900">
              <a:lnSpc>
                <a:spcPct val="150000"/>
              </a:lnSpc>
              <a:buFont typeface="Wingdings" pitchFamily="2" charset="2"/>
              <a:buChar char="ü"/>
            </a:pPr>
            <a:r>
              <a:rPr lang="en-IN" dirty="0" smtClean="0"/>
              <a:t> keywords - keywords</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810191"/>
            <a:ext cx="11076039" cy="4801314"/>
          </a:xfrm>
          <a:prstGeom prst="rect">
            <a:avLst/>
          </a:prstGeom>
        </p:spPr>
        <p:txBody>
          <a:bodyPr wrap="square">
            <a:spAutoFit/>
          </a:bodyPr>
          <a:lstStyle/>
          <a:p>
            <a:r>
              <a:rPr lang="en-IN" dirty="0" err="1" smtClean="0"/>
              <a:t>Package.json</a:t>
            </a:r>
            <a:r>
              <a:rPr lang="en-IN" dirty="0" smtClean="0"/>
              <a:t> is as follows:</a:t>
            </a:r>
          </a:p>
          <a:p>
            <a:endParaRPr lang="en-IN" dirty="0" smtClean="0"/>
          </a:p>
          <a:p>
            <a:r>
              <a:rPr lang="en-IN" dirty="0" smtClean="0"/>
              <a:t>{ </a:t>
            </a:r>
          </a:p>
          <a:p>
            <a:r>
              <a:rPr lang="en-IN" dirty="0" smtClean="0"/>
              <a:t>"name": "</a:t>
            </a:r>
            <a:r>
              <a:rPr lang="en-IN" dirty="0" err="1" smtClean="0"/>
              <a:t>NodejsConsoleApp</a:t>
            </a:r>
            <a:r>
              <a:rPr lang="en-IN" dirty="0" smtClean="0"/>
              <a:t>", </a:t>
            </a:r>
          </a:p>
          <a:p>
            <a:r>
              <a:rPr lang="en-IN" dirty="0" smtClean="0"/>
              <a:t>"version": "0.0.0",</a:t>
            </a:r>
          </a:p>
          <a:p>
            <a:r>
              <a:rPr lang="en-IN" dirty="0" smtClean="0"/>
              <a:t> "description": "</a:t>
            </a:r>
            <a:r>
              <a:rPr lang="en-IN" dirty="0" err="1" smtClean="0"/>
              <a:t>NodejsConsoleApp</a:t>
            </a:r>
            <a:r>
              <a:rPr lang="en-IN" dirty="0" smtClean="0"/>
              <a:t>“,</a:t>
            </a:r>
          </a:p>
          <a:p>
            <a:r>
              <a:rPr lang="en-IN" dirty="0" smtClean="0"/>
              <a:t> "main": "app.js",</a:t>
            </a:r>
          </a:p>
          <a:p>
            <a:r>
              <a:rPr lang="en-IN" dirty="0" smtClean="0"/>
              <a:t> "author":</a:t>
            </a:r>
          </a:p>
          <a:p>
            <a:r>
              <a:rPr lang="en-IN" dirty="0" smtClean="0"/>
              <a:t>	 {</a:t>
            </a:r>
          </a:p>
          <a:p>
            <a:r>
              <a:rPr lang="en-IN" dirty="0" smtClean="0"/>
              <a:t>	 "name": "Dev",</a:t>
            </a:r>
          </a:p>
          <a:p>
            <a:r>
              <a:rPr lang="en-IN" dirty="0" smtClean="0"/>
              <a:t>	 "email": "" </a:t>
            </a:r>
          </a:p>
          <a:p>
            <a:r>
              <a:rPr lang="en-IN" dirty="0" smtClean="0"/>
              <a:t>	}, </a:t>
            </a:r>
          </a:p>
          <a:p>
            <a:r>
              <a:rPr lang="en-IN" dirty="0" smtClean="0"/>
              <a:t>“licence”: “CDAC”,</a:t>
            </a:r>
          </a:p>
          <a:p>
            <a:r>
              <a:rPr lang="en-IN" dirty="0" smtClean="0"/>
              <a:t>"dependencies": </a:t>
            </a:r>
          </a:p>
          <a:p>
            <a:r>
              <a:rPr lang="en-IN" dirty="0" smtClean="0"/>
              <a:t>	{ "express": "^4.13.3" } </a:t>
            </a:r>
          </a:p>
          <a:p>
            <a:endParaRPr lang="en-IN" dirty="0" smtClean="0"/>
          </a:p>
          <a:p>
            <a:r>
              <a:rPr lang="en-IN" dirty="0" smtClean="0"/>
              <a:t>}</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810191"/>
            <a:ext cx="11076039" cy="6324808"/>
          </a:xfrm>
          <a:prstGeom prst="rect">
            <a:avLst/>
          </a:prstGeom>
        </p:spPr>
        <p:txBody>
          <a:bodyPr wrap="square">
            <a:spAutoFit/>
          </a:bodyPr>
          <a:lstStyle/>
          <a:p>
            <a:pPr>
              <a:lnSpc>
                <a:spcPct val="150000"/>
              </a:lnSpc>
            </a:pPr>
            <a:r>
              <a:rPr lang="en-IN" b="1" dirty="0" smtClean="0"/>
              <a:t>Creating a module requires </a:t>
            </a:r>
            <a:r>
              <a:rPr lang="en-IN" b="1" dirty="0" err="1" smtClean="0"/>
              <a:t>package.json</a:t>
            </a:r>
            <a:r>
              <a:rPr lang="en-IN" b="1" dirty="0" smtClean="0"/>
              <a:t> to be generated. </a:t>
            </a:r>
          </a:p>
          <a:p>
            <a:pPr>
              <a:lnSpc>
                <a:spcPct val="150000"/>
              </a:lnSpc>
            </a:pPr>
            <a:r>
              <a:rPr lang="en-IN" dirty="0" smtClean="0"/>
              <a:t>Let's generate </a:t>
            </a:r>
            <a:r>
              <a:rPr lang="en-IN" dirty="0" err="1" smtClean="0"/>
              <a:t>package.json</a:t>
            </a:r>
            <a:r>
              <a:rPr lang="en-IN" dirty="0" smtClean="0"/>
              <a:t> using NPM, which will generate the basic skeleton of the </a:t>
            </a:r>
            <a:r>
              <a:rPr lang="en-IN" dirty="0" err="1" smtClean="0"/>
              <a:t>package.json</a:t>
            </a:r>
            <a:endParaRPr lang="en-IN" dirty="0" smtClean="0"/>
          </a:p>
          <a:p>
            <a:pPr>
              <a:lnSpc>
                <a:spcPct val="150000"/>
              </a:lnSpc>
            </a:pPr>
            <a:r>
              <a:rPr lang="en-IN" b="1" dirty="0" smtClean="0"/>
              <a:t>$ </a:t>
            </a:r>
            <a:r>
              <a:rPr lang="en-IN" b="1" dirty="0" err="1" smtClean="0"/>
              <a:t>npm</a:t>
            </a:r>
            <a:r>
              <a:rPr lang="en-IN" b="1" dirty="0" smtClean="0"/>
              <a:t> init</a:t>
            </a:r>
          </a:p>
          <a:p>
            <a:pPr>
              <a:lnSpc>
                <a:spcPct val="150000"/>
              </a:lnSpc>
            </a:pPr>
            <a:r>
              <a:rPr lang="en-IN" b="1" dirty="0" smtClean="0"/>
              <a:t>........</a:t>
            </a:r>
          </a:p>
          <a:p>
            <a:pPr>
              <a:lnSpc>
                <a:spcPct val="150000"/>
              </a:lnSpc>
            </a:pPr>
            <a:r>
              <a:rPr lang="en-IN" b="1" dirty="0" smtClean="0"/>
              <a:t>Press ^C at any time to quit. </a:t>
            </a:r>
          </a:p>
          <a:p>
            <a:pPr>
              <a:lnSpc>
                <a:spcPct val="150000"/>
              </a:lnSpc>
            </a:pPr>
            <a:r>
              <a:rPr lang="en-IN" b="1" dirty="0" smtClean="0"/>
              <a:t>name: (webmaster)</a:t>
            </a:r>
          </a:p>
          <a:p>
            <a:pPr>
              <a:lnSpc>
                <a:spcPct val="150000"/>
              </a:lnSpc>
            </a:pPr>
            <a:r>
              <a:rPr lang="en-IN" dirty="0" smtClean="0"/>
              <a:t>We need to provide all the required information about your module. Once </a:t>
            </a:r>
            <a:r>
              <a:rPr lang="en-IN" dirty="0" err="1" smtClean="0"/>
              <a:t>package.json</a:t>
            </a:r>
            <a:r>
              <a:rPr lang="en-IN" dirty="0" smtClean="0"/>
              <a:t> is generated, use the following command to register yourself with NPM repository site using a valid email address. </a:t>
            </a:r>
          </a:p>
          <a:p>
            <a:pPr>
              <a:lnSpc>
                <a:spcPct val="150000"/>
              </a:lnSpc>
            </a:pPr>
            <a:r>
              <a:rPr lang="en-IN" b="1" dirty="0" smtClean="0"/>
              <a:t>$ </a:t>
            </a:r>
            <a:r>
              <a:rPr lang="en-IN" b="1" dirty="0" err="1" smtClean="0"/>
              <a:t>npm</a:t>
            </a:r>
            <a:r>
              <a:rPr lang="en-IN" b="1" dirty="0" smtClean="0"/>
              <a:t> </a:t>
            </a:r>
            <a:r>
              <a:rPr lang="en-IN" b="1" dirty="0" err="1" smtClean="0"/>
              <a:t>adduser</a:t>
            </a:r>
            <a:r>
              <a:rPr lang="en-IN" b="1" dirty="0" smtClean="0"/>
              <a:t> </a:t>
            </a:r>
          </a:p>
          <a:p>
            <a:pPr>
              <a:lnSpc>
                <a:spcPct val="150000"/>
              </a:lnSpc>
            </a:pPr>
            <a:r>
              <a:rPr lang="en-IN" b="1" dirty="0" smtClean="0"/>
              <a:t>Username: </a:t>
            </a:r>
            <a:r>
              <a:rPr lang="en-IN" b="1" dirty="0" err="1" smtClean="0"/>
              <a:t>cdac</a:t>
            </a:r>
            <a:endParaRPr lang="en-IN" b="1" dirty="0" smtClean="0"/>
          </a:p>
          <a:p>
            <a:pPr>
              <a:lnSpc>
                <a:spcPct val="150000"/>
              </a:lnSpc>
            </a:pPr>
            <a:r>
              <a:rPr lang="en-IN" b="1" dirty="0" smtClean="0"/>
              <a:t>Password: </a:t>
            </a:r>
          </a:p>
          <a:p>
            <a:pPr>
              <a:lnSpc>
                <a:spcPct val="150000"/>
              </a:lnSpc>
            </a:pPr>
            <a:r>
              <a:rPr lang="en-IN" b="1" dirty="0" smtClean="0"/>
              <a:t>Email: (this IS public) </a:t>
            </a:r>
            <a:r>
              <a:rPr lang="en-IN" b="1" dirty="0" smtClean="0">
                <a:hlinkClick r:id="rId2"/>
              </a:rPr>
              <a:t>cdac@gmail.com</a:t>
            </a:r>
            <a:endParaRPr lang="en-IN" b="1" dirty="0" smtClean="0"/>
          </a:p>
          <a:p>
            <a:pPr>
              <a:lnSpc>
                <a:spcPct val="150000"/>
              </a:lnSpc>
            </a:pPr>
            <a:r>
              <a:rPr lang="en-IN" dirty="0" smtClean="0"/>
              <a:t>It is time now to publish your module: </a:t>
            </a:r>
          </a:p>
          <a:p>
            <a:pPr>
              <a:lnSpc>
                <a:spcPct val="150000"/>
              </a:lnSpc>
            </a:pPr>
            <a:r>
              <a:rPr lang="en-IN" b="1" dirty="0" smtClean="0"/>
              <a:t>$ </a:t>
            </a:r>
            <a:r>
              <a:rPr lang="en-IN" b="1" dirty="0" err="1" smtClean="0"/>
              <a:t>npm</a:t>
            </a:r>
            <a:r>
              <a:rPr lang="en-IN" b="1" dirty="0" smtClean="0"/>
              <a:t> publish</a:t>
            </a:r>
          </a:p>
          <a:p>
            <a:pPr>
              <a:lnSpc>
                <a:spcPct val="150000"/>
              </a:lnSpc>
            </a:pPr>
            <a:endParaRPr lang="en-IN" b="1" dirty="0" smtClean="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506662"/>
            <a:ext cx="10515600" cy="1031017"/>
          </a:xfrm>
        </p:spPr>
        <p:txBody>
          <a:bodyPr>
            <a:normAutofit/>
          </a:bodyPr>
          <a:lstStyle/>
          <a:p>
            <a:pPr algn="ctr">
              <a:buNone/>
            </a:pPr>
            <a:r>
              <a:rPr lang="en-IN" sz="3600" dirty="0" smtClean="0"/>
              <a:t>Lets write some code</a:t>
            </a:r>
            <a:endParaRPr lang="en-IN"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693175"/>
            <a:ext cx="11076039" cy="6217087"/>
          </a:xfrm>
          <a:prstGeom prst="rect">
            <a:avLst/>
          </a:prstGeom>
        </p:spPr>
        <p:txBody>
          <a:bodyPr wrap="square">
            <a:spAutoFit/>
          </a:bodyPr>
          <a:lstStyle/>
          <a:p>
            <a:r>
              <a:rPr lang="en-IN" sz="2000" b="1" dirty="0" smtClean="0"/>
              <a:t>Node.js Console:</a:t>
            </a:r>
          </a:p>
          <a:p>
            <a:pPr>
              <a:lnSpc>
                <a:spcPct val="150000"/>
              </a:lnSpc>
            </a:pPr>
            <a:r>
              <a:rPr lang="en-IN" dirty="0" smtClean="0"/>
              <a:t>Node.js comes with virtual environment called REPL (aka Node shell).  </a:t>
            </a:r>
            <a:r>
              <a:rPr lang="en-IN" b="1" dirty="0" smtClean="0"/>
              <a:t>REPL stands for Read </a:t>
            </a:r>
            <a:r>
              <a:rPr lang="en-IN" b="1" dirty="0" err="1" smtClean="0"/>
              <a:t>Eval</a:t>
            </a:r>
            <a:r>
              <a:rPr lang="en-IN" b="1" dirty="0" smtClean="0"/>
              <a:t> Print Loop</a:t>
            </a:r>
            <a:r>
              <a:rPr lang="en-IN" dirty="0" smtClean="0"/>
              <a:t> and it represents a computer environment like a Windows </a:t>
            </a:r>
            <a:r>
              <a:rPr lang="en-IN" b="1" dirty="0" smtClean="0"/>
              <a:t>console </a:t>
            </a:r>
            <a:r>
              <a:rPr lang="en-IN" dirty="0" smtClean="0"/>
              <a:t>or Unix/Linux shell where a command is entered and the system responds with an output in an interactive mode.</a:t>
            </a:r>
          </a:p>
          <a:p>
            <a:pPr>
              <a:lnSpc>
                <a:spcPct val="150000"/>
              </a:lnSpc>
            </a:pPr>
            <a:r>
              <a:rPr lang="en-IN" dirty="0" smtClean="0"/>
              <a:t>Node.js or Node comes bundled with a REPL environment. It performs the following tasks: </a:t>
            </a:r>
          </a:p>
          <a:p>
            <a:pPr>
              <a:lnSpc>
                <a:spcPct val="150000"/>
              </a:lnSpc>
            </a:pPr>
            <a:r>
              <a:rPr lang="en-IN" dirty="0" smtClean="0"/>
              <a:t>● Read - Reads user's input, parses the input into JavaScript data-structure, and stores in memory.  </a:t>
            </a:r>
          </a:p>
          <a:p>
            <a:pPr>
              <a:lnSpc>
                <a:spcPct val="150000"/>
              </a:lnSpc>
            </a:pPr>
            <a:r>
              <a:rPr lang="en-IN" dirty="0" smtClean="0"/>
              <a:t>● </a:t>
            </a:r>
            <a:r>
              <a:rPr lang="en-IN" dirty="0" err="1" smtClean="0"/>
              <a:t>Eval</a:t>
            </a:r>
            <a:r>
              <a:rPr lang="en-IN" dirty="0" smtClean="0"/>
              <a:t> - Takes and evaluates the data structure.  </a:t>
            </a:r>
          </a:p>
          <a:p>
            <a:pPr>
              <a:lnSpc>
                <a:spcPct val="150000"/>
              </a:lnSpc>
            </a:pPr>
            <a:r>
              <a:rPr lang="en-IN" dirty="0" smtClean="0"/>
              <a:t>● Print - Prints the result.  </a:t>
            </a:r>
          </a:p>
          <a:p>
            <a:pPr>
              <a:lnSpc>
                <a:spcPct val="150000"/>
              </a:lnSpc>
            </a:pPr>
            <a:r>
              <a:rPr lang="en-IN" dirty="0" smtClean="0"/>
              <a:t>● Loop - Loops the above command until the user presses ctrl-c twice. </a:t>
            </a:r>
          </a:p>
          <a:p>
            <a:pPr>
              <a:lnSpc>
                <a:spcPct val="150000"/>
              </a:lnSpc>
            </a:pPr>
            <a:r>
              <a:rPr lang="en-IN" b="1" dirty="0" smtClean="0"/>
              <a:t>Starting REPL </a:t>
            </a:r>
          </a:p>
          <a:p>
            <a:pPr>
              <a:lnSpc>
                <a:spcPct val="150000"/>
              </a:lnSpc>
            </a:pPr>
            <a:r>
              <a:rPr lang="en-IN" dirty="0" smtClean="0"/>
              <a:t>	$ node </a:t>
            </a:r>
          </a:p>
          <a:p>
            <a:pPr>
              <a:lnSpc>
                <a:spcPct val="150000"/>
              </a:lnSpc>
            </a:pPr>
            <a:r>
              <a:rPr lang="en-IN" dirty="0" smtClean="0"/>
              <a:t>	&gt; </a:t>
            </a:r>
          </a:p>
          <a:p>
            <a:pPr>
              <a:lnSpc>
                <a:spcPct val="150000"/>
              </a:lnSpc>
            </a:pPr>
            <a:r>
              <a:rPr lang="en-IN" b="1" dirty="0" smtClean="0"/>
              <a:t>Simple expression evaluation:</a:t>
            </a:r>
          </a:p>
          <a:p>
            <a:pPr>
              <a:lnSpc>
                <a:spcPct val="150000"/>
              </a:lnSpc>
            </a:pPr>
            <a:r>
              <a:rPr lang="en-IN" dirty="0" smtClean="0"/>
              <a:t>&gt; 1 + ( 2 * 3 ) - 4 </a:t>
            </a:r>
          </a:p>
          <a:p>
            <a:pPr>
              <a:lnSpc>
                <a:spcPct val="150000"/>
              </a:lnSpc>
            </a:pPr>
            <a:r>
              <a:rPr lang="en-IN" dirty="0" smtClean="0"/>
              <a:t>3</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
        <p:nvSpPr>
          <p:cNvPr id="13" name="TextBox 12"/>
          <p:cNvSpPr txBox="1"/>
          <p:nvPr/>
        </p:nvSpPr>
        <p:spPr>
          <a:xfrm>
            <a:off x="929147" y="1224117"/>
            <a:ext cx="10545097" cy="5078313"/>
          </a:xfrm>
          <a:prstGeom prst="rect">
            <a:avLst/>
          </a:prstGeom>
          <a:noFill/>
        </p:spPr>
        <p:txBody>
          <a:bodyPr wrap="square" rtlCol="0">
            <a:spAutoFit/>
          </a:bodyPr>
          <a:lstStyle/>
          <a:p>
            <a:pPr>
              <a:lnSpc>
                <a:spcPct val="150000"/>
              </a:lnSpc>
            </a:pPr>
            <a:r>
              <a:rPr lang="en-IN" dirty="0" smtClean="0"/>
              <a:t>The </a:t>
            </a:r>
            <a:r>
              <a:rPr lang="en-IN" b="1" dirty="0" smtClean="0"/>
              <a:t>browser plays three roles in the web framework</a:t>
            </a:r>
            <a:r>
              <a:rPr lang="en-IN" dirty="0" smtClean="0"/>
              <a:t>: </a:t>
            </a:r>
          </a:p>
          <a:p>
            <a:pPr marL="800100" lvl="1" indent="-342900">
              <a:lnSpc>
                <a:spcPct val="150000"/>
              </a:lnSpc>
              <a:buFont typeface="Wingdings" pitchFamily="2" charset="2"/>
              <a:buChar char="ü"/>
            </a:pPr>
            <a:r>
              <a:rPr lang="en-IN" dirty="0" smtClean="0"/>
              <a:t>Provide communication to and from the </a:t>
            </a:r>
            <a:r>
              <a:rPr lang="en-IN" dirty="0" err="1" smtClean="0"/>
              <a:t>webserver</a:t>
            </a:r>
            <a:r>
              <a:rPr lang="en-IN" dirty="0" smtClean="0"/>
              <a:t> </a:t>
            </a:r>
          </a:p>
          <a:p>
            <a:pPr marL="800100" lvl="1" indent="-342900">
              <a:lnSpc>
                <a:spcPct val="150000"/>
              </a:lnSpc>
              <a:buFont typeface="Wingdings" pitchFamily="2" charset="2"/>
              <a:buChar char="ü"/>
            </a:pPr>
            <a:r>
              <a:rPr lang="en-IN" dirty="0" smtClean="0"/>
              <a:t>Interpret the data from the server and render it into the view that the user actually sees</a:t>
            </a:r>
          </a:p>
          <a:p>
            <a:pPr marL="800100" lvl="1" indent="-342900">
              <a:lnSpc>
                <a:spcPct val="150000"/>
              </a:lnSpc>
              <a:buFont typeface="Wingdings" pitchFamily="2" charset="2"/>
              <a:buChar char="ü"/>
            </a:pPr>
            <a:r>
              <a:rPr lang="en-IN" dirty="0" smtClean="0"/>
              <a:t> Handle user interaction through the keyboard, mouse, </a:t>
            </a:r>
            <a:r>
              <a:rPr lang="en-IN" dirty="0" err="1" smtClean="0"/>
              <a:t>touchscreen</a:t>
            </a:r>
            <a:r>
              <a:rPr lang="en-IN" dirty="0" smtClean="0"/>
              <a:t>, or other input device and take the appropriate action</a:t>
            </a:r>
          </a:p>
          <a:p>
            <a:pPr marL="342900" indent="-342900">
              <a:lnSpc>
                <a:spcPct val="150000"/>
              </a:lnSpc>
            </a:pPr>
            <a:r>
              <a:rPr lang="en-IN" b="1" dirty="0" smtClean="0"/>
              <a:t>Browser-to-</a:t>
            </a:r>
            <a:r>
              <a:rPr lang="en-IN" b="1" dirty="0" err="1" smtClean="0"/>
              <a:t>webserver</a:t>
            </a:r>
            <a:r>
              <a:rPr lang="en-IN" b="1" dirty="0" smtClean="0"/>
              <a:t> communication </a:t>
            </a:r>
            <a:r>
              <a:rPr lang="en-IN" dirty="0" smtClean="0"/>
              <a:t>consists of a series of requests, using the HTTP and HTTPS protocols</a:t>
            </a:r>
          </a:p>
          <a:p>
            <a:pPr marL="800100" lvl="1" indent="-342900">
              <a:lnSpc>
                <a:spcPct val="150000"/>
              </a:lnSpc>
              <a:buFont typeface="Wingdings" pitchFamily="2" charset="2"/>
              <a:buChar char="ü"/>
            </a:pPr>
            <a:r>
              <a:rPr lang="en-IN" dirty="0" smtClean="0"/>
              <a:t>Hypertext Transfer Protocol (HTTP) is used to define communication between the browser and the </a:t>
            </a:r>
            <a:r>
              <a:rPr lang="en-IN" dirty="0" err="1" smtClean="0"/>
              <a:t>webserver</a:t>
            </a:r>
            <a:r>
              <a:rPr lang="en-IN" dirty="0" smtClean="0"/>
              <a:t>.</a:t>
            </a:r>
          </a:p>
          <a:p>
            <a:pPr marL="800100" lvl="1" indent="-342900">
              <a:lnSpc>
                <a:spcPct val="150000"/>
              </a:lnSpc>
              <a:buFont typeface="Wingdings" pitchFamily="2" charset="2"/>
              <a:buChar char="ü"/>
            </a:pPr>
            <a:r>
              <a:rPr lang="en-IN" dirty="0" smtClean="0"/>
              <a:t>HTTPS adds an additional security layer, SSL/TLS, to ensure secure connections by requiring the </a:t>
            </a:r>
            <a:r>
              <a:rPr lang="en-IN" dirty="0" err="1" smtClean="0"/>
              <a:t>webserver</a:t>
            </a:r>
            <a:r>
              <a:rPr lang="en-IN" dirty="0" smtClean="0"/>
              <a:t> to provide a certificate to the browser.</a:t>
            </a:r>
          </a:p>
          <a:p>
            <a:pPr marL="800100" lvl="1" indent="-342900">
              <a:lnSpc>
                <a:spcPct val="150000"/>
              </a:lnSpc>
              <a:buFont typeface="Wingdings" pitchFamily="2" charset="2"/>
              <a:buChar char="ü"/>
            </a:pPr>
            <a:endParaRPr lang="en-IN" dirty="0" smtClean="0"/>
          </a:p>
          <a:p>
            <a:pPr marL="800100" lvl="1" indent="-342900">
              <a:lnSpc>
                <a:spcPct val="150000"/>
              </a:lnSpc>
              <a:buFont typeface="Wingdings" pitchFamily="2" charset="2"/>
              <a:buChar char="ü"/>
            </a:pPr>
            <a:endParaRPr lang="en-IN" dirty="0" smtClean="0"/>
          </a:p>
        </p:txBody>
      </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450851"/>
          </a:xfrm>
          <a:prstGeom prst="rect">
            <a:avLst/>
          </a:prstGeom>
        </p:spPr>
        <p:txBody>
          <a:bodyPr wrap="square">
            <a:spAutoFit/>
          </a:bodyPr>
          <a:lstStyle/>
          <a:p>
            <a:pPr>
              <a:lnSpc>
                <a:spcPct val="150000"/>
              </a:lnSpc>
            </a:pPr>
            <a:r>
              <a:rPr lang="en-IN" dirty="0" smtClean="0"/>
              <a:t>You can make use variables to store values and print later like any conventional script. If </a:t>
            </a:r>
            <a:r>
              <a:rPr lang="en-IN" b="1" dirty="0" err="1" smtClean="0"/>
              <a:t>var</a:t>
            </a:r>
            <a:r>
              <a:rPr lang="en-IN" dirty="0" smtClean="0"/>
              <a:t> keyword is not used, then the value is stored in the variable and printed. Whereas if </a:t>
            </a:r>
            <a:r>
              <a:rPr lang="en-IN" b="1" dirty="0" err="1" smtClean="0"/>
              <a:t>var</a:t>
            </a:r>
            <a:r>
              <a:rPr lang="en-IN" dirty="0" smtClean="0"/>
              <a:t> keyword is used, then the value is stored but not printed. You can print variables using console.log(). </a:t>
            </a:r>
          </a:p>
          <a:p>
            <a:pPr>
              <a:lnSpc>
                <a:spcPct val="150000"/>
              </a:lnSpc>
            </a:pPr>
            <a:r>
              <a:rPr lang="en-IN" b="1" dirty="0" smtClean="0"/>
              <a:t> $ node </a:t>
            </a:r>
          </a:p>
          <a:p>
            <a:pPr>
              <a:lnSpc>
                <a:spcPct val="150000"/>
              </a:lnSpc>
            </a:pPr>
            <a:r>
              <a:rPr lang="en-IN" b="1" dirty="0" smtClean="0"/>
              <a:t>&gt; x = 10 </a:t>
            </a:r>
          </a:p>
          <a:p>
            <a:pPr>
              <a:lnSpc>
                <a:spcPct val="150000"/>
              </a:lnSpc>
            </a:pPr>
            <a:r>
              <a:rPr lang="en-IN" b="1" dirty="0" smtClean="0"/>
              <a:t>10 </a:t>
            </a:r>
          </a:p>
          <a:p>
            <a:pPr>
              <a:lnSpc>
                <a:spcPct val="150000"/>
              </a:lnSpc>
            </a:pPr>
            <a:r>
              <a:rPr lang="en-IN" b="1" dirty="0" smtClean="0"/>
              <a:t>&gt; </a:t>
            </a:r>
            <a:r>
              <a:rPr lang="en-IN" b="1" dirty="0" err="1" smtClean="0"/>
              <a:t>var</a:t>
            </a:r>
            <a:r>
              <a:rPr lang="en-IN" b="1" dirty="0" smtClean="0"/>
              <a:t> y = 10 </a:t>
            </a:r>
          </a:p>
          <a:p>
            <a:pPr>
              <a:lnSpc>
                <a:spcPct val="150000"/>
              </a:lnSpc>
            </a:pPr>
            <a:r>
              <a:rPr lang="en-IN" b="1" dirty="0" smtClean="0"/>
              <a:t>undefined </a:t>
            </a:r>
          </a:p>
          <a:p>
            <a:pPr>
              <a:lnSpc>
                <a:spcPct val="150000"/>
              </a:lnSpc>
            </a:pPr>
            <a:r>
              <a:rPr lang="en-IN" b="1" dirty="0" smtClean="0"/>
              <a:t>&gt; x + y </a:t>
            </a:r>
          </a:p>
          <a:p>
            <a:pPr>
              <a:lnSpc>
                <a:spcPct val="150000"/>
              </a:lnSpc>
            </a:pPr>
            <a:r>
              <a:rPr lang="en-IN" b="1" dirty="0" smtClean="0"/>
              <a:t>20 </a:t>
            </a:r>
          </a:p>
          <a:p>
            <a:pPr>
              <a:lnSpc>
                <a:spcPct val="150000"/>
              </a:lnSpc>
            </a:pPr>
            <a:r>
              <a:rPr lang="en-IN" b="1" dirty="0" smtClean="0"/>
              <a:t>&gt; console.log("Hello World") </a:t>
            </a:r>
          </a:p>
          <a:p>
            <a:pPr>
              <a:lnSpc>
                <a:spcPct val="150000"/>
              </a:lnSpc>
            </a:pPr>
            <a:r>
              <a:rPr lang="en-IN" b="1" dirty="0" smtClean="0"/>
              <a:t>Hello World </a:t>
            </a:r>
          </a:p>
          <a:p>
            <a:pPr>
              <a:lnSpc>
                <a:spcPct val="150000"/>
              </a:lnSpc>
            </a:pPr>
            <a:r>
              <a:rPr lang="en-IN" b="1" dirty="0" smtClean="0"/>
              <a:t>undefined </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493812"/>
          </a:xfrm>
          <a:prstGeom prst="rect">
            <a:avLst/>
          </a:prstGeom>
        </p:spPr>
        <p:txBody>
          <a:bodyPr wrap="square">
            <a:spAutoFit/>
          </a:bodyPr>
          <a:lstStyle/>
          <a:p>
            <a:pPr>
              <a:lnSpc>
                <a:spcPct val="150000"/>
              </a:lnSpc>
            </a:pPr>
            <a:r>
              <a:rPr lang="en-IN" b="1" dirty="0" smtClean="0"/>
              <a:t>Multiline Expression </a:t>
            </a:r>
          </a:p>
          <a:p>
            <a:pPr>
              <a:lnSpc>
                <a:spcPct val="150000"/>
              </a:lnSpc>
            </a:pPr>
            <a:r>
              <a:rPr lang="en-IN" dirty="0" smtClean="0"/>
              <a:t> &gt; </a:t>
            </a:r>
            <a:r>
              <a:rPr lang="en-IN" dirty="0" err="1" smtClean="0"/>
              <a:t>var</a:t>
            </a:r>
            <a:r>
              <a:rPr lang="en-IN" dirty="0" smtClean="0"/>
              <a:t> x = 0 </a:t>
            </a:r>
          </a:p>
          <a:p>
            <a:pPr>
              <a:lnSpc>
                <a:spcPct val="150000"/>
              </a:lnSpc>
            </a:pPr>
            <a:r>
              <a:rPr lang="en-IN" dirty="0" smtClean="0"/>
              <a:t>undefined </a:t>
            </a:r>
          </a:p>
          <a:p>
            <a:pPr>
              <a:lnSpc>
                <a:spcPct val="150000"/>
              </a:lnSpc>
            </a:pPr>
            <a:r>
              <a:rPr lang="en-IN" dirty="0" smtClean="0"/>
              <a:t>&gt; do { </a:t>
            </a:r>
          </a:p>
          <a:p>
            <a:pPr>
              <a:lnSpc>
                <a:spcPct val="150000"/>
              </a:lnSpc>
            </a:pPr>
            <a:r>
              <a:rPr lang="en-IN" dirty="0" smtClean="0"/>
              <a:t>... x++; </a:t>
            </a:r>
          </a:p>
          <a:p>
            <a:pPr>
              <a:lnSpc>
                <a:spcPct val="150000"/>
              </a:lnSpc>
            </a:pPr>
            <a:r>
              <a:rPr lang="en-IN" dirty="0" smtClean="0"/>
              <a:t>... console.log("x: " + x); </a:t>
            </a:r>
          </a:p>
          <a:p>
            <a:pPr>
              <a:lnSpc>
                <a:spcPct val="150000"/>
              </a:lnSpc>
            </a:pPr>
            <a:r>
              <a:rPr lang="en-IN" dirty="0" smtClean="0"/>
              <a:t>... } while ( x &lt; 5 ); </a:t>
            </a:r>
          </a:p>
          <a:p>
            <a:pPr>
              <a:lnSpc>
                <a:spcPct val="150000"/>
              </a:lnSpc>
            </a:pPr>
            <a:r>
              <a:rPr lang="en-IN" b="1" dirty="0" smtClean="0"/>
              <a:t>save the node session commands to  a file</a:t>
            </a:r>
          </a:p>
          <a:p>
            <a:pPr>
              <a:lnSpc>
                <a:spcPct val="150000"/>
              </a:lnSpc>
            </a:pPr>
            <a:r>
              <a:rPr lang="en-IN" dirty="0" smtClean="0"/>
              <a:t>&gt; .save mylog.js</a:t>
            </a:r>
          </a:p>
          <a:p>
            <a:pPr>
              <a:lnSpc>
                <a:spcPct val="150000"/>
              </a:lnSpc>
            </a:pPr>
            <a:r>
              <a:rPr lang="en-IN" dirty="0" smtClean="0"/>
              <a:t> To </a:t>
            </a:r>
            <a:r>
              <a:rPr lang="en-IN" b="1" dirty="0" smtClean="0"/>
              <a:t>load the .</a:t>
            </a:r>
            <a:r>
              <a:rPr lang="en-IN" b="1" dirty="0" err="1" smtClean="0"/>
              <a:t>js</a:t>
            </a:r>
            <a:r>
              <a:rPr lang="en-IN" b="1" dirty="0" smtClean="0"/>
              <a:t> file into command shell</a:t>
            </a:r>
          </a:p>
          <a:p>
            <a:pPr>
              <a:lnSpc>
                <a:spcPct val="150000"/>
              </a:lnSpc>
            </a:pPr>
            <a:r>
              <a:rPr lang="en-IN" dirty="0" smtClean="0"/>
              <a:t>&gt;.load mylog.js</a:t>
            </a:r>
          </a:p>
          <a:p>
            <a:pPr>
              <a:lnSpc>
                <a:spcPct val="150000"/>
              </a:lnSpc>
            </a:pPr>
            <a:r>
              <a:rPr lang="en-IN" b="1" dirty="0" smtClean="0"/>
              <a:t>Stopping REPL:</a:t>
            </a:r>
          </a:p>
          <a:p>
            <a:pPr>
              <a:lnSpc>
                <a:spcPct val="150000"/>
              </a:lnSpc>
            </a:pPr>
            <a:r>
              <a:rPr lang="en-IN" dirty="0" smtClean="0"/>
              <a:t>use ctrl-c twice to come out of Node.js REPL</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632311"/>
          </a:xfrm>
          <a:prstGeom prst="rect">
            <a:avLst/>
          </a:prstGeom>
        </p:spPr>
        <p:txBody>
          <a:bodyPr wrap="square">
            <a:spAutoFit/>
          </a:bodyPr>
          <a:lstStyle/>
          <a:p>
            <a:r>
              <a:rPr lang="en-IN" b="1" dirty="0" smtClean="0"/>
              <a:t>Node.js Basics:</a:t>
            </a:r>
          </a:p>
          <a:p>
            <a:endParaRPr lang="en-IN" b="1" dirty="0" smtClean="0"/>
          </a:p>
          <a:p>
            <a:r>
              <a:rPr lang="en-IN" dirty="0" smtClean="0"/>
              <a:t>Node.js supports JavaScript. So, JavaScript syntax on Node.js is similar to the browser's JavaScript syntax.</a:t>
            </a:r>
          </a:p>
          <a:p>
            <a:endParaRPr lang="en-IN" dirty="0" smtClean="0"/>
          </a:p>
          <a:p>
            <a:pPr>
              <a:lnSpc>
                <a:spcPct val="150000"/>
              </a:lnSpc>
            </a:pPr>
            <a:r>
              <a:rPr lang="en-IN" b="1" dirty="0" smtClean="0"/>
              <a:t>Primitive Types:</a:t>
            </a:r>
          </a:p>
          <a:p>
            <a:pPr>
              <a:lnSpc>
                <a:spcPct val="150000"/>
              </a:lnSpc>
            </a:pPr>
            <a:r>
              <a:rPr lang="en-IN" dirty="0" smtClean="0"/>
              <a:t>Node.js includes following primitive types:</a:t>
            </a:r>
          </a:p>
          <a:p>
            <a:pPr marL="342900" indent="-342900">
              <a:lnSpc>
                <a:spcPct val="150000"/>
              </a:lnSpc>
              <a:buFont typeface="Arial" pitchFamily="34" charset="0"/>
              <a:buChar char="•"/>
            </a:pPr>
            <a:r>
              <a:rPr lang="en-IN" dirty="0" smtClean="0"/>
              <a:t>String</a:t>
            </a:r>
          </a:p>
          <a:p>
            <a:pPr marL="342900" indent="-342900">
              <a:lnSpc>
                <a:spcPct val="150000"/>
              </a:lnSpc>
              <a:buFont typeface="Arial" pitchFamily="34" charset="0"/>
              <a:buChar char="•"/>
            </a:pPr>
            <a:r>
              <a:rPr lang="en-IN" dirty="0" smtClean="0"/>
              <a:t>Number</a:t>
            </a:r>
          </a:p>
          <a:p>
            <a:pPr marL="342900" indent="-342900">
              <a:lnSpc>
                <a:spcPct val="150000"/>
              </a:lnSpc>
              <a:buFont typeface="Arial" pitchFamily="34" charset="0"/>
              <a:buChar char="•"/>
            </a:pPr>
            <a:r>
              <a:rPr lang="en-IN" dirty="0" smtClean="0"/>
              <a:t>Boolean</a:t>
            </a:r>
          </a:p>
          <a:p>
            <a:pPr marL="342900" indent="-342900">
              <a:lnSpc>
                <a:spcPct val="150000"/>
              </a:lnSpc>
              <a:buFont typeface="Arial" pitchFamily="34" charset="0"/>
              <a:buChar char="•"/>
            </a:pPr>
            <a:r>
              <a:rPr lang="en-IN" dirty="0" smtClean="0"/>
              <a:t>Undefined</a:t>
            </a:r>
          </a:p>
          <a:p>
            <a:pPr marL="342900" indent="-342900">
              <a:lnSpc>
                <a:spcPct val="150000"/>
              </a:lnSpc>
              <a:buFont typeface="Arial" pitchFamily="34" charset="0"/>
              <a:buChar char="•"/>
            </a:pPr>
            <a:r>
              <a:rPr lang="en-IN" dirty="0" smtClean="0"/>
              <a:t>Null</a:t>
            </a:r>
          </a:p>
          <a:p>
            <a:pPr marL="342900" indent="-342900">
              <a:lnSpc>
                <a:spcPct val="150000"/>
              </a:lnSpc>
              <a:buFont typeface="Arial" pitchFamily="34" charset="0"/>
              <a:buChar char="•"/>
            </a:pPr>
            <a:r>
              <a:rPr lang="en-IN" dirty="0" err="1" smtClean="0"/>
              <a:t>RegExp</a:t>
            </a:r>
            <a:endParaRPr lang="en-IN" dirty="0" smtClean="0"/>
          </a:p>
          <a:p>
            <a:pPr>
              <a:lnSpc>
                <a:spcPct val="150000"/>
              </a:lnSpc>
            </a:pPr>
            <a:r>
              <a:rPr lang="en-IN" dirty="0" smtClean="0"/>
              <a:t>Everything else is an object in Node.js.</a:t>
            </a:r>
          </a:p>
          <a:p>
            <a:endParaRPr lang="en-IN" dirty="0" smtClean="0"/>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53960" y="737420"/>
            <a:ext cx="11076039" cy="6740307"/>
          </a:xfrm>
          <a:prstGeom prst="rect">
            <a:avLst/>
          </a:prstGeom>
        </p:spPr>
        <p:txBody>
          <a:bodyPr wrap="square">
            <a:spAutoFit/>
          </a:bodyPr>
          <a:lstStyle/>
          <a:p>
            <a:pPr>
              <a:lnSpc>
                <a:spcPct val="150000"/>
              </a:lnSpc>
            </a:pPr>
            <a:r>
              <a:rPr lang="en-IN" b="1" dirty="0" smtClean="0"/>
              <a:t>Loose Typing:</a:t>
            </a:r>
          </a:p>
          <a:p>
            <a:pPr>
              <a:lnSpc>
                <a:spcPct val="150000"/>
              </a:lnSpc>
            </a:pPr>
            <a:r>
              <a:rPr lang="en-IN" dirty="0" smtClean="0"/>
              <a:t>JavaScript in Node.js supports loose typing like the browser's JavaScript. Use </a:t>
            </a:r>
            <a:r>
              <a:rPr lang="en-IN" dirty="0" err="1" smtClean="0"/>
              <a:t>var</a:t>
            </a:r>
            <a:r>
              <a:rPr lang="en-IN" dirty="0" smtClean="0"/>
              <a:t> keyword to declare a variable of any type.</a:t>
            </a:r>
          </a:p>
          <a:p>
            <a:pPr>
              <a:lnSpc>
                <a:spcPct val="150000"/>
              </a:lnSpc>
            </a:pPr>
            <a:r>
              <a:rPr lang="en-IN" b="1" dirty="0" smtClean="0"/>
              <a:t>Object Literal:</a:t>
            </a:r>
          </a:p>
          <a:p>
            <a:pPr>
              <a:lnSpc>
                <a:spcPct val="150000"/>
              </a:lnSpc>
            </a:pPr>
            <a:r>
              <a:rPr lang="en-IN" dirty="0" smtClean="0"/>
              <a:t>Object literal syntax is same as browser's JavaScript.</a:t>
            </a:r>
          </a:p>
          <a:p>
            <a:pPr>
              <a:lnSpc>
                <a:spcPct val="150000"/>
              </a:lnSpc>
            </a:pPr>
            <a:r>
              <a:rPr lang="en-IN" b="1" dirty="0" smtClean="0"/>
              <a:t>Example: </a:t>
            </a:r>
            <a:r>
              <a:rPr lang="en-IN" dirty="0" smtClean="0"/>
              <a:t>Object</a:t>
            </a:r>
          </a:p>
          <a:p>
            <a:pPr>
              <a:lnSpc>
                <a:spcPct val="150000"/>
              </a:lnSpc>
            </a:pPr>
            <a:r>
              <a:rPr lang="en-IN" dirty="0" err="1" smtClean="0"/>
              <a:t>var</a:t>
            </a:r>
            <a:r>
              <a:rPr lang="en-IN" dirty="0" smtClean="0"/>
              <a:t> </a:t>
            </a:r>
            <a:r>
              <a:rPr lang="en-IN" dirty="0" err="1" smtClean="0"/>
              <a:t>obj</a:t>
            </a:r>
            <a:r>
              <a:rPr lang="en-IN" dirty="0" smtClean="0"/>
              <a:t> = { </a:t>
            </a:r>
            <a:r>
              <a:rPr lang="en-IN" dirty="0" err="1" smtClean="0"/>
              <a:t>authorName</a:t>
            </a:r>
            <a:r>
              <a:rPr lang="en-IN" dirty="0" smtClean="0"/>
              <a:t>: ‘</a:t>
            </a:r>
            <a:r>
              <a:rPr lang="en-IN" dirty="0" err="1" smtClean="0"/>
              <a:t>Saritha</a:t>
            </a:r>
            <a:r>
              <a:rPr lang="en-IN" dirty="0" smtClean="0"/>
              <a:t>', language: 'Node.js' } </a:t>
            </a:r>
          </a:p>
          <a:p>
            <a:pPr>
              <a:lnSpc>
                <a:spcPct val="150000"/>
              </a:lnSpc>
            </a:pPr>
            <a:r>
              <a:rPr lang="en-IN" b="1" dirty="0" smtClean="0"/>
              <a:t>Functions:</a:t>
            </a:r>
          </a:p>
          <a:p>
            <a:pPr>
              <a:lnSpc>
                <a:spcPct val="150000"/>
              </a:lnSpc>
            </a:pPr>
            <a:r>
              <a:rPr lang="en-IN" dirty="0" smtClean="0"/>
              <a:t>Functions are first class citizens in Node's JavaScript, similar to the browser's JavaScript. A function can have attributes and properties also. It can be treated like a class in JavaScript.</a:t>
            </a:r>
          </a:p>
          <a:p>
            <a:pPr>
              <a:lnSpc>
                <a:spcPct val="150000"/>
              </a:lnSpc>
            </a:pPr>
            <a:r>
              <a:rPr lang="en-IN" b="1" dirty="0" smtClean="0"/>
              <a:t>Example:</a:t>
            </a:r>
            <a:r>
              <a:rPr lang="en-IN" dirty="0" smtClean="0"/>
              <a:t> Function</a:t>
            </a:r>
          </a:p>
          <a:p>
            <a:pPr>
              <a:lnSpc>
                <a:spcPct val="150000"/>
              </a:lnSpc>
            </a:pPr>
            <a:r>
              <a:rPr lang="en-IN" dirty="0" smtClean="0"/>
              <a:t>function Display(x) { </a:t>
            </a:r>
          </a:p>
          <a:p>
            <a:pPr>
              <a:lnSpc>
                <a:spcPct val="150000"/>
              </a:lnSpc>
            </a:pPr>
            <a:r>
              <a:rPr lang="en-IN" dirty="0" smtClean="0"/>
              <a:t>	console.log(x); </a:t>
            </a:r>
          </a:p>
          <a:p>
            <a:pPr>
              <a:lnSpc>
                <a:spcPct val="150000"/>
              </a:lnSpc>
            </a:pPr>
            <a:r>
              <a:rPr lang="en-IN" dirty="0" smtClean="0"/>
              <a:t>} </a:t>
            </a:r>
          </a:p>
          <a:p>
            <a:pPr>
              <a:lnSpc>
                <a:spcPct val="150000"/>
              </a:lnSpc>
            </a:pPr>
            <a:r>
              <a:rPr lang="en-IN" dirty="0" smtClean="0"/>
              <a:t>Display(100); </a:t>
            </a:r>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pic>
        <p:nvPicPr>
          <p:cNvPr id="33793" name="Picture 1"/>
          <p:cNvPicPr>
            <a:picLocks noChangeAspect="1" noChangeArrowheads="1"/>
          </p:cNvPicPr>
          <p:nvPr/>
        </p:nvPicPr>
        <p:blipFill>
          <a:blip r:embed="rId2" cstate="print"/>
          <a:srcRect/>
          <a:stretch>
            <a:fillRect/>
          </a:stretch>
        </p:blipFill>
        <p:spPr bwMode="auto">
          <a:xfrm>
            <a:off x="2669459" y="1139812"/>
            <a:ext cx="5958348" cy="4760142"/>
          </a:xfrm>
          <a:prstGeom prst="rect">
            <a:avLst/>
          </a:prstGeom>
          <a:noFill/>
          <a:ln w="9525">
            <a:noFill/>
            <a:miter lim="800000"/>
            <a:headEnd/>
            <a:tailEnd/>
          </a:ln>
        </p:spPr>
      </p:pic>
      <p:sp>
        <p:nvSpPr>
          <p:cNvPr id="7" name="Rectangle 6"/>
          <p:cNvSpPr/>
          <p:nvPr/>
        </p:nvSpPr>
        <p:spPr>
          <a:xfrm>
            <a:off x="4197990" y="6208759"/>
            <a:ext cx="2491451" cy="369332"/>
          </a:xfrm>
          <a:prstGeom prst="rect">
            <a:avLst/>
          </a:prstGeom>
        </p:spPr>
        <p:txBody>
          <a:bodyPr wrap="none">
            <a:spAutoFit/>
          </a:bodyPr>
          <a:lstStyle/>
          <a:p>
            <a:r>
              <a:rPr lang="en-IN" dirty="0" smtClean="0"/>
              <a:t>Figure : Parts of Node.js</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5493812"/>
          </a:xfrm>
          <a:prstGeom prst="rect">
            <a:avLst/>
          </a:prstGeom>
        </p:spPr>
        <p:txBody>
          <a:bodyPr wrap="square">
            <a:spAutoFit/>
          </a:bodyPr>
          <a:lstStyle/>
          <a:p>
            <a:pPr>
              <a:lnSpc>
                <a:spcPct val="150000"/>
              </a:lnSpc>
            </a:pPr>
            <a:r>
              <a:rPr lang="en-IN" b="1" dirty="0" smtClean="0"/>
              <a:t>Node.js Module:</a:t>
            </a:r>
          </a:p>
          <a:p>
            <a:pPr>
              <a:lnSpc>
                <a:spcPct val="150000"/>
              </a:lnSpc>
            </a:pPr>
            <a:r>
              <a:rPr lang="en-IN" dirty="0" smtClean="0"/>
              <a:t>Module in Node.js is a </a:t>
            </a:r>
            <a:r>
              <a:rPr lang="en-IN" b="1" dirty="0" smtClean="0"/>
              <a:t>simple or complex functionality organized in single or multiple JavaScript files </a:t>
            </a:r>
            <a:r>
              <a:rPr lang="en-IN" dirty="0" smtClean="0"/>
              <a:t>which can be reused throughout the Node.js application.</a:t>
            </a:r>
          </a:p>
          <a:p>
            <a:pPr>
              <a:lnSpc>
                <a:spcPct val="150000"/>
              </a:lnSpc>
            </a:pPr>
            <a:r>
              <a:rPr lang="en-IN" dirty="0" smtClean="0"/>
              <a:t>Each module in Node.js has its own context, so it cannot interfere with other modules or pollute global scope. Also, </a:t>
            </a:r>
            <a:r>
              <a:rPr lang="en-IN" b="1" dirty="0" smtClean="0"/>
              <a:t>each module can be placed in a separate .</a:t>
            </a:r>
            <a:r>
              <a:rPr lang="en-IN" b="1" dirty="0" err="1" smtClean="0"/>
              <a:t>js</a:t>
            </a:r>
            <a:r>
              <a:rPr lang="en-IN" b="1" dirty="0" smtClean="0"/>
              <a:t> file under a separate folder</a:t>
            </a:r>
            <a:r>
              <a:rPr lang="en-IN" dirty="0" smtClean="0"/>
              <a:t>.</a:t>
            </a:r>
          </a:p>
          <a:p>
            <a:pPr>
              <a:lnSpc>
                <a:spcPct val="150000"/>
              </a:lnSpc>
            </a:pPr>
            <a:r>
              <a:rPr lang="en-IN" dirty="0" smtClean="0"/>
              <a:t>Node.js implements </a:t>
            </a:r>
            <a:r>
              <a:rPr lang="en-IN" dirty="0" err="1" smtClean="0">
                <a:hlinkClick r:id="rId2"/>
              </a:rPr>
              <a:t>CommonJS</a:t>
            </a:r>
            <a:r>
              <a:rPr lang="en-IN" dirty="0" smtClean="0">
                <a:hlinkClick r:id="rId2"/>
              </a:rPr>
              <a:t> modules standard</a:t>
            </a:r>
            <a:r>
              <a:rPr lang="en-IN" dirty="0" smtClean="0"/>
              <a:t>. </a:t>
            </a:r>
            <a:r>
              <a:rPr lang="en-IN" dirty="0" err="1" smtClean="0"/>
              <a:t>CommonJS</a:t>
            </a:r>
            <a:r>
              <a:rPr lang="en-IN" dirty="0" smtClean="0"/>
              <a:t> is a group of volunteers who define </a:t>
            </a:r>
            <a:r>
              <a:rPr lang="en-IN" b="1" dirty="0" smtClean="0"/>
              <a:t>JavaScript standards for web server, desktop, and console application.</a:t>
            </a:r>
          </a:p>
          <a:p>
            <a:pPr>
              <a:lnSpc>
                <a:spcPct val="150000"/>
              </a:lnSpc>
            </a:pPr>
            <a:r>
              <a:rPr lang="en-IN" b="1" dirty="0" smtClean="0"/>
              <a:t>Module Types:</a:t>
            </a:r>
          </a:p>
          <a:p>
            <a:pPr>
              <a:lnSpc>
                <a:spcPct val="150000"/>
              </a:lnSpc>
            </a:pPr>
            <a:r>
              <a:rPr lang="en-IN" dirty="0" smtClean="0"/>
              <a:t>Node.js includes three types of modules:</a:t>
            </a:r>
          </a:p>
          <a:p>
            <a:pPr marL="342900" indent="-342900">
              <a:lnSpc>
                <a:spcPct val="150000"/>
              </a:lnSpc>
              <a:buFont typeface="+mj-lt"/>
              <a:buAutoNum type="arabicPeriod"/>
            </a:pPr>
            <a:r>
              <a:rPr lang="en-IN" dirty="0" smtClean="0"/>
              <a:t>Core Modules</a:t>
            </a:r>
          </a:p>
          <a:p>
            <a:pPr marL="342900" indent="-342900">
              <a:lnSpc>
                <a:spcPct val="150000"/>
              </a:lnSpc>
              <a:buFont typeface="+mj-lt"/>
              <a:buAutoNum type="arabicPeriod"/>
            </a:pPr>
            <a:r>
              <a:rPr lang="en-IN" dirty="0" smtClean="0"/>
              <a:t>Local Modules</a:t>
            </a:r>
          </a:p>
          <a:p>
            <a:pPr marL="342900" indent="-342900">
              <a:lnSpc>
                <a:spcPct val="150000"/>
              </a:lnSpc>
              <a:buFont typeface="+mj-lt"/>
              <a:buAutoNum type="arabicPeriod"/>
            </a:pPr>
            <a:r>
              <a:rPr lang="en-IN" dirty="0" smtClean="0"/>
              <a:t>Third Party Modules</a:t>
            </a:r>
          </a:p>
          <a:p>
            <a:pPr>
              <a:lnSpc>
                <a:spcPct val="150000"/>
              </a:lnSpc>
            </a:pP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2169825"/>
          </a:xfrm>
          <a:prstGeom prst="rect">
            <a:avLst/>
          </a:prstGeom>
        </p:spPr>
        <p:txBody>
          <a:bodyPr wrap="square">
            <a:spAutoFit/>
          </a:bodyPr>
          <a:lstStyle/>
          <a:p>
            <a:pPr>
              <a:lnSpc>
                <a:spcPct val="150000"/>
              </a:lnSpc>
            </a:pPr>
            <a:r>
              <a:rPr lang="en-IN" b="1" dirty="0" smtClean="0"/>
              <a:t>Node.js Core Modules:</a:t>
            </a:r>
          </a:p>
          <a:p>
            <a:pPr>
              <a:lnSpc>
                <a:spcPct val="150000"/>
              </a:lnSpc>
            </a:pPr>
            <a:r>
              <a:rPr lang="en-IN" dirty="0" smtClean="0"/>
              <a:t>Node.js is a light weight framework. </a:t>
            </a:r>
            <a:r>
              <a:rPr lang="en-IN" b="1" dirty="0" smtClean="0"/>
              <a:t>The core modules include bare minimum functionalities of Node.js</a:t>
            </a:r>
            <a:r>
              <a:rPr lang="en-IN" dirty="0" smtClean="0"/>
              <a:t>. These core modules are compiled into its binary distribution and </a:t>
            </a:r>
            <a:r>
              <a:rPr lang="en-IN" b="1" dirty="0" smtClean="0"/>
              <a:t>load automatically when Node.js process starts</a:t>
            </a:r>
            <a:r>
              <a:rPr lang="en-IN" dirty="0" smtClean="0"/>
              <a:t>. However, you need to import the core module first in order to use it in your application.</a:t>
            </a:r>
          </a:p>
          <a:p>
            <a:pPr>
              <a:lnSpc>
                <a:spcPct val="150000"/>
              </a:lnSpc>
            </a:pPr>
            <a:r>
              <a:rPr lang="en-IN" dirty="0" smtClean="0"/>
              <a:t>The following table lists some of the important core modules in Node.js.</a:t>
            </a:r>
          </a:p>
        </p:txBody>
      </p:sp>
      <p:pic>
        <p:nvPicPr>
          <p:cNvPr id="60418" name="Picture 2"/>
          <p:cNvPicPr>
            <a:picLocks noChangeAspect="1" noChangeArrowheads="1"/>
          </p:cNvPicPr>
          <p:nvPr/>
        </p:nvPicPr>
        <p:blipFill>
          <a:blip r:embed="rId2" cstate="print"/>
          <a:srcRect/>
          <a:stretch>
            <a:fillRect/>
          </a:stretch>
        </p:blipFill>
        <p:spPr bwMode="auto">
          <a:xfrm>
            <a:off x="952654" y="3253710"/>
            <a:ext cx="10256120" cy="2940613"/>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5493812"/>
          </a:xfrm>
          <a:prstGeom prst="rect">
            <a:avLst/>
          </a:prstGeom>
        </p:spPr>
        <p:txBody>
          <a:bodyPr wrap="square">
            <a:spAutoFit/>
          </a:bodyPr>
          <a:lstStyle/>
          <a:p>
            <a:pPr>
              <a:lnSpc>
                <a:spcPct val="150000"/>
              </a:lnSpc>
            </a:pPr>
            <a:r>
              <a:rPr lang="en-IN" b="1" dirty="0" smtClean="0"/>
              <a:t>Loading Core Modules:</a:t>
            </a:r>
          </a:p>
          <a:p>
            <a:pPr>
              <a:lnSpc>
                <a:spcPct val="150000"/>
              </a:lnSpc>
            </a:pPr>
            <a:r>
              <a:rPr lang="en-IN" dirty="0" smtClean="0"/>
              <a:t>In order to use Node.js core or NPM modules, you first need to import it using require() function as shown below.</a:t>
            </a:r>
          </a:p>
          <a:p>
            <a:pPr>
              <a:lnSpc>
                <a:spcPct val="150000"/>
              </a:lnSpc>
            </a:pPr>
            <a:r>
              <a:rPr lang="en-IN" b="1" dirty="0" err="1" smtClean="0"/>
              <a:t>var</a:t>
            </a:r>
            <a:r>
              <a:rPr lang="en-IN" b="1" dirty="0" smtClean="0"/>
              <a:t> module = require('</a:t>
            </a:r>
            <a:r>
              <a:rPr lang="en-IN" b="1" dirty="0" err="1" smtClean="0"/>
              <a:t>module_name</a:t>
            </a:r>
            <a:r>
              <a:rPr lang="en-IN" b="1" dirty="0" smtClean="0"/>
              <a:t>');</a:t>
            </a:r>
          </a:p>
          <a:p>
            <a:pPr>
              <a:lnSpc>
                <a:spcPct val="150000"/>
              </a:lnSpc>
            </a:pPr>
            <a:r>
              <a:rPr lang="en-IN" dirty="0" smtClean="0"/>
              <a:t>As per above syntax, specify the module name in the require() function. </a:t>
            </a:r>
          </a:p>
          <a:p>
            <a:pPr>
              <a:lnSpc>
                <a:spcPct val="150000"/>
              </a:lnSpc>
            </a:pPr>
            <a:r>
              <a:rPr lang="en-IN" b="1" dirty="0" smtClean="0"/>
              <a:t>The require() function will return an object, function, property or any other JavaScript type, depending on what the specified module returns.</a:t>
            </a:r>
          </a:p>
          <a:p>
            <a:pPr>
              <a:lnSpc>
                <a:spcPct val="150000"/>
              </a:lnSpc>
            </a:pPr>
            <a:r>
              <a:rPr lang="en-IN" b="1" dirty="0" smtClean="0"/>
              <a:t>Ex:</a:t>
            </a:r>
          </a:p>
          <a:p>
            <a:pPr>
              <a:lnSpc>
                <a:spcPct val="150000"/>
              </a:lnSpc>
            </a:pPr>
            <a:r>
              <a:rPr lang="en-IN" dirty="0" err="1" smtClean="0">
                <a:solidFill>
                  <a:srgbClr val="FF0000"/>
                </a:solidFill>
              </a:rPr>
              <a:t>var</a:t>
            </a:r>
            <a:r>
              <a:rPr lang="en-IN" dirty="0" smtClean="0">
                <a:solidFill>
                  <a:srgbClr val="FF0000"/>
                </a:solidFill>
              </a:rPr>
              <a:t> http = require('http'); </a:t>
            </a:r>
          </a:p>
          <a:p>
            <a:pPr>
              <a:lnSpc>
                <a:spcPct val="150000"/>
              </a:lnSpc>
            </a:pPr>
            <a:r>
              <a:rPr lang="en-IN" dirty="0" err="1" smtClean="0">
                <a:solidFill>
                  <a:srgbClr val="FF0000"/>
                </a:solidFill>
              </a:rPr>
              <a:t>var</a:t>
            </a:r>
            <a:r>
              <a:rPr lang="en-IN" dirty="0" smtClean="0">
                <a:solidFill>
                  <a:srgbClr val="FF0000"/>
                </a:solidFill>
              </a:rPr>
              <a:t> server = </a:t>
            </a:r>
            <a:r>
              <a:rPr lang="en-IN" dirty="0" err="1" smtClean="0">
                <a:solidFill>
                  <a:srgbClr val="FF0000"/>
                </a:solidFill>
              </a:rPr>
              <a:t>http.createServer</a:t>
            </a:r>
            <a:r>
              <a:rPr lang="en-IN" dirty="0" smtClean="0">
                <a:solidFill>
                  <a:srgbClr val="FF0000"/>
                </a:solidFill>
              </a:rPr>
              <a:t>(function(</a:t>
            </a:r>
            <a:r>
              <a:rPr lang="en-IN" dirty="0" err="1" smtClean="0">
                <a:solidFill>
                  <a:srgbClr val="FF0000"/>
                </a:solidFill>
              </a:rPr>
              <a:t>req</a:t>
            </a:r>
            <a:r>
              <a:rPr lang="en-IN" dirty="0" smtClean="0">
                <a:solidFill>
                  <a:srgbClr val="FF0000"/>
                </a:solidFill>
              </a:rPr>
              <a:t>, res)</a:t>
            </a:r>
          </a:p>
          <a:p>
            <a:pPr>
              <a:lnSpc>
                <a:spcPct val="150000"/>
              </a:lnSpc>
            </a:pPr>
            <a:r>
              <a:rPr lang="en-IN" dirty="0" smtClean="0">
                <a:solidFill>
                  <a:srgbClr val="FF0000"/>
                </a:solidFill>
              </a:rPr>
              <a:t>{ </a:t>
            </a:r>
          </a:p>
          <a:p>
            <a:pPr>
              <a:lnSpc>
                <a:spcPct val="150000"/>
              </a:lnSpc>
            </a:pPr>
            <a:r>
              <a:rPr lang="en-IN" dirty="0" smtClean="0">
                <a:solidFill>
                  <a:srgbClr val="FF0000"/>
                </a:solidFill>
              </a:rPr>
              <a:t>//write code here</a:t>
            </a:r>
          </a:p>
          <a:p>
            <a:pPr>
              <a:lnSpc>
                <a:spcPct val="150000"/>
              </a:lnSpc>
            </a:pPr>
            <a:r>
              <a:rPr lang="en-IN" dirty="0" smtClean="0">
                <a:solidFill>
                  <a:srgbClr val="FF0000"/>
                </a:solidFill>
              </a:rPr>
              <a:t> }); </a:t>
            </a:r>
          </a:p>
          <a:p>
            <a:pPr>
              <a:lnSpc>
                <a:spcPct val="150000"/>
              </a:lnSpc>
            </a:pPr>
            <a:r>
              <a:rPr lang="en-IN" dirty="0" err="1" smtClean="0">
                <a:solidFill>
                  <a:srgbClr val="FF0000"/>
                </a:solidFill>
              </a:rPr>
              <a:t>server.listen</a:t>
            </a:r>
            <a:r>
              <a:rPr lang="en-IN" dirty="0" smtClean="0">
                <a:solidFill>
                  <a:srgbClr val="FF0000"/>
                </a:solidFill>
              </a:rPr>
              <a:t>(5000);</a:t>
            </a:r>
            <a:endParaRPr lang="en-IN" b="1" dirty="0">
              <a:solidFill>
                <a:srgbClr val="FF0000"/>
              </a:solidFill>
            </a:endParaRPr>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3416320"/>
          </a:xfrm>
          <a:prstGeom prst="rect">
            <a:avLst/>
          </a:prstGeom>
        </p:spPr>
        <p:txBody>
          <a:bodyPr wrap="square">
            <a:spAutoFit/>
          </a:bodyPr>
          <a:lstStyle/>
          <a:p>
            <a:pPr>
              <a:lnSpc>
                <a:spcPct val="150000"/>
              </a:lnSpc>
            </a:pPr>
            <a:r>
              <a:rPr lang="en-IN" b="1" dirty="0" smtClean="0"/>
              <a:t>A </a:t>
            </a:r>
            <a:r>
              <a:rPr lang="en-IN" b="1" dirty="0" smtClean="0"/>
              <a:t>Node.js web </a:t>
            </a:r>
            <a:r>
              <a:rPr lang="en-IN" b="1" dirty="0" smtClean="0"/>
              <a:t>application </a:t>
            </a:r>
            <a:r>
              <a:rPr lang="en-IN" dirty="0" smtClean="0"/>
              <a:t>consists of the following three important components: </a:t>
            </a:r>
          </a:p>
          <a:p>
            <a:pPr>
              <a:lnSpc>
                <a:spcPct val="150000"/>
              </a:lnSpc>
            </a:pPr>
            <a:endParaRPr lang="en-IN" dirty="0" smtClean="0"/>
          </a:p>
          <a:p>
            <a:pPr>
              <a:lnSpc>
                <a:spcPct val="150000"/>
              </a:lnSpc>
            </a:pPr>
            <a:r>
              <a:rPr lang="en-IN" dirty="0" smtClean="0"/>
              <a:t>1</a:t>
            </a:r>
            <a:r>
              <a:rPr lang="en-IN" b="1" dirty="0" smtClean="0"/>
              <a:t>. Import required modules</a:t>
            </a:r>
            <a:r>
              <a:rPr lang="en-IN" dirty="0" smtClean="0"/>
              <a:t>: We use the require directive to load Node.js modules. </a:t>
            </a:r>
          </a:p>
          <a:p>
            <a:pPr>
              <a:lnSpc>
                <a:spcPct val="150000"/>
              </a:lnSpc>
            </a:pPr>
            <a:r>
              <a:rPr lang="en-IN" dirty="0" smtClean="0"/>
              <a:t> </a:t>
            </a:r>
          </a:p>
          <a:p>
            <a:pPr>
              <a:lnSpc>
                <a:spcPct val="150000"/>
              </a:lnSpc>
            </a:pPr>
            <a:r>
              <a:rPr lang="en-IN" dirty="0" smtClean="0"/>
              <a:t>2. </a:t>
            </a:r>
            <a:r>
              <a:rPr lang="en-IN" b="1" dirty="0" smtClean="0"/>
              <a:t>Create server</a:t>
            </a:r>
            <a:r>
              <a:rPr lang="en-IN" dirty="0" smtClean="0"/>
              <a:t>: A server which will listen to client's requests similar to Apache HTTP Server. </a:t>
            </a:r>
          </a:p>
          <a:p>
            <a:pPr>
              <a:lnSpc>
                <a:spcPct val="150000"/>
              </a:lnSpc>
            </a:pPr>
            <a:r>
              <a:rPr lang="en-IN" dirty="0" smtClean="0"/>
              <a:t> </a:t>
            </a:r>
          </a:p>
          <a:p>
            <a:pPr>
              <a:lnSpc>
                <a:spcPct val="150000"/>
              </a:lnSpc>
            </a:pPr>
            <a:r>
              <a:rPr lang="en-IN" dirty="0" smtClean="0"/>
              <a:t>3</a:t>
            </a:r>
            <a:r>
              <a:rPr lang="en-IN" b="1" dirty="0" smtClean="0"/>
              <a:t>. Read request and return response</a:t>
            </a:r>
            <a:r>
              <a:rPr lang="en-IN" dirty="0" smtClean="0"/>
              <a:t>: The server created in an earlier step will read the HTTP request made by the client which can be a browser or a console and return the response.</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909310"/>
          </a:xfrm>
          <a:prstGeom prst="rect">
            <a:avLst/>
          </a:prstGeom>
        </p:spPr>
        <p:txBody>
          <a:bodyPr wrap="square">
            <a:spAutoFit/>
          </a:bodyPr>
          <a:lstStyle/>
          <a:p>
            <a:pPr>
              <a:lnSpc>
                <a:spcPct val="150000"/>
              </a:lnSpc>
            </a:pPr>
            <a:r>
              <a:rPr lang="en-IN" b="1" dirty="0" smtClean="0"/>
              <a:t>Creating Node.js Application </a:t>
            </a:r>
          </a:p>
          <a:p>
            <a:pPr>
              <a:lnSpc>
                <a:spcPct val="150000"/>
              </a:lnSpc>
            </a:pPr>
            <a:r>
              <a:rPr lang="en-IN" b="1" dirty="0" smtClean="0">
                <a:solidFill>
                  <a:srgbClr val="FF0000"/>
                </a:solidFill>
              </a:rPr>
              <a:t>Step 1 - Import Required Module </a:t>
            </a:r>
            <a:r>
              <a:rPr lang="en-IN" dirty="0" smtClean="0"/>
              <a:t>We use the require directive to load the http module and store the returned HTTP instance into an http variable as follows: </a:t>
            </a:r>
          </a:p>
          <a:p>
            <a:pPr>
              <a:lnSpc>
                <a:spcPct val="150000"/>
              </a:lnSpc>
            </a:pPr>
            <a:r>
              <a:rPr lang="en-IN" b="1" dirty="0" err="1" smtClean="0"/>
              <a:t>var</a:t>
            </a:r>
            <a:r>
              <a:rPr lang="en-IN" b="1" dirty="0" smtClean="0"/>
              <a:t> http = require("http"); </a:t>
            </a:r>
          </a:p>
          <a:p>
            <a:pPr>
              <a:lnSpc>
                <a:spcPct val="150000"/>
              </a:lnSpc>
            </a:pPr>
            <a:r>
              <a:rPr lang="en-IN" b="1" dirty="0" smtClean="0">
                <a:solidFill>
                  <a:srgbClr val="FF0000"/>
                </a:solidFill>
              </a:rPr>
              <a:t>Step 2: Create Server  </a:t>
            </a:r>
            <a:r>
              <a:rPr lang="en-IN" dirty="0" smtClean="0"/>
              <a:t>The created http instance and call </a:t>
            </a:r>
            <a:r>
              <a:rPr lang="en-IN" dirty="0" err="1" smtClean="0"/>
              <a:t>http.createServer</a:t>
            </a:r>
            <a:r>
              <a:rPr lang="en-IN" dirty="0" smtClean="0"/>
              <a:t>() method to create a server instance and then we bind it at port 8081 using the listen method associated with the server instance. </a:t>
            </a:r>
          </a:p>
          <a:p>
            <a:pPr>
              <a:lnSpc>
                <a:spcPct val="150000"/>
              </a:lnSpc>
            </a:pPr>
            <a:r>
              <a:rPr lang="en-IN" dirty="0" smtClean="0"/>
              <a:t> </a:t>
            </a:r>
            <a:r>
              <a:rPr lang="en-IN" b="1" dirty="0" err="1" smtClean="0"/>
              <a:t>http.createServer</a:t>
            </a:r>
            <a:r>
              <a:rPr lang="en-IN" b="1" dirty="0" smtClean="0"/>
              <a:t>(function (request, response) { </a:t>
            </a:r>
          </a:p>
          <a:p>
            <a:pPr>
              <a:lnSpc>
                <a:spcPct val="150000"/>
              </a:lnSpc>
            </a:pPr>
            <a:r>
              <a:rPr lang="en-IN" dirty="0" smtClean="0"/>
              <a:t>    // Send the HTTP header  with HTTP Status: 200 : OK  and  Content Type: text/plain </a:t>
            </a:r>
          </a:p>
          <a:p>
            <a:pPr>
              <a:lnSpc>
                <a:spcPct val="150000"/>
              </a:lnSpc>
            </a:pPr>
            <a:r>
              <a:rPr lang="en-IN" b="1" dirty="0" smtClean="0"/>
              <a:t>   </a:t>
            </a:r>
            <a:r>
              <a:rPr lang="en-IN" b="1" dirty="0" err="1" smtClean="0"/>
              <a:t>response.writeHead</a:t>
            </a:r>
            <a:r>
              <a:rPr lang="en-IN" b="1" dirty="0" smtClean="0"/>
              <a:t>(200, {'Content-Type': 'text/plain'}); </a:t>
            </a:r>
          </a:p>
          <a:p>
            <a:pPr>
              <a:lnSpc>
                <a:spcPct val="150000"/>
              </a:lnSpc>
            </a:pPr>
            <a:r>
              <a:rPr lang="en-IN" dirty="0" smtClean="0"/>
              <a:t>       // Send the response body as "Hello World" </a:t>
            </a:r>
          </a:p>
          <a:p>
            <a:pPr>
              <a:lnSpc>
                <a:spcPct val="150000"/>
              </a:lnSpc>
            </a:pPr>
            <a:r>
              <a:rPr lang="en-IN" b="1" dirty="0" smtClean="0"/>
              <a:t>   </a:t>
            </a:r>
            <a:r>
              <a:rPr lang="en-IN" b="1" dirty="0" err="1" smtClean="0"/>
              <a:t>response.end</a:t>
            </a:r>
            <a:r>
              <a:rPr lang="en-IN" b="1" dirty="0" smtClean="0"/>
              <a:t>('Hello World\n'); </a:t>
            </a:r>
          </a:p>
          <a:p>
            <a:pPr>
              <a:lnSpc>
                <a:spcPct val="150000"/>
              </a:lnSpc>
            </a:pPr>
            <a:r>
              <a:rPr lang="en-IN" b="1" dirty="0" smtClean="0"/>
              <a:t>}).listen(8081); </a:t>
            </a:r>
          </a:p>
          <a:p>
            <a:pPr>
              <a:lnSpc>
                <a:spcPct val="150000"/>
              </a:lnSpc>
            </a:pPr>
            <a:r>
              <a:rPr lang="en-IN" dirty="0" smtClean="0"/>
              <a:t>// Console will print the message </a:t>
            </a:r>
          </a:p>
          <a:p>
            <a:pPr>
              <a:lnSpc>
                <a:spcPct val="150000"/>
              </a:lnSpc>
            </a:pPr>
            <a:r>
              <a:rPr lang="en-IN" b="1" dirty="0" smtClean="0"/>
              <a:t>console.log('Server running at http://127.0.0.1:8081/'); </a:t>
            </a: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
        <p:nvSpPr>
          <p:cNvPr id="13" name="TextBox 12"/>
          <p:cNvSpPr txBox="1"/>
          <p:nvPr/>
        </p:nvSpPr>
        <p:spPr>
          <a:xfrm>
            <a:off x="412953" y="796413"/>
            <a:ext cx="11533241" cy="6324808"/>
          </a:xfrm>
          <a:prstGeom prst="rect">
            <a:avLst/>
          </a:prstGeom>
          <a:noFill/>
        </p:spPr>
        <p:txBody>
          <a:bodyPr wrap="square" rtlCol="0">
            <a:spAutoFit/>
          </a:bodyPr>
          <a:lstStyle/>
          <a:p>
            <a:pPr>
              <a:lnSpc>
                <a:spcPct val="150000"/>
              </a:lnSpc>
            </a:pPr>
            <a:r>
              <a:rPr lang="en-IN" dirty="0" smtClean="0"/>
              <a:t>There are </a:t>
            </a:r>
            <a:r>
              <a:rPr lang="en-IN" b="1" dirty="0" smtClean="0"/>
              <a:t>three main types of requests that a browser will make to a </a:t>
            </a:r>
            <a:r>
              <a:rPr lang="en-IN" b="1" dirty="0" err="1" smtClean="0"/>
              <a:t>webserver</a:t>
            </a:r>
            <a:endParaRPr lang="en-IN" b="1" dirty="0" smtClean="0"/>
          </a:p>
          <a:p>
            <a:pPr>
              <a:lnSpc>
                <a:spcPct val="150000"/>
              </a:lnSpc>
            </a:pPr>
            <a:r>
              <a:rPr lang="en-IN" b="1" dirty="0" smtClean="0"/>
              <a:t>GET:</a:t>
            </a:r>
            <a:r>
              <a:rPr lang="en-IN" dirty="0" smtClean="0"/>
              <a:t> The GET request is typically used to retrieve data from the server, such as .html files, images, or JSON data. </a:t>
            </a:r>
          </a:p>
          <a:p>
            <a:pPr>
              <a:lnSpc>
                <a:spcPct val="150000"/>
              </a:lnSpc>
            </a:pPr>
            <a:r>
              <a:rPr lang="en-IN" b="1" dirty="0" smtClean="0"/>
              <a:t>POST:</a:t>
            </a:r>
            <a:r>
              <a:rPr lang="en-IN" dirty="0" smtClean="0"/>
              <a:t> POST requests are used when sending data to the server, such as adding an item to a shopping cart or submitting a web form. </a:t>
            </a:r>
          </a:p>
          <a:p>
            <a:pPr>
              <a:lnSpc>
                <a:spcPct val="150000"/>
              </a:lnSpc>
            </a:pPr>
            <a:r>
              <a:rPr lang="en-IN" b="1" dirty="0" smtClean="0"/>
              <a:t> Asynchronous JavaScript and XML (AJAX)</a:t>
            </a:r>
            <a:r>
              <a:rPr lang="en-IN" dirty="0" smtClean="0"/>
              <a:t> is actually just a GET or POST request that is done directly by JavaScript running in the browser. Despite the name, an AJAX request can receive XML, JSON, or raw data in the response.</a:t>
            </a:r>
          </a:p>
          <a:p>
            <a:pPr>
              <a:lnSpc>
                <a:spcPct val="150000"/>
              </a:lnSpc>
            </a:pPr>
            <a:r>
              <a:rPr lang="en-IN" dirty="0" smtClean="0"/>
              <a:t>The most </a:t>
            </a:r>
            <a:r>
              <a:rPr lang="en-IN" b="1" dirty="0" smtClean="0"/>
              <a:t>common types of data the browser uses to render the final user view </a:t>
            </a:r>
            <a:r>
              <a:rPr lang="en-IN" dirty="0" smtClean="0"/>
              <a:t>as well as define the webpage </a:t>
            </a:r>
            <a:r>
              <a:rPr lang="en-IN" dirty="0" err="1" smtClean="0"/>
              <a:t>behavior</a:t>
            </a:r>
            <a:r>
              <a:rPr lang="en-IN" dirty="0" smtClean="0"/>
              <a:t>:</a:t>
            </a:r>
          </a:p>
          <a:p>
            <a:pPr marL="342900" indent="-342900">
              <a:lnSpc>
                <a:spcPct val="150000"/>
              </a:lnSpc>
              <a:buFont typeface="+mj-lt"/>
              <a:buAutoNum type="arabicPeriod"/>
            </a:pPr>
            <a:r>
              <a:rPr lang="en-IN" dirty="0" smtClean="0"/>
              <a:t>HTML files:</a:t>
            </a:r>
          </a:p>
          <a:p>
            <a:pPr marL="342900" indent="-342900">
              <a:lnSpc>
                <a:spcPct val="150000"/>
              </a:lnSpc>
              <a:buFont typeface="+mj-lt"/>
              <a:buAutoNum type="arabicPeriod"/>
            </a:pPr>
            <a:r>
              <a:rPr lang="en-IN" dirty="0" smtClean="0"/>
              <a:t>CSS files</a:t>
            </a:r>
          </a:p>
          <a:p>
            <a:pPr marL="342900" indent="-342900">
              <a:lnSpc>
                <a:spcPct val="150000"/>
              </a:lnSpc>
              <a:buFont typeface="+mj-lt"/>
              <a:buAutoNum type="arabicPeriod"/>
            </a:pPr>
            <a:r>
              <a:rPr lang="en-IN" dirty="0" smtClean="0"/>
              <a:t>Client-side scripts added functionality to a webpage, manipulate the DOM to change the look of the webpage</a:t>
            </a:r>
          </a:p>
          <a:p>
            <a:pPr marL="342900" indent="-342900">
              <a:lnSpc>
                <a:spcPct val="150000"/>
              </a:lnSpc>
              <a:buFont typeface="+mj-lt"/>
              <a:buAutoNum type="arabicPeriod"/>
            </a:pPr>
            <a:r>
              <a:rPr lang="en-IN" dirty="0" smtClean="0"/>
              <a:t>Media files are rendered as part of  webpage</a:t>
            </a:r>
          </a:p>
          <a:p>
            <a:pPr marL="342900" indent="-342900">
              <a:lnSpc>
                <a:spcPct val="150000"/>
              </a:lnSpc>
              <a:buFont typeface="+mj-lt"/>
              <a:buAutoNum type="arabicPeriod"/>
            </a:pPr>
            <a:r>
              <a:rPr lang="en-IN" dirty="0" smtClean="0"/>
              <a:t>Data such as XML, JSON, or raw text can be provided by the </a:t>
            </a:r>
            <a:r>
              <a:rPr lang="en-IN" dirty="0" err="1" smtClean="0"/>
              <a:t>webserver</a:t>
            </a:r>
            <a:r>
              <a:rPr lang="en-IN" dirty="0" smtClean="0"/>
              <a:t> as a response to an AJAX request</a:t>
            </a:r>
          </a:p>
          <a:p>
            <a:pPr marL="342900" indent="-342900">
              <a:lnSpc>
                <a:spcPct val="150000"/>
              </a:lnSpc>
              <a:buFont typeface="+mj-lt"/>
              <a:buAutoNum type="arabicPeriod"/>
            </a:pPr>
            <a:r>
              <a:rPr lang="en-IN" dirty="0" smtClean="0"/>
              <a:t>HTTP headers</a:t>
            </a:r>
          </a:p>
          <a:p>
            <a:pPr marL="342900" indent="-342900">
              <a:lnSpc>
                <a:spcPct val="150000"/>
              </a:lnSpc>
              <a:buFont typeface="+mj-lt"/>
              <a:buAutoNum type="arabicPeriod"/>
            </a:pPr>
            <a:endParaRPr lang="en-IN" dirty="0" smtClean="0"/>
          </a:p>
          <a:p>
            <a:pPr marL="342900" indent="-342900">
              <a:lnSpc>
                <a:spcPct val="150000"/>
              </a:lnSpc>
              <a:buFont typeface="+mj-lt"/>
              <a:buAutoNum type="arabicPeriod"/>
            </a:pPr>
            <a:endParaRPr lang="en-IN" dirty="0"/>
          </a:p>
        </p:txBody>
      </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909310"/>
          </a:xfrm>
          <a:prstGeom prst="rect">
            <a:avLst/>
          </a:prstGeom>
        </p:spPr>
        <p:txBody>
          <a:bodyPr wrap="square">
            <a:spAutoFit/>
          </a:bodyPr>
          <a:lstStyle/>
          <a:p>
            <a:pPr>
              <a:lnSpc>
                <a:spcPct val="150000"/>
              </a:lnSpc>
            </a:pPr>
            <a:r>
              <a:rPr lang="en-IN" b="1" dirty="0" smtClean="0">
                <a:solidFill>
                  <a:srgbClr val="FF0000"/>
                </a:solidFill>
              </a:rPr>
              <a:t>Step 3: Testing Request &amp; Response </a:t>
            </a:r>
            <a:r>
              <a:rPr lang="en-IN" dirty="0" smtClean="0"/>
              <a:t>combine step 1 and 2 together in a file called main.js and start our HTTP server as shown below: </a:t>
            </a:r>
          </a:p>
          <a:p>
            <a:pPr>
              <a:lnSpc>
                <a:spcPct val="150000"/>
              </a:lnSpc>
            </a:pPr>
            <a:r>
              <a:rPr lang="en-IN" dirty="0" smtClean="0"/>
              <a:t>Now execute the main.js to start the server as follows: </a:t>
            </a:r>
          </a:p>
          <a:p>
            <a:pPr>
              <a:lnSpc>
                <a:spcPct val="150000"/>
              </a:lnSpc>
            </a:pPr>
            <a:r>
              <a:rPr lang="en-IN" b="1" dirty="0" smtClean="0"/>
              <a:t>$ node main.js </a:t>
            </a:r>
          </a:p>
          <a:p>
            <a:pPr>
              <a:lnSpc>
                <a:spcPct val="150000"/>
              </a:lnSpc>
            </a:pPr>
            <a:r>
              <a:rPr lang="en-IN" dirty="0" smtClean="0"/>
              <a:t> + </a:t>
            </a:r>
          </a:p>
          <a:p>
            <a:pPr>
              <a:lnSpc>
                <a:spcPct val="150000"/>
              </a:lnSpc>
            </a:pPr>
            <a:r>
              <a:rPr lang="en-IN" dirty="0" smtClean="0"/>
              <a:t>Verify the Output. Server has started displaying the following message in the console.</a:t>
            </a:r>
          </a:p>
          <a:p>
            <a:pPr>
              <a:lnSpc>
                <a:spcPct val="150000"/>
              </a:lnSpc>
            </a:pPr>
            <a:r>
              <a:rPr lang="en-IN" b="1" dirty="0" smtClean="0"/>
              <a:t>Server running at http://127.0.0.1:8081/ </a:t>
            </a:r>
          </a:p>
          <a:p>
            <a:pPr>
              <a:lnSpc>
                <a:spcPct val="150000"/>
              </a:lnSpc>
            </a:pPr>
            <a:r>
              <a:rPr lang="en-IN" dirty="0" smtClean="0"/>
              <a:t>Make a Request to the Node.js Server  in </a:t>
            </a:r>
            <a:r>
              <a:rPr lang="en-IN" b="1" dirty="0" smtClean="0"/>
              <a:t>windows</a:t>
            </a:r>
          </a:p>
          <a:p>
            <a:pPr>
              <a:lnSpc>
                <a:spcPct val="150000"/>
              </a:lnSpc>
            </a:pPr>
            <a:r>
              <a:rPr lang="en-IN" dirty="0" smtClean="0"/>
              <a:t>Open </a:t>
            </a:r>
            <a:r>
              <a:rPr lang="en-IN" b="1" dirty="0" smtClean="0"/>
              <a:t>http://127.0.0.1:8081/ in any browser </a:t>
            </a:r>
            <a:r>
              <a:rPr lang="en-IN" dirty="0" smtClean="0"/>
              <a:t>and observe the following result. </a:t>
            </a:r>
          </a:p>
          <a:p>
            <a:pPr>
              <a:lnSpc>
                <a:spcPct val="150000"/>
              </a:lnSpc>
            </a:pPr>
            <a:endParaRPr lang="en-IN" dirty="0" smtClean="0"/>
          </a:p>
          <a:p>
            <a:r>
              <a:rPr lang="en-IN" dirty="0" smtClean="0"/>
              <a:t>you can use the command-line program curl, which most Mac and Linux machines have pre-installed.</a:t>
            </a:r>
          </a:p>
          <a:p>
            <a:endParaRPr lang="en-IN" dirty="0" smtClean="0"/>
          </a:p>
          <a:p>
            <a:r>
              <a:rPr lang="en-IN" b="1" dirty="0" smtClean="0"/>
              <a:t>curl -</a:t>
            </a:r>
            <a:r>
              <a:rPr lang="en-IN" b="1" dirty="0" err="1" smtClean="0"/>
              <a:t>i</a:t>
            </a:r>
            <a:r>
              <a:rPr lang="en-IN" b="1" dirty="0" smtClean="0"/>
              <a:t> http:// 127.0.0.1:8081</a:t>
            </a:r>
          </a:p>
          <a:p>
            <a:pPr>
              <a:lnSpc>
                <a:spcPct val="150000"/>
              </a:lnSpc>
            </a:pPr>
            <a:endParaRPr lang="en-IN" b="1" dirty="0" smtClean="0"/>
          </a:p>
          <a:p>
            <a:pPr>
              <a:lnSpc>
                <a:spcPct val="150000"/>
              </a:lnSpc>
            </a:pPr>
            <a:r>
              <a:rPr lang="en-IN" dirty="0" smtClean="0"/>
              <a:t> </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493812"/>
          </a:xfrm>
          <a:prstGeom prst="rect">
            <a:avLst/>
          </a:prstGeom>
        </p:spPr>
        <p:txBody>
          <a:bodyPr wrap="square">
            <a:spAutoFit/>
          </a:bodyPr>
          <a:lstStyle/>
          <a:p>
            <a:pPr>
              <a:lnSpc>
                <a:spcPct val="150000"/>
              </a:lnSpc>
            </a:pPr>
            <a:r>
              <a:rPr lang="en-IN" dirty="0" smtClean="0"/>
              <a:t>The </a:t>
            </a:r>
            <a:r>
              <a:rPr lang="en-IN" b="1" dirty="0" err="1" smtClean="0"/>
              <a:t>querystring</a:t>
            </a:r>
            <a:r>
              <a:rPr lang="en-IN" dirty="0" smtClean="0"/>
              <a:t> module provides us with the following methods.</a:t>
            </a:r>
            <a:br>
              <a:rPr lang="en-IN" dirty="0" smtClean="0"/>
            </a:br>
            <a:r>
              <a:rPr lang="en-IN" dirty="0" smtClean="0"/>
              <a:t>1. </a:t>
            </a:r>
            <a:r>
              <a:rPr lang="en-IN" dirty="0" err="1" smtClean="0"/>
              <a:t>querystring.stringify</a:t>
            </a:r>
            <a:r>
              <a:rPr lang="en-IN" dirty="0" smtClean="0"/>
              <a:t>()</a:t>
            </a:r>
            <a:br>
              <a:rPr lang="en-IN" dirty="0" smtClean="0"/>
            </a:br>
            <a:r>
              <a:rPr lang="en-IN" dirty="0" smtClean="0"/>
              <a:t>2. </a:t>
            </a:r>
            <a:r>
              <a:rPr lang="en-IN" dirty="0" err="1" smtClean="0"/>
              <a:t>querystring.parse</a:t>
            </a:r>
            <a:r>
              <a:rPr lang="en-IN" dirty="0" smtClean="0"/>
              <a:t>()</a:t>
            </a:r>
            <a:br>
              <a:rPr lang="en-IN" dirty="0" smtClean="0"/>
            </a:br>
            <a:r>
              <a:rPr lang="en-IN" dirty="0" smtClean="0"/>
              <a:t/>
            </a:r>
            <a:br>
              <a:rPr lang="en-IN" dirty="0" smtClean="0"/>
            </a:br>
            <a:r>
              <a:rPr lang="en-IN" dirty="0" smtClean="0"/>
              <a:t>1. </a:t>
            </a:r>
            <a:r>
              <a:rPr lang="en-IN" b="1" dirty="0" smtClean="0"/>
              <a:t>syntax:  </a:t>
            </a:r>
            <a:r>
              <a:rPr lang="en-IN" b="1" dirty="0" err="1" smtClean="0"/>
              <a:t>querystring.stringify</a:t>
            </a:r>
            <a:r>
              <a:rPr lang="en-IN" b="1" dirty="0" smtClean="0"/>
              <a:t>(</a:t>
            </a:r>
            <a:r>
              <a:rPr lang="en-IN" b="1" dirty="0" err="1" smtClean="0"/>
              <a:t>obj</a:t>
            </a:r>
            <a:r>
              <a:rPr lang="en-IN" b="1" dirty="0" smtClean="0"/>
              <a:t>, [</a:t>
            </a:r>
            <a:r>
              <a:rPr lang="en-IN" b="1" dirty="0" err="1" smtClean="0"/>
              <a:t>seperator</a:t>
            </a:r>
            <a:r>
              <a:rPr lang="en-IN" b="1" dirty="0" smtClean="0"/>
              <a:t>], [assignment]) </a:t>
            </a:r>
            <a:r>
              <a:rPr lang="en-IN" dirty="0" smtClean="0"/>
              <a:t/>
            </a:r>
            <a:br>
              <a:rPr lang="en-IN" dirty="0" smtClean="0"/>
            </a:br>
            <a:r>
              <a:rPr lang="en-IN" dirty="0" smtClean="0"/>
              <a:t>This function will serialize your object to a query string. In this method you have to pass the object which is mandatory and then you can override the default separator ('&amp;') and </a:t>
            </a:r>
            <a:r>
              <a:rPr lang="en-IN" dirty="0" err="1" smtClean="0"/>
              <a:t>assignmnet</a:t>
            </a:r>
            <a:r>
              <a:rPr lang="en-IN" dirty="0" smtClean="0"/>
              <a:t>('=') characters.</a:t>
            </a:r>
            <a:br>
              <a:rPr lang="en-IN" dirty="0" smtClean="0"/>
            </a:br>
            <a:endParaRPr lang="en-IN" dirty="0" smtClean="0"/>
          </a:p>
          <a:p>
            <a:pPr>
              <a:lnSpc>
                <a:spcPct val="150000"/>
              </a:lnSpc>
            </a:pPr>
            <a:r>
              <a:rPr lang="en-IN" dirty="0" smtClean="0"/>
              <a:t>For Example,</a:t>
            </a:r>
            <a:br>
              <a:rPr lang="en-IN" dirty="0" smtClean="0"/>
            </a:br>
            <a:r>
              <a:rPr lang="en-IN" b="1" dirty="0" err="1" smtClean="0"/>
              <a:t>querystring.stringify</a:t>
            </a:r>
            <a:r>
              <a:rPr lang="en-IN" b="1" dirty="0" smtClean="0"/>
              <a:t>({</a:t>
            </a:r>
            <a:r>
              <a:rPr lang="en-IN" b="1" dirty="0" err="1" smtClean="0"/>
              <a:t>firstName</a:t>
            </a:r>
            <a:r>
              <a:rPr lang="en-IN" b="1" dirty="0" smtClean="0"/>
              <a:t>: 'A', </a:t>
            </a:r>
            <a:r>
              <a:rPr lang="en-IN" b="1" dirty="0" err="1" smtClean="0"/>
              <a:t>secondName</a:t>
            </a:r>
            <a:r>
              <a:rPr lang="en-IN" b="1" dirty="0" smtClean="0"/>
              <a:t>: 'B'})</a:t>
            </a:r>
            <a:br>
              <a:rPr lang="en-IN" b="1" dirty="0" smtClean="0"/>
            </a:br>
            <a:r>
              <a:rPr lang="en-IN" b="1" dirty="0" smtClean="0"/>
              <a:t>will return '</a:t>
            </a:r>
            <a:r>
              <a:rPr lang="en-IN" b="1" dirty="0" err="1" smtClean="0"/>
              <a:t>firstName</a:t>
            </a:r>
            <a:r>
              <a:rPr lang="en-IN" b="1" dirty="0" smtClean="0"/>
              <a:t>=</a:t>
            </a:r>
            <a:r>
              <a:rPr lang="en-IN" b="1" dirty="0" err="1" smtClean="0"/>
              <a:t>A&amp;secondName</a:t>
            </a:r>
            <a:r>
              <a:rPr lang="en-IN" b="1" dirty="0" smtClean="0"/>
              <a:t>=B'</a:t>
            </a: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943897"/>
            <a:ext cx="11076039" cy="5866350"/>
          </a:xfrm>
          <a:prstGeom prst="rect">
            <a:avLst/>
          </a:prstGeom>
        </p:spPr>
        <p:txBody>
          <a:bodyPr wrap="square">
            <a:spAutoFit/>
          </a:bodyPr>
          <a:lstStyle/>
          <a:p>
            <a:pPr>
              <a:lnSpc>
                <a:spcPct val="150000"/>
              </a:lnSpc>
            </a:pPr>
            <a:r>
              <a:rPr lang="en-IN" dirty="0" smtClean="0"/>
              <a:t>The </a:t>
            </a:r>
            <a:r>
              <a:rPr lang="en-IN" b="1" dirty="0" err="1" smtClean="0"/>
              <a:t>querystring</a:t>
            </a:r>
            <a:r>
              <a:rPr lang="en-IN" dirty="0" smtClean="0"/>
              <a:t> module provides us with the following methods.</a:t>
            </a:r>
            <a:br>
              <a:rPr lang="en-IN" dirty="0" smtClean="0"/>
            </a:br>
            <a:r>
              <a:rPr lang="en-IN" dirty="0" smtClean="0"/>
              <a:t>1. </a:t>
            </a:r>
            <a:r>
              <a:rPr lang="en-IN" dirty="0" err="1" smtClean="0"/>
              <a:t>querystring.stringify</a:t>
            </a:r>
            <a:r>
              <a:rPr lang="en-IN" dirty="0" smtClean="0"/>
              <a:t>()</a:t>
            </a:r>
            <a:br>
              <a:rPr lang="en-IN" dirty="0" smtClean="0"/>
            </a:br>
            <a:r>
              <a:rPr lang="en-IN" dirty="0" smtClean="0"/>
              <a:t>2. </a:t>
            </a:r>
            <a:r>
              <a:rPr lang="en-IN" dirty="0" err="1" smtClean="0"/>
              <a:t>querystring.parse</a:t>
            </a:r>
            <a:r>
              <a:rPr lang="en-IN" dirty="0" smtClean="0"/>
              <a:t>()</a:t>
            </a:r>
            <a:br>
              <a:rPr lang="en-IN" dirty="0" smtClean="0"/>
            </a:br>
            <a:r>
              <a:rPr lang="en-IN" dirty="0" smtClean="0"/>
              <a:t/>
            </a:r>
            <a:br>
              <a:rPr lang="en-IN" dirty="0" smtClean="0"/>
            </a:br>
            <a:r>
              <a:rPr lang="en-IN" dirty="0" smtClean="0"/>
              <a:t>2. </a:t>
            </a:r>
            <a:r>
              <a:rPr lang="en-IN" b="1" dirty="0" err="1" smtClean="0"/>
              <a:t>querystring.parse</a:t>
            </a:r>
            <a:r>
              <a:rPr lang="en-IN" b="1" dirty="0" smtClean="0"/>
              <a:t>(</a:t>
            </a:r>
            <a:r>
              <a:rPr lang="en-IN" b="1" dirty="0" err="1" smtClean="0"/>
              <a:t>str</a:t>
            </a:r>
            <a:r>
              <a:rPr lang="en-IN" b="1" dirty="0" smtClean="0"/>
              <a:t>, [</a:t>
            </a:r>
            <a:r>
              <a:rPr lang="en-IN" b="1" dirty="0" err="1" smtClean="0"/>
              <a:t>seperator</a:t>
            </a:r>
            <a:r>
              <a:rPr lang="en-IN" b="1" dirty="0" smtClean="0"/>
              <a:t>], [assignment], [options])</a:t>
            </a:r>
            <a:r>
              <a:rPr lang="en-IN" dirty="0" smtClean="0"/>
              <a:t/>
            </a:r>
            <a:br>
              <a:rPr lang="en-IN" dirty="0" smtClean="0"/>
            </a:br>
            <a:r>
              <a:rPr lang="en-IN" dirty="0" smtClean="0"/>
              <a:t/>
            </a:r>
            <a:br>
              <a:rPr lang="en-IN" dirty="0" smtClean="0"/>
            </a:br>
            <a:r>
              <a:rPr lang="en-IN" dirty="0" smtClean="0"/>
              <a:t>This is the opposite of </a:t>
            </a:r>
            <a:r>
              <a:rPr lang="en-IN" dirty="0" err="1" smtClean="0"/>
              <a:t>stringify</a:t>
            </a:r>
            <a:r>
              <a:rPr lang="en-IN" dirty="0" smtClean="0"/>
              <a:t>, it </a:t>
            </a:r>
            <a:r>
              <a:rPr lang="en-IN" dirty="0" err="1" smtClean="0"/>
              <a:t>deserialize</a:t>
            </a:r>
            <a:r>
              <a:rPr lang="en-IN" dirty="0" smtClean="0"/>
              <a:t> the query string to an object. Like </a:t>
            </a:r>
            <a:r>
              <a:rPr lang="en-IN" dirty="0" err="1" smtClean="0"/>
              <a:t>stringify</a:t>
            </a:r>
            <a:r>
              <a:rPr lang="en-IN" dirty="0" smtClean="0"/>
              <a:t> it also has optional parameters as </a:t>
            </a:r>
            <a:r>
              <a:rPr lang="en-IN" dirty="0" err="1" smtClean="0"/>
              <a:t>seperator</a:t>
            </a:r>
            <a:r>
              <a:rPr lang="en-IN" dirty="0" smtClean="0"/>
              <a:t> and assignment which you can override.</a:t>
            </a:r>
            <a:br>
              <a:rPr lang="en-IN" dirty="0" smtClean="0"/>
            </a:br>
            <a:r>
              <a:rPr lang="en-IN" dirty="0" smtClean="0"/>
              <a:t/>
            </a:r>
            <a:br>
              <a:rPr lang="en-IN" dirty="0" smtClean="0"/>
            </a:br>
            <a:r>
              <a:rPr lang="en-IN" dirty="0" smtClean="0"/>
              <a:t>Using options you can limit the number of keys which can be processed in your </a:t>
            </a:r>
            <a:r>
              <a:rPr lang="en-IN" dirty="0" err="1" smtClean="0"/>
              <a:t>querystring</a:t>
            </a:r>
            <a:r>
              <a:rPr lang="en-IN" dirty="0" smtClean="0"/>
              <a:t>.</a:t>
            </a:r>
            <a:br>
              <a:rPr lang="en-IN" dirty="0" smtClean="0"/>
            </a:br>
            <a:r>
              <a:rPr lang="en-IN" dirty="0" smtClean="0"/>
              <a:t/>
            </a:r>
            <a:br>
              <a:rPr lang="en-IN" dirty="0" smtClean="0"/>
            </a:br>
            <a:r>
              <a:rPr lang="en-IN" dirty="0" smtClean="0"/>
              <a:t>For Example,</a:t>
            </a:r>
            <a:br>
              <a:rPr lang="en-IN" dirty="0" smtClean="0"/>
            </a:br>
            <a:r>
              <a:rPr lang="en-IN" b="1" dirty="0" err="1" smtClean="0"/>
              <a:t>querystring.parse</a:t>
            </a:r>
            <a:r>
              <a:rPr lang="en-IN" b="1" dirty="0" smtClean="0"/>
              <a:t>('</a:t>
            </a:r>
            <a:r>
              <a:rPr lang="en-IN" b="1" dirty="0" err="1" smtClean="0"/>
              <a:t>firstName</a:t>
            </a:r>
            <a:r>
              <a:rPr lang="en-IN" b="1" dirty="0" smtClean="0"/>
              <a:t>=</a:t>
            </a:r>
            <a:r>
              <a:rPr lang="en-IN" b="1" dirty="0" err="1" smtClean="0"/>
              <a:t>A&amp;secondName</a:t>
            </a:r>
            <a:r>
              <a:rPr lang="en-IN" b="1" dirty="0" smtClean="0"/>
              <a:t>=B')</a:t>
            </a:r>
            <a:br>
              <a:rPr lang="en-IN" b="1" dirty="0" smtClean="0"/>
            </a:br>
            <a:r>
              <a:rPr lang="en-IN" b="1" dirty="0" smtClean="0"/>
              <a:t>will return {</a:t>
            </a:r>
            <a:r>
              <a:rPr lang="en-IN" b="1" dirty="0" err="1" smtClean="0"/>
              <a:t>firstName</a:t>
            </a:r>
            <a:r>
              <a:rPr lang="en-IN" b="1" dirty="0" smtClean="0"/>
              <a:t>: 'A', </a:t>
            </a:r>
            <a:r>
              <a:rPr lang="en-IN" b="1" dirty="0" err="1" smtClean="0"/>
              <a:t>secondName</a:t>
            </a:r>
            <a:r>
              <a:rPr lang="en-IN" b="1" dirty="0" smtClean="0"/>
              <a:t>: 'B'}</a:t>
            </a: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754418"/>
            <a:ext cx="11882285" cy="6324808"/>
          </a:xfrm>
          <a:prstGeom prst="rect">
            <a:avLst/>
          </a:prstGeom>
        </p:spPr>
        <p:txBody>
          <a:bodyPr wrap="square">
            <a:spAutoFit/>
          </a:bodyPr>
          <a:lstStyle/>
          <a:p>
            <a:pPr>
              <a:lnSpc>
                <a:spcPct val="150000"/>
              </a:lnSpc>
            </a:pPr>
            <a:r>
              <a:rPr lang="en-IN" b="1" dirty="0" smtClean="0"/>
              <a:t>Node.js File System:</a:t>
            </a:r>
          </a:p>
          <a:p>
            <a:pPr>
              <a:lnSpc>
                <a:spcPct val="150000"/>
              </a:lnSpc>
            </a:pPr>
            <a:r>
              <a:rPr lang="en-IN" dirty="0" smtClean="0"/>
              <a:t>Node.js includes </a:t>
            </a:r>
            <a:r>
              <a:rPr lang="en-IN" b="1" dirty="0" err="1" smtClean="0"/>
              <a:t>fs</a:t>
            </a:r>
            <a:r>
              <a:rPr lang="en-IN" dirty="0" smtClean="0"/>
              <a:t> module to access physical file system. The </a:t>
            </a:r>
            <a:r>
              <a:rPr lang="en-IN" dirty="0" err="1" smtClean="0"/>
              <a:t>fs</a:t>
            </a:r>
            <a:r>
              <a:rPr lang="en-IN" dirty="0" smtClean="0"/>
              <a:t> module is responsible for all the asynchronous or synchronous file I/O operations.</a:t>
            </a:r>
          </a:p>
          <a:p>
            <a:pPr>
              <a:lnSpc>
                <a:spcPct val="150000"/>
              </a:lnSpc>
            </a:pPr>
            <a:r>
              <a:rPr lang="en-IN" b="1" dirty="0" smtClean="0">
                <a:solidFill>
                  <a:srgbClr val="FF0000"/>
                </a:solidFill>
              </a:rPr>
              <a:t>Reading File: </a:t>
            </a:r>
            <a:r>
              <a:rPr lang="en-IN" dirty="0" smtClean="0"/>
              <a:t>Use </a:t>
            </a:r>
            <a:r>
              <a:rPr lang="en-IN" dirty="0" err="1" smtClean="0"/>
              <a:t>fs.readFile</a:t>
            </a:r>
            <a:r>
              <a:rPr lang="en-IN" dirty="0" smtClean="0"/>
              <a:t>() method to read the physical file asynchronously.</a:t>
            </a:r>
          </a:p>
          <a:p>
            <a:pPr>
              <a:lnSpc>
                <a:spcPct val="150000"/>
              </a:lnSpc>
            </a:pPr>
            <a:r>
              <a:rPr lang="en-IN" b="1" dirty="0" smtClean="0">
                <a:solidFill>
                  <a:srgbClr val="FF0000"/>
                </a:solidFill>
              </a:rPr>
              <a:t>Method Signature: </a:t>
            </a:r>
            <a:r>
              <a:rPr lang="en-IN" dirty="0" err="1" smtClean="0"/>
              <a:t>fs.readFile</a:t>
            </a:r>
            <a:r>
              <a:rPr lang="en-IN" dirty="0" smtClean="0"/>
              <a:t>(</a:t>
            </a:r>
            <a:r>
              <a:rPr lang="en-IN" dirty="0" err="1" smtClean="0"/>
              <a:t>fileName</a:t>
            </a:r>
            <a:r>
              <a:rPr lang="en-IN" dirty="0" smtClean="0"/>
              <a:t> [,options], </a:t>
            </a:r>
            <a:r>
              <a:rPr lang="en-IN" dirty="0" err="1" smtClean="0"/>
              <a:t>callback</a:t>
            </a:r>
            <a:r>
              <a:rPr lang="en-IN" dirty="0" smtClean="0"/>
              <a:t>)</a:t>
            </a:r>
          </a:p>
          <a:p>
            <a:pPr>
              <a:lnSpc>
                <a:spcPct val="150000"/>
              </a:lnSpc>
            </a:pPr>
            <a:r>
              <a:rPr lang="en-IN" b="1" dirty="0" smtClean="0">
                <a:solidFill>
                  <a:srgbClr val="FF0000"/>
                </a:solidFill>
              </a:rPr>
              <a:t>Parameters:</a:t>
            </a:r>
          </a:p>
          <a:p>
            <a:pPr>
              <a:lnSpc>
                <a:spcPct val="150000"/>
              </a:lnSpc>
            </a:pPr>
            <a:r>
              <a:rPr lang="en-IN" b="1" i="1" dirty="0" smtClean="0"/>
              <a:t>filename: </a:t>
            </a:r>
            <a:r>
              <a:rPr lang="en-IN" dirty="0" smtClean="0"/>
              <a:t>Full path and name of the file as a string.</a:t>
            </a:r>
          </a:p>
          <a:p>
            <a:pPr>
              <a:lnSpc>
                <a:spcPct val="150000"/>
              </a:lnSpc>
            </a:pPr>
            <a:r>
              <a:rPr lang="en-IN" b="1" i="1" dirty="0" smtClean="0"/>
              <a:t>options</a:t>
            </a:r>
            <a:r>
              <a:rPr lang="en-IN" dirty="0" smtClean="0"/>
              <a:t>: The options parameter can be an object or string which can include encoding and flag. The default encoding is utf8 and default flag is "r".</a:t>
            </a:r>
          </a:p>
          <a:p>
            <a:pPr>
              <a:lnSpc>
                <a:spcPct val="150000"/>
              </a:lnSpc>
            </a:pPr>
            <a:r>
              <a:rPr lang="en-IN" b="1" i="1" dirty="0" err="1" smtClean="0"/>
              <a:t>callback</a:t>
            </a:r>
            <a:r>
              <a:rPr lang="en-IN" b="1" i="1" dirty="0" smtClean="0"/>
              <a:t>:  </a:t>
            </a:r>
            <a:r>
              <a:rPr lang="en-IN" dirty="0" smtClean="0"/>
              <a:t>A function with two parameters err and </a:t>
            </a:r>
            <a:r>
              <a:rPr lang="en-IN" dirty="0" err="1" smtClean="0"/>
              <a:t>fd</a:t>
            </a:r>
            <a:r>
              <a:rPr lang="en-IN" dirty="0" smtClean="0"/>
              <a:t>. This will get called when </a:t>
            </a:r>
            <a:r>
              <a:rPr lang="en-IN" dirty="0" err="1" smtClean="0"/>
              <a:t>readFile</a:t>
            </a:r>
            <a:r>
              <a:rPr lang="en-IN" dirty="0" smtClean="0"/>
              <a:t> operation completes.</a:t>
            </a:r>
          </a:p>
          <a:p>
            <a:pPr>
              <a:lnSpc>
                <a:spcPct val="150000"/>
              </a:lnSpc>
            </a:pPr>
            <a:r>
              <a:rPr lang="en-IN" dirty="0" err="1" smtClean="0">
                <a:solidFill>
                  <a:srgbClr val="FF0000"/>
                </a:solidFill>
              </a:rPr>
              <a:t>var</a:t>
            </a:r>
            <a:r>
              <a:rPr lang="en-IN" dirty="0" smtClean="0">
                <a:solidFill>
                  <a:srgbClr val="FF0000"/>
                </a:solidFill>
              </a:rPr>
              <a:t> </a:t>
            </a:r>
            <a:r>
              <a:rPr lang="en-IN" dirty="0" err="1" smtClean="0">
                <a:solidFill>
                  <a:srgbClr val="FF0000"/>
                </a:solidFill>
              </a:rPr>
              <a:t>fs</a:t>
            </a:r>
            <a:r>
              <a:rPr lang="en-IN" dirty="0" smtClean="0">
                <a:solidFill>
                  <a:srgbClr val="FF0000"/>
                </a:solidFill>
              </a:rPr>
              <a:t> = require('</a:t>
            </a:r>
            <a:r>
              <a:rPr lang="en-IN" dirty="0" err="1" smtClean="0">
                <a:solidFill>
                  <a:srgbClr val="FF0000"/>
                </a:solidFill>
              </a:rPr>
              <a:t>fs'</a:t>
            </a:r>
            <a:r>
              <a:rPr lang="en-IN" dirty="0" smtClean="0">
                <a:solidFill>
                  <a:srgbClr val="FF0000"/>
                </a:solidFill>
              </a:rPr>
              <a:t>); </a:t>
            </a:r>
          </a:p>
          <a:p>
            <a:pPr>
              <a:lnSpc>
                <a:spcPct val="150000"/>
              </a:lnSpc>
            </a:pPr>
            <a:r>
              <a:rPr lang="en-IN" dirty="0" err="1" smtClean="0">
                <a:solidFill>
                  <a:srgbClr val="FF0000"/>
                </a:solidFill>
              </a:rPr>
              <a:t>fs.readFile</a:t>
            </a:r>
            <a:r>
              <a:rPr lang="en-IN" dirty="0" smtClean="0">
                <a:solidFill>
                  <a:srgbClr val="FF0000"/>
                </a:solidFill>
              </a:rPr>
              <a:t>('TestFile.txt', function (err, data) { </a:t>
            </a:r>
          </a:p>
          <a:p>
            <a:pPr>
              <a:lnSpc>
                <a:spcPct val="150000"/>
              </a:lnSpc>
            </a:pPr>
            <a:r>
              <a:rPr lang="en-IN" dirty="0" smtClean="0">
                <a:solidFill>
                  <a:srgbClr val="FF0000"/>
                </a:solidFill>
              </a:rPr>
              <a:t>	if (err) throw err; </a:t>
            </a:r>
          </a:p>
          <a:p>
            <a:pPr>
              <a:lnSpc>
                <a:spcPct val="150000"/>
              </a:lnSpc>
            </a:pPr>
            <a:r>
              <a:rPr lang="en-IN" dirty="0" smtClean="0">
                <a:solidFill>
                  <a:srgbClr val="FF0000"/>
                </a:solidFill>
              </a:rPr>
              <a:t>	console.log(data);</a:t>
            </a:r>
          </a:p>
          <a:p>
            <a:pPr>
              <a:lnSpc>
                <a:spcPct val="150000"/>
              </a:lnSpc>
            </a:pPr>
            <a:r>
              <a:rPr lang="en-IN" dirty="0" smtClean="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754418"/>
            <a:ext cx="11882285" cy="6047809"/>
          </a:xfrm>
          <a:prstGeom prst="rect">
            <a:avLst/>
          </a:prstGeom>
        </p:spPr>
        <p:txBody>
          <a:bodyPr wrap="square">
            <a:spAutoFit/>
          </a:bodyPr>
          <a:lstStyle/>
          <a:p>
            <a:pPr>
              <a:lnSpc>
                <a:spcPct val="150000"/>
              </a:lnSpc>
            </a:pPr>
            <a:r>
              <a:rPr lang="en-IN" b="1" dirty="0" smtClean="0"/>
              <a:t>Node.js  path module:</a:t>
            </a:r>
          </a:p>
          <a:p>
            <a:r>
              <a:rPr lang="en-IN" dirty="0" smtClean="0"/>
              <a:t>Node.js </a:t>
            </a:r>
            <a:r>
              <a:rPr lang="en-IN" b="1" dirty="0" smtClean="0"/>
              <a:t>path</a:t>
            </a:r>
            <a:r>
              <a:rPr lang="en-IN" dirty="0" smtClean="0"/>
              <a:t> module is used for handling and transforming file paths. This module can be imported using the following syntax.</a:t>
            </a:r>
          </a:p>
          <a:p>
            <a:r>
              <a:rPr lang="en-IN" b="1" dirty="0" err="1" smtClean="0"/>
              <a:t>var</a:t>
            </a:r>
            <a:r>
              <a:rPr lang="en-IN" b="1" dirty="0" smtClean="0"/>
              <a:t> path = require("path");</a:t>
            </a:r>
          </a:p>
          <a:p>
            <a:endParaRPr lang="en-IN" b="1" dirty="0" smtClean="0"/>
          </a:p>
          <a:p>
            <a:pPr marL="342900" indent="-342900" fontAlgn="t"/>
            <a:r>
              <a:rPr lang="en-IN" dirty="0" err="1" smtClean="0"/>
              <a:t>S.No.Method</a:t>
            </a:r>
            <a:r>
              <a:rPr lang="en-IN" dirty="0" smtClean="0"/>
              <a:t> &amp; 			Description</a:t>
            </a:r>
          </a:p>
          <a:p>
            <a:pPr marL="342900" indent="-342900" fontAlgn="t"/>
            <a:r>
              <a:rPr lang="en-IN" b="1" dirty="0" smtClean="0"/>
              <a:t>1	</a:t>
            </a:r>
            <a:r>
              <a:rPr lang="en-IN" b="1" dirty="0" err="1" smtClean="0"/>
              <a:t>path.normalize</a:t>
            </a:r>
            <a:r>
              <a:rPr lang="en-IN" b="1" dirty="0" smtClean="0"/>
              <a:t>(p)  		</a:t>
            </a:r>
            <a:r>
              <a:rPr lang="en-IN" dirty="0" smtClean="0"/>
              <a:t>Normalize a string path, taking care of '..' and '.' parts.</a:t>
            </a:r>
          </a:p>
          <a:p>
            <a:pPr marL="342900" indent="-342900" fontAlgn="t"/>
            <a:r>
              <a:rPr lang="en-IN" dirty="0" smtClean="0"/>
              <a:t>2	</a:t>
            </a:r>
            <a:r>
              <a:rPr lang="en-IN" b="1" dirty="0" err="1" smtClean="0"/>
              <a:t>path.join</a:t>
            </a:r>
            <a:r>
              <a:rPr lang="en-IN" b="1" dirty="0" smtClean="0"/>
              <a:t>([path1][, path2][, ...])	</a:t>
            </a:r>
            <a:r>
              <a:rPr lang="en-IN" dirty="0" smtClean="0"/>
              <a:t>Join all the arguments together and normalize the resulting path.</a:t>
            </a:r>
          </a:p>
          <a:p>
            <a:pPr marL="342900" indent="-342900" fontAlgn="t"/>
            <a:r>
              <a:rPr lang="en-IN" dirty="0" smtClean="0"/>
              <a:t>3	</a:t>
            </a:r>
            <a:r>
              <a:rPr lang="en-IN" b="1" dirty="0" err="1" smtClean="0"/>
              <a:t>path.resolve</a:t>
            </a:r>
            <a:r>
              <a:rPr lang="en-IN" b="1" dirty="0" smtClean="0"/>
              <a:t>([from ...], to) 	</a:t>
            </a:r>
            <a:r>
              <a:rPr lang="en-IN" dirty="0" smtClean="0"/>
              <a:t>Resolves to an absolute path.</a:t>
            </a:r>
          </a:p>
          <a:p>
            <a:pPr marL="342900" indent="-342900" fontAlgn="t"/>
            <a:r>
              <a:rPr lang="en-IN" dirty="0" smtClean="0"/>
              <a:t>4	</a:t>
            </a:r>
            <a:r>
              <a:rPr lang="en-IN" b="1" dirty="0" err="1" smtClean="0"/>
              <a:t>path.isAbsolute</a:t>
            </a:r>
            <a:r>
              <a:rPr lang="en-IN" b="1" dirty="0" smtClean="0"/>
              <a:t>(path)		</a:t>
            </a:r>
            <a:r>
              <a:rPr lang="en-IN" dirty="0" smtClean="0"/>
              <a:t>Determines whether the path is an absolute path. An absolute path will always resolve 				to the same location, regardless of the working directory.</a:t>
            </a:r>
          </a:p>
          <a:p>
            <a:pPr marL="342900" indent="-342900" fontAlgn="t">
              <a:buAutoNum type="arabicPlain" startAt="5"/>
            </a:pPr>
            <a:r>
              <a:rPr lang="en-IN" b="1" dirty="0" err="1" smtClean="0"/>
              <a:t>path.relative</a:t>
            </a:r>
            <a:r>
              <a:rPr lang="en-IN" b="1" dirty="0" smtClean="0"/>
              <a:t>(from, to)		</a:t>
            </a:r>
            <a:r>
              <a:rPr lang="en-IN" dirty="0" smtClean="0"/>
              <a:t>Solve the relative path from </a:t>
            </a:r>
            <a:r>
              <a:rPr lang="en-IN" dirty="0" err="1" smtClean="0"/>
              <a:t>from</a:t>
            </a:r>
            <a:r>
              <a:rPr lang="en-IN" dirty="0" smtClean="0"/>
              <a:t> to </a:t>
            </a:r>
            <a:r>
              <a:rPr lang="en-IN" dirty="0" err="1" smtClean="0"/>
              <a:t>to</a:t>
            </a:r>
            <a:r>
              <a:rPr lang="en-IN" dirty="0" smtClean="0"/>
              <a:t>.</a:t>
            </a:r>
          </a:p>
          <a:p>
            <a:pPr marL="342900" indent="-342900" fontAlgn="t">
              <a:buAutoNum type="arabicPlain" startAt="5"/>
            </a:pPr>
            <a:r>
              <a:rPr lang="en-IN" b="1" dirty="0" err="1" smtClean="0"/>
              <a:t>path.dirname</a:t>
            </a:r>
            <a:r>
              <a:rPr lang="en-IN" b="1" dirty="0" smtClean="0"/>
              <a:t>(p)		</a:t>
            </a:r>
            <a:r>
              <a:rPr lang="en-IN" dirty="0" smtClean="0"/>
              <a:t>Return the directory name of a path. Similar to the Unix </a:t>
            </a:r>
            <a:r>
              <a:rPr lang="en-IN" dirty="0" err="1" smtClean="0"/>
              <a:t>dirname</a:t>
            </a:r>
            <a:r>
              <a:rPr lang="en-IN" dirty="0" smtClean="0"/>
              <a:t> command</a:t>
            </a:r>
          </a:p>
          <a:p>
            <a:pPr marL="342900" indent="-342900" fontAlgn="t">
              <a:buAutoNum type="arabicPlain" startAt="5"/>
            </a:pPr>
            <a:r>
              <a:rPr lang="en-IN" b="1" dirty="0" err="1" smtClean="0"/>
              <a:t>path.basename</a:t>
            </a:r>
            <a:r>
              <a:rPr lang="en-IN" b="1" dirty="0" smtClean="0"/>
              <a:t>(p[, ext])		</a:t>
            </a:r>
            <a:r>
              <a:rPr lang="en-IN" dirty="0" smtClean="0"/>
              <a:t>Return the last portion of a path. Similar to the Unix </a:t>
            </a:r>
            <a:r>
              <a:rPr lang="en-IN" dirty="0" err="1" smtClean="0"/>
              <a:t>basename</a:t>
            </a:r>
            <a:r>
              <a:rPr lang="en-IN" dirty="0" smtClean="0"/>
              <a:t> command.</a:t>
            </a:r>
          </a:p>
          <a:p>
            <a:pPr marL="342900" indent="-342900" fontAlgn="t">
              <a:buAutoNum type="arabicPlain" startAt="8"/>
            </a:pPr>
            <a:r>
              <a:rPr lang="en-IN" b="1" dirty="0" err="1" smtClean="0"/>
              <a:t>path.extname</a:t>
            </a:r>
            <a:r>
              <a:rPr lang="en-IN" b="1" dirty="0" smtClean="0"/>
              <a:t>(p)		</a:t>
            </a:r>
            <a:r>
              <a:rPr lang="en-IN" dirty="0" smtClean="0"/>
              <a:t>Return the extension of the path, from the last '.' to end of string in the last portion of 				the path. If there is no '.' in the last portion of the path or the first character of it is '.', 				then it returns an empty string.</a:t>
            </a:r>
          </a:p>
          <a:p>
            <a:pPr marL="342900" indent="-342900" fontAlgn="t">
              <a:buAutoNum type="arabicPlain" startAt="8"/>
            </a:pPr>
            <a:r>
              <a:rPr lang="en-IN" b="1" dirty="0" err="1" smtClean="0"/>
              <a:t>path.parse</a:t>
            </a:r>
            <a:r>
              <a:rPr lang="en-IN" b="1" dirty="0" smtClean="0"/>
              <a:t>(</a:t>
            </a:r>
            <a:r>
              <a:rPr lang="en-IN" b="1" dirty="0" err="1" smtClean="0"/>
              <a:t>pathString</a:t>
            </a:r>
            <a:r>
              <a:rPr lang="en-IN" b="1" dirty="0" smtClean="0"/>
              <a:t>)  		</a:t>
            </a:r>
            <a:r>
              <a:rPr lang="en-IN" dirty="0" smtClean="0"/>
              <a:t>Returns an object from a path string.</a:t>
            </a:r>
          </a:p>
          <a:p>
            <a:pPr marL="342900" indent="-342900" fontAlgn="t">
              <a:buAutoNum type="arabicPlain" startAt="8"/>
            </a:pPr>
            <a:r>
              <a:rPr lang="en-IN" b="1" dirty="0" err="1" smtClean="0"/>
              <a:t>path.format</a:t>
            </a:r>
            <a:r>
              <a:rPr lang="en-IN" b="1" dirty="0" smtClean="0"/>
              <a:t>(</a:t>
            </a:r>
            <a:r>
              <a:rPr lang="en-IN" b="1" dirty="0" err="1" smtClean="0"/>
              <a:t>pathObject</a:t>
            </a:r>
            <a:r>
              <a:rPr lang="en-IN" b="1" dirty="0" smtClean="0"/>
              <a:t>)		</a:t>
            </a:r>
            <a:r>
              <a:rPr lang="en-IN" dirty="0" smtClean="0"/>
              <a:t>Returns a path string from an object, the opposite of </a:t>
            </a:r>
            <a:r>
              <a:rPr lang="en-IN" dirty="0" err="1" smtClean="0"/>
              <a:t>path.parse</a:t>
            </a:r>
            <a:r>
              <a:rPr lang="en-IN" dirty="0" smtClean="0"/>
              <a:t> above.</a:t>
            </a:r>
          </a:p>
          <a:p>
            <a:r>
              <a:rPr lang="en-IN" dirty="0" smtClean="0"/>
              <a:t/>
            </a:r>
            <a:br>
              <a:rPr lang="en-IN" dirty="0" smtClean="0"/>
            </a:br>
            <a:endParaRPr lang="en-IN" b="1" dirty="0">
              <a:solidFill>
                <a:srgbClr val="FF0000"/>
              </a:solidFill>
            </a:endParaRPr>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948690"/>
            <a:ext cx="11882285" cy="6463308"/>
          </a:xfrm>
          <a:prstGeom prst="rect">
            <a:avLst/>
          </a:prstGeom>
        </p:spPr>
        <p:txBody>
          <a:bodyPr wrap="square">
            <a:spAutoFit/>
          </a:bodyPr>
          <a:lstStyle/>
          <a:p>
            <a:r>
              <a:rPr lang="en-IN" dirty="0" smtClean="0"/>
              <a:t>Properties</a:t>
            </a:r>
          </a:p>
          <a:p>
            <a:pPr fontAlgn="t"/>
            <a:r>
              <a:rPr lang="en-IN" dirty="0" err="1" smtClean="0"/>
              <a:t>S.No</a:t>
            </a:r>
            <a:r>
              <a:rPr lang="en-IN" dirty="0" smtClean="0"/>
              <a:t>.	Property 			 Description</a:t>
            </a:r>
          </a:p>
          <a:p>
            <a:pPr marL="342900" indent="-342900" fontAlgn="t">
              <a:buAutoNum type="arabicPlain"/>
            </a:pPr>
            <a:r>
              <a:rPr lang="en-IN" b="1" dirty="0" smtClean="0"/>
              <a:t>path.sep		</a:t>
            </a:r>
            <a:r>
              <a:rPr lang="en-IN" dirty="0" smtClean="0"/>
              <a:t>The platform-specific file separator. '\\' or '/'.</a:t>
            </a:r>
          </a:p>
          <a:p>
            <a:pPr marL="342900" indent="-342900" fontAlgn="t">
              <a:buAutoNum type="arabicPlain"/>
            </a:pPr>
            <a:r>
              <a:rPr lang="en-IN" b="1" dirty="0" err="1" smtClean="0"/>
              <a:t>path.delimiter</a:t>
            </a:r>
            <a:r>
              <a:rPr lang="en-IN" b="1" dirty="0" smtClean="0"/>
              <a:t>		</a:t>
            </a:r>
            <a:r>
              <a:rPr lang="en-IN" dirty="0" smtClean="0"/>
              <a:t>The platform-specific path delimiter, ; or ':'.</a:t>
            </a:r>
          </a:p>
          <a:p>
            <a:pPr marL="342900" indent="-342900" fontAlgn="t">
              <a:buAutoNum type="arabicPlain" startAt="3"/>
            </a:pPr>
            <a:r>
              <a:rPr lang="en-IN" b="1" dirty="0" err="1" smtClean="0"/>
              <a:t>path.posix</a:t>
            </a:r>
            <a:r>
              <a:rPr lang="en-IN" b="1" dirty="0" smtClean="0"/>
              <a:t>		</a:t>
            </a:r>
            <a:r>
              <a:rPr lang="en-IN" dirty="0" smtClean="0"/>
              <a:t>Provide access to aforementioned path methods but always interact in a </a:t>
            </a:r>
            <a:r>
              <a:rPr lang="en-IN" dirty="0" err="1" smtClean="0"/>
              <a:t>posix</a:t>
            </a:r>
            <a:r>
              <a:rPr lang="en-IN" dirty="0" smtClean="0"/>
              <a:t> 					compatible way.</a:t>
            </a:r>
          </a:p>
          <a:p>
            <a:pPr marL="342900" indent="-342900" fontAlgn="t">
              <a:buAutoNum type="arabicPlain" startAt="3"/>
            </a:pPr>
            <a:r>
              <a:rPr lang="en-IN" b="1" dirty="0" smtClean="0"/>
              <a:t>path.win32		</a:t>
            </a:r>
            <a:r>
              <a:rPr lang="en-IN" dirty="0" smtClean="0"/>
              <a:t>Provide access to aforementioned path methods but always interact in a win32 				compatible way.</a:t>
            </a:r>
          </a:p>
          <a:p>
            <a:pPr marL="342900" indent="-342900" fontAlgn="t"/>
            <a:endParaRPr lang="en-IN" dirty="0" smtClean="0"/>
          </a:p>
          <a:p>
            <a:pPr marL="342900" indent="-342900" fontAlgn="t"/>
            <a:r>
              <a:rPr lang="en-IN" dirty="0" smtClean="0"/>
              <a:t>// Normalization</a:t>
            </a:r>
          </a:p>
          <a:p>
            <a:pPr marL="342900" indent="-342900" fontAlgn="t"/>
            <a:r>
              <a:rPr lang="en-IN" dirty="0" smtClean="0"/>
              <a:t>console.log('normalization : ' + </a:t>
            </a:r>
            <a:r>
              <a:rPr lang="en-IN" dirty="0" err="1" smtClean="0"/>
              <a:t>path.normalize</a:t>
            </a:r>
            <a:r>
              <a:rPr lang="en-IN" dirty="0" smtClean="0"/>
              <a:t>('/test/test1//2slashes/1slash/tab/..'));</a:t>
            </a:r>
          </a:p>
          <a:p>
            <a:pPr marL="342900" indent="-342900" fontAlgn="t"/>
            <a:endParaRPr lang="en-IN" dirty="0" smtClean="0"/>
          </a:p>
          <a:p>
            <a:pPr marL="342900" indent="-342900" fontAlgn="t"/>
            <a:r>
              <a:rPr lang="en-IN" dirty="0" smtClean="0"/>
              <a:t>// Join</a:t>
            </a:r>
          </a:p>
          <a:p>
            <a:pPr marL="342900" indent="-342900" fontAlgn="t"/>
            <a:r>
              <a:rPr lang="en-IN" dirty="0" smtClean="0"/>
              <a:t>console.log('joint path : ' + </a:t>
            </a:r>
            <a:r>
              <a:rPr lang="en-IN" dirty="0" err="1" smtClean="0"/>
              <a:t>path.join</a:t>
            </a:r>
            <a:r>
              <a:rPr lang="en-IN" dirty="0" smtClean="0"/>
              <a:t>('/test', 'test1', '2slashes/1slash', 'tab', '..'));</a:t>
            </a:r>
          </a:p>
          <a:p>
            <a:pPr marL="342900" indent="-342900" fontAlgn="t"/>
            <a:endParaRPr lang="en-IN" dirty="0" smtClean="0"/>
          </a:p>
          <a:p>
            <a:pPr marL="342900" indent="-342900" fontAlgn="t"/>
            <a:r>
              <a:rPr lang="en-IN" dirty="0" smtClean="0"/>
              <a:t>// Resolve</a:t>
            </a:r>
          </a:p>
          <a:p>
            <a:pPr marL="342900" indent="-342900" fontAlgn="t"/>
            <a:r>
              <a:rPr lang="en-IN" dirty="0" smtClean="0"/>
              <a:t>console.log('resolve : ' + </a:t>
            </a:r>
            <a:r>
              <a:rPr lang="en-IN" dirty="0" err="1" smtClean="0"/>
              <a:t>path.resolve</a:t>
            </a:r>
            <a:r>
              <a:rPr lang="en-IN" dirty="0" smtClean="0"/>
              <a:t>('main.js'));</a:t>
            </a:r>
          </a:p>
          <a:p>
            <a:pPr marL="342900" indent="-342900" fontAlgn="t"/>
            <a:endParaRPr lang="en-IN" dirty="0" smtClean="0"/>
          </a:p>
          <a:p>
            <a:pPr marL="342900" indent="-342900" fontAlgn="t"/>
            <a:r>
              <a:rPr lang="en-IN" dirty="0" smtClean="0"/>
              <a:t>// </a:t>
            </a:r>
            <a:r>
              <a:rPr lang="en-IN" dirty="0" err="1" smtClean="0"/>
              <a:t>extName</a:t>
            </a:r>
            <a:endParaRPr lang="en-IN" dirty="0" smtClean="0"/>
          </a:p>
          <a:p>
            <a:pPr marL="342900" indent="-342900" fontAlgn="t"/>
            <a:r>
              <a:rPr lang="en-IN" dirty="0" smtClean="0"/>
              <a:t>console.log('ext name : ' + </a:t>
            </a:r>
            <a:r>
              <a:rPr lang="en-IN" dirty="0" err="1" smtClean="0"/>
              <a:t>path.extname</a:t>
            </a:r>
            <a:r>
              <a:rPr lang="en-IN" dirty="0" smtClean="0"/>
              <a:t>('main.js'));</a:t>
            </a:r>
          </a:p>
          <a:p>
            <a:pPr marL="342900" indent="-342900" fontAlgn="t"/>
            <a:endParaRPr lang="en-IN" dirty="0" smtClean="0"/>
          </a:p>
          <a:p>
            <a:pPr marL="342900" indent="-342900" fontAlgn="t">
              <a:buAutoNum type="arabicPlain" startAt="4"/>
            </a:pPr>
            <a:endParaRPr lang="en-IN" dirty="0" smtClean="0"/>
          </a:p>
          <a:p>
            <a:pPr marL="342900" indent="-342900" fontAlgn="t"/>
            <a:endParaRPr lang="en-IN" dirty="0" smtClean="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5909310"/>
          </a:xfrm>
          <a:prstGeom prst="rect">
            <a:avLst/>
          </a:prstGeom>
        </p:spPr>
        <p:txBody>
          <a:bodyPr wrap="square">
            <a:spAutoFit/>
          </a:bodyPr>
          <a:lstStyle/>
          <a:p>
            <a:pPr>
              <a:lnSpc>
                <a:spcPct val="150000"/>
              </a:lnSpc>
            </a:pPr>
            <a:r>
              <a:rPr lang="en-IN" b="1" dirty="0" smtClean="0"/>
              <a:t>Global objects</a:t>
            </a:r>
          </a:p>
          <a:p>
            <a:pPr>
              <a:lnSpc>
                <a:spcPct val="150000"/>
              </a:lnSpc>
            </a:pPr>
            <a:r>
              <a:rPr lang="en-IN" b="1" dirty="0" smtClean="0"/>
              <a:t> The node.js global objects are global in nature and  available in all  modules.</a:t>
            </a:r>
          </a:p>
          <a:p>
            <a:pPr marL="342900" indent="-342900">
              <a:lnSpc>
                <a:spcPct val="150000"/>
              </a:lnSpc>
              <a:buFont typeface="+mj-lt"/>
              <a:buAutoNum type="arabicPeriod"/>
            </a:pPr>
            <a:r>
              <a:rPr lang="en-IN" b="1" dirty="0" smtClean="0"/>
              <a:t>__</a:t>
            </a:r>
            <a:r>
              <a:rPr lang="en-IN" b="1" dirty="0" err="1" smtClean="0"/>
              <a:t>dirname</a:t>
            </a:r>
            <a:endParaRPr lang="en-IN" b="1" dirty="0" smtClean="0"/>
          </a:p>
          <a:p>
            <a:pPr marL="342900" indent="-342900">
              <a:lnSpc>
                <a:spcPct val="150000"/>
              </a:lnSpc>
              <a:buFont typeface="+mj-lt"/>
              <a:buAutoNum type="arabicPeriod"/>
            </a:pPr>
            <a:r>
              <a:rPr lang="en-IN" b="1" dirty="0" smtClean="0"/>
              <a:t>__filename</a:t>
            </a:r>
          </a:p>
          <a:p>
            <a:pPr marL="342900" indent="-342900">
              <a:lnSpc>
                <a:spcPct val="150000"/>
              </a:lnSpc>
              <a:buFont typeface="+mj-lt"/>
              <a:buAutoNum type="arabicPeriod"/>
            </a:pPr>
            <a:r>
              <a:rPr lang="en-IN" b="1" dirty="0" smtClean="0"/>
              <a:t>Console</a:t>
            </a:r>
          </a:p>
          <a:p>
            <a:pPr marL="342900" indent="-342900">
              <a:lnSpc>
                <a:spcPct val="150000"/>
              </a:lnSpc>
              <a:buFont typeface="+mj-lt"/>
              <a:buAutoNum type="arabicPeriod"/>
            </a:pPr>
            <a:r>
              <a:rPr lang="en-IN" b="1" dirty="0" smtClean="0"/>
              <a:t>Process</a:t>
            </a:r>
          </a:p>
          <a:p>
            <a:pPr marL="342900" indent="-342900">
              <a:lnSpc>
                <a:spcPct val="150000"/>
              </a:lnSpc>
              <a:buFont typeface="+mj-lt"/>
              <a:buAutoNum type="arabicPeriod"/>
            </a:pPr>
            <a:r>
              <a:rPr lang="en-IN" b="1" dirty="0" smtClean="0"/>
              <a:t>Buffer</a:t>
            </a:r>
          </a:p>
          <a:p>
            <a:pPr marL="342900" indent="-342900">
              <a:lnSpc>
                <a:spcPct val="150000"/>
              </a:lnSpc>
              <a:buFont typeface="+mj-lt"/>
              <a:buAutoNum type="arabicPeriod"/>
            </a:pPr>
            <a:r>
              <a:rPr lang="en-IN" b="1" dirty="0" err="1" smtClean="0"/>
              <a:t>setImmediate</a:t>
            </a:r>
            <a:endParaRPr lang="en-IN" b="1" dirty="0" smtClean="0"/>
          </a:p>
          <a:p>
            <a:pPr marL="342900" indent="-342900">
              <a:lnSpc>
                <a:spcPct val="150000"/>
              </a:lnSpc>
              <a:buFont typeface="+mj-lt"/>
              <a:buAutoNum type="arabicPeriod"/>
            </a:pPr>
            <a:r>
              <a:rPr lang="en-IN" b="1" dirty="0" err="1" smtClean="0"/>
              <a:t>setInterval</a:t>
            </a:r>
            <a:endParaRPr lang="en-IN" b="1" dirty="0" smtClean="0"/>
          </a:p>
          <a:p>
            <a:pPr marL="342900" indent="-342900">
              <a:lnSpc>
                <a:spcPct val="150000"/>
              </a:lnSpc>
              <a:buFont typeface="+mj-lt"/>
              <a:buAutoNum type="arabicPeriod"/>
            </a:pPr>
            <a:r>
              <a:rPr lang="en-IN" b="1" dirty="0" err="1" smtClean="0"/>
              <a:t>setTimeout</a:t>
            </a:r>
            <a:endParaRPr lang="en-IN" b="1" dirty="0" smtClean="0"/>
          </a:p>
          <a:p>
            <a:pPr marL="342900" indent="-342900">
              <a:lnSpc>
                <a:spcPct val="150000"/>
              </a:lnSpc>
              <a:buFont typeface="+mj-lt"/>
              <a:buAutoNum type="arabicPeriod"/>
            </a:pPr>
            <a:r>
              <a:rPr lang="en-IN" b="1" dirty="0" err="1" smtClean="0"/>
              <a:t>clearIntermediate</a:t>
            </a:r>
            <a:endParaRPr lang="en-IN" b="1" dirty="0" smtClean="0"/>
          </a:p>
          <a:p>
            <a:pPr marL="342900" indent="-342900">
              <a:lnSpc>
                <a:spcPct val="150000"/>
              </a:lnSpc>
              <a:buFont typeface="+mj-lt"/>
              <a:buAutoNum type="arabicPeriod"/>
            </a:pPr>
            <a:r>
              <a:rPr lang="en-IN" b="1" dirty="0" err="1" smtClean="0"/>
              <a:t>clearInterval</a:t>
            </a:r>
            <a:endParaRPr lang="en-IN" b="1" dirty="0" smtClean="0"/>
          </a:p>
          <a:p>
            <a:pPr marL="342900" indent="-342900">
              <a:lnSpc>
                <a:spcPct val="150000"/>
              </a:lnSpc>
              <a:buFont typeface="+mj-lt"/>
              <a:buAutoNum type="arabicPeriod"/>
            </a:pPr>
            <a:r>
              <a:rPr lang="en-IN" b="1" dirty="0" err="1" smtClean="0"/>
              <a:t>clearTimeOut</a:t>
            </a:r>
            <a:endParaRPr lang="en-IN" b="1" dirty="0" smtClean="0"/>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219532" y="675284"/>
            <a:ext cx="11076039" cy="7571303"/>
          </a:xfrm>
          <a:prstGeom prst="rect">
            <a:avLst/>
          </a:prstGeom>
        </p:spPr>
        <p:txBody>
          <a:bodyPr wrap="square">
            <a:spAutoFit/>
          </a:bodyPr>
          <a:lstStyle/>
          <a:p>
            <a:pPr>
              <a:lnSpc>
                <a:spcPct val="150000"/>
              </a:lnSpc>
            </a:pPr>
            <a:r>
              <a:rPr lang="en-IN" b="1" dirty="0" smtClean="0"/>
              <a:t>Buffer:</a:t>
            </a:r>
          </a:p>
          <a:p>
            <a:pPr>
              <a:lnSpc>
                <a:spcPct val="150000"/>
              </a:lnSpc>
            </a:pPr>
            <a:r>
              <a:rPr lang="en-IN" dirty="0" smtClean="0"/>
              <a:t>Pure JavaScript is Unicode friendly, but it is not so for binary data. While dealing with TCP streams or the file system, it's necessary to handle octet streams. Node.js includes an additional data type called Buffer (not available in browser's JavaScript). Buffer is mainly used to store binary data, while reading from a file or receiving packets over the network and necessary for handling octet streams.</a:t>
            </a:r>
          </a:p>
          <a:p>
            <a:pPr>
              <a:lnSpc>
                <a:spcPct val="150000"/>
              </a:lnSpc>
            </a:pPr>
            <a:r>
              <a:rPr lang="en-IN" dirty="0" smtClean="0"/>
              <a:t>Buffer is a global class. It can by accessed without importing its module.</a:t>
            </a:r>
          </a:p>
          <a:p>
            <a:pPr>
              <a:lnSpc>
                <a:spcPct val="150000"/>
              </a:lnSpc>
            </a:pPr>
            <a:r>
              <a:rPr lang="en-IN" b="1" dirty="0" smtClean="0"/>
              <a:t>Creating Buffers</a:t>
            </a:r>
          </a:p>
          <a:p>
            <a:pPr>
              <a:lnSpc>
                <a:spcPct val="150000"/>
              </a:lnSpc>
            </a:pPr>
            <a:r>
              <a:rPr lang="en-IN" dirty="0" smtClean="0"/>
              <a:t>Node Buffer can be constructed in a variety of ways.</a:t>
            </a:r>
          </a:p>
          <a:p>
            <a:pPr>
              <a:lnSpc>
                <a:spcPct val="150000"/>
              </a:lnSpc>
            </a:pPr>
            <a:r>
              <a:rPr lang="en-IN" b="1" dirty="0" smtClean="0"/>
              <a:t>Method 1 : </a:t>
            </a:r>
            <a:r>
              <a:rPr lang="en-IN" dirty="0" smtClean="0"/>
              <a:t>Following is the syntax to create an uninitiated Buffer of </a:t>
            </a:r>
            <a:r>
              <a:rPr lang="en-IN" b="1" dirty="0" smtClean="0"/>
              <a:t>10</a:t>
            </a:r>
            <a:r>
              <a:rPr lang="en-IN" dirty="0" smtClean="0"/>
              <a:t> octets −</a:t>
            </a:r>
          </a:p>
          <a:p>
            <a:pPr>
              <a:lnSpc>
                <a:spcPct val="150000"/>
              </a:lnSpc>
            </a:pPr>
            <a:r>
              <a:rPr lang="en-IN" dirty="0" err="1" smtClean="0"/>
              <a:t>var</a:t>
            </a:r>
            <a:r>
              <a:rPr lang="en-IN" dirty="0" smtClean="0"/>
              <a:t> </a:t>
            </a:r>
            <a:r>
              <a:rPr lang="en-IN" dirty="0" err="1" smtClean="0"/>
              <a:t>buf</a:t>
            </a:r>
            <a:r>
              <a:rPr lang="en-IN" dirty="0" smtClean="0"/>
              <a:t> = new Buffer(10); </a:t>
            </a:r>
          </a:p>
          <a:p>
            <a:pPr>
              <a:lnSpc>
                <a:spcPct val="150000"/>
              </a:lnSpc>
            </a:pPr>
            <a:r>
              <a:rPr lang="en-IN" b="1" dirty="0" smtClean="0"/>
              <a:t>Method 2  :</a:t>
            </a:r>
            <a:r>
              <a:rPr lang="en-IN" dirty="0" smtClean="0"/>
              <a:t>Following is the syntax to create a Buffer from a given array −</a:t>
            </a:r>
          </a:p>
          <a:p>
            <a:pPr>
              <a:lnSpc>
                <a:spcPct val="150000"/>
              </a:lnSpc>
            </a:pPr>
            <a:r>
              <a:rPr lang="en-IN" dirty="0" err="1" smtClean="0"/>
              <a:t>var</a:t>
            </a:r>
            <a:r>
              <a:rPr lang="en-IN" dirty="0" smtClean="0"/>
              <a:t> </a:t>
            </a:r>
            <a:r>
              <a:rPr lang="en-IN" dirty="0" err="1" smtClean="0"/>
              <a:t>buf</a:t>
            </a:r>
            <a:r>
              <a:rPr lang="en-IN" dirty="0" smtClean="0"/>
              <a:t> = new Buffer([10, 20, 30, 40, 50]); </a:t>
            </a:r>
          </a:p>
          <a:p>
            <a:pPr>
              <a:lnSpc>
                <a:spcPct val="150000"/>
              </a:lnSpc>
            </a:pPr>
            <a:r>
              <a:rPr lang="en-IN" b="1" dirty="0" smtClean="0"/>
              <a:t>Method 3 : </a:t>
            </a:r>
            <a:r>
              <a:rPr lang="en-IN" dirty="0" smtClean="0"/>
              <a:t>Following is the syntax to create a Buffer from a given string and optionally encoding type −</a:t>
            </a:r>
          </a:p>
          <a:p>
            <a:pPr>
              <a:lnSpc>
                <a:spcPct val="150000"/>
              </a:lnSpc>
            </a:pPr>
            <a:r>
              <a:rPr lang="en-IN" dirty="0" err="1" smtClean="0"/>
              <a:t>var</a:t>
            </a:r>
            <a:r>
              <a:rPr lang="en-IN" dirty="0" smtClean="0"/>
              <a:t> </a:t>
            </a:r>
            <a:r>
              <a:rPr lang="en-IN" dirty="0" err="1" smtClean="0"/>
              <a:t>buf</a:t>
            </a:r>
            <a:r>
              <a:rPr lang="en-IN" dirty="0" smtClean="0"/>
              <a:t> = new Buffer("Simply Easy Learning", "utf-8");</a:t>
            </a:r>
          </a:p>
          <a:p>
            <a:pPr>
              <a:lnSpc>
                <a:spcPct val="150000"/>
              </a:lnSpc>
            </a:pPr>
            <a:endParaRPr lang="en-IN" dirty="0" smtClean="0"/>
          </a:p>
          <a:p>
            <a:pPr>
              <a:lnSpc>
                <a:spcPct val="150000"/>
              </a:lnSpc>
            </a:pPr>
            <a:endParaRPr lang="en-IN" dirty="0" smtClean="0"/>
          </a:p>
          <a:p>
            <a:pPr>
              <a:lnSpc>
                <a:spcPct val="150000"/>
              </a:lnSpc>
            </a:pPr>
            <a:endParaRPr lang="en-IN" dirty="0" smtClean="0"/>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219532" y="675284"/>
            <a:ext cx="11076039" cy="4108817"/>
          </a:xfrm>
          <a:prstGeom prst="rect">
            <a:avLst/>
          </a:prstGeom>
        </p:spPr>
        <p:txBody>
          <a:bodyPr wrap="square">
            <a:spAutoFit/>
          </a:bodyPr>
          <a:lstStyle/>
          <a:p>
            <a:pPr>
              <a:lnSpc>
                <a:spcPct val="150000"/>
              </a:lnSpc>
            </a:pPr>
            <a:r>
              <a:rPr lang="en-IN" dirty="0" smtClean="0"/>
              <a:t>Writing to Buffers</a:t>
            </a:r>
          </a:p>
          <a:p>
            <a:pPr>
              <a:lnSpc>
                <a:spcPct val="150000"/>
              </a:lnSpc>
            </a:pPr>
            <a:r>
              <a:rPr lang="en-IN" b="1" dirty="0" err="1" smtClean="0"/>
              <a:t>buf.write</a:t>
            </a:r>
            <a:r>
              <a:rPr lang="en-IN" b="1" dirty="0" smtClean="0"/>
              <a:t>(string[, offset][, length][, encoding])</a:t>
            </a:r>
          </a:p>
          <a:p>
            <a:pPr>
              <a:lnSpc>
                <a:spcPct val="150000"/>
              </a:lnSpc>
            </a:pPr>
            <a:r>
              <a:rPr lang="en-IN" dirty="0" smtClean="0"/>
              <a:t>This method returns the number of octets written</a:t>
            </a:r>
          </a:p>
          <a:p>
            <a:pPr>
              <a:lnSpc>
                <a:spcPct val="150000"/>
              </a:lnSpc>
            </a:pPr>
            <a:endParaRPr lang="en-IN" b="1" dirty="0" smtClean="0"/>
          </a:p>
          <a:p>
            <a:pPr>
              <a:lnSpc>
                <a:spcPct val="150000"/>
              </a:lnSpc>
            </a:pPr>
            <a:r>
              <a:rPr lang="en-IN" dirty="0" smtClean="0"/>
              <a:t>Reading from Buffers</a:t>
            </a:r>
          </a:p>
          <a:p>
            <a:pPr>
              <a:lnSpc>
                <a:spcPct val="150000"/>
              </a:lnSpc>
            </a:pPr>
            <a:r>
              <a:rPr lang="en-IN" b="1" dirty="0" err="1" smtClean="0"/>
              <a:t>buf.toString</a:t>
            </a:r>
            <a:r>
              <a:rPr lang="en-IN" b="1" dirty="0" smtClean="0"/>
              <a:t>([encoding][, start][, end])</a:t>
            </a:r>
          </a:p>
          <a:p>
            <a:pPr>
              <a:lnSpc>
                <a:spcPct val="150000"/>
              </a:lnSpc>
            </a:pPr>
            <a:r>
              <a:rPr lang="en-IN" b="1" dirty="0" smtClean="0"/>
              <a:t>	</a:t>
            </a:r>
          </a:p>
          <a:p>
            <a:pPr>
              <a:lnSpc>
                <a:spcPct val="150000"/>
              </a:lnSpc>
            </a:pPr>
            <a:r>
              <a:rPr lang="en-IN" dirty="0" smtClean="0"/>
              <a:t>Convert Buffer to JSON</a:t>
            </a:r>
          </a:p>
          <a:p>
            <a:pPr>
              <a:lnSpc>
                <a:spcPct val="150000"/>
              </a:lnSpc>
            </a:pPr>
            <a:r>
              <a:rPr lang="en-IN" b="1" dirty="0" err="1" smtClean="0"/>
              <a:t>buf.toJSON</a:t>
            </a:r>
            <a:r>
              <a:rPr lang="en-IN" b="1" dirty="0" smtClean="0"/>
              <a:t>()</a:t>
            </a:r>
          </a:p>
          <a:p>
            <a:endParaRPr lang="en-IN" b="1" dirty="0" smtClean="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5493812"/>
          </a:xfrm>
          <a:prstGeom prst="rect">
            <a:avLst/>
          </a:prstGeom>
        </p:spPr>
        <p:txBody>
          <a:bodyPr wrap="square">
            <a:spAutoFit/>
          </a:bodyPr>
          <a:lstStyle/>
          <a:p>
            <a:pPr>
              <a:lnSpc>
                <a:spcPct val="150000"/>
              </a:lnSpc>
            </a:pPr>
            <a:r>
              <a:rPr lang="en-IN" b="1" dirty="0" smtClean="0"/>
              <a:t>process </a:t>
            </a:r>
            <a:r>
              <a:rPr lang="en-IN" b="1" dirty="0" smtClean="0"/>
              <a:t>object:</a:t>
            </a:r>
          </a:p>
          <a:p>
            <a:pPr>
              <a:lnSpc>
                <a:spcPct val="150000"/>
              </a:lnSpc>
            </a:pPr>
            <a:r>
              <a:rPr lang="en-IN" dirty="0" smtClean="0"/>
              <a:t>Each Node.js script runs in a process. It includes </a:t>
            </a:r>
            <a:r>
              <a:rPr lang="en-IN" b="1" dirty="0" smtClean="0"/>
              <a:t>process</a:t>
            </a:r>
            <a:r>
              <a:rPr lang="en-IN" dirty="0" smtClean="0"/>
              <a:t> object to get all the information about the current process of Node.js application.</a:t>
            </a:r>
          </a:p>
          <a:p>
            <a:pPr>
              <a:lnSpc>
                <a:spcPct val="150000"/>
              </a:lnSpc>
            </a:pPr>
            <a:r>
              <a:rPr lang="en-IN" dirty="0" smtClean="0"/>
              <a:t>The following example shows how to get process information in REPL using </a:t>
            </a:r>
            <a:r>
              <a:rPr lang="en-IN" b="1" dirty="0" smtClean="0"/>
              <a:t>process</a:t>
            </a:r>
            <a:r>
              <a:rPr lang="en-IN" dirty="0" smtClean="0"/>
              <a:t> object.</a:t>
            </a:r>
          </a:p>
          <a:p>
            <a:pPr>
              <a:lnSpc>
                <a:spcPct val="150000"/>
              </a:lnSpc>
              <a:buFont typeface="Wingdings"/>
              <a:buChar char="Ø"/>
            </a:pPr>
            <a:r>
              <a:rPr lang="en-IN" b="1" dirty="0" err="1" smtClean="0"/>
              <a:t>process.execPath</a:t>
            </a:r>
            <a:r>
              <a:rPr lang="en-IN" b="1" dirty="0" smtClean="0"/>
              <a:t> </a:t>
            </a:r>
            <a:r>
              <a:rPr lang="en-IN" dirty="0" smtClean="0"/>
              <a:t/>
            </a:r>
            <a:br>
              <a:rPr lang="en-IN" dirty="0" smtClean="0"/>
            </a:br>
            <a:r>
              <a:rPr lang="en-IN" dirty="0" smtClean="0"/>
              <a:t>'C:\\Program Files\\</a:t>
            </a:r>
            <a:r>
              <a:rPr lang="en-IN" dirty="0" err="1" smtClean="0"/>
              <a:t>nodejs</a:t>
            </a:r>
            <a:r>
              <a:rPr lang="en-IN" dirty="0" smtClean="0"/>
              <a:t>\\node.exe'</a:t>
            </a:r>
            <a:br>
              <a:rPr lang="en-IN" dirty="0" smtClean="0"/>
            </a:br>
            <a:r>
              <a:rPr lang="en-IN" b="1" dirty="0" smtClean="0"/>
              <a:t>&gt; process.pid</a:t>
            </a:r>
            <a:r>
              <a:rPr lang="en-IN" dirty="0" smtClean="0"/>
              <a:t/>
            </a:r>
            <a:br>
              <a:rPr lang="en-IN" dirty="0" smtClean="0"/>
            </a:br>
            <a:r>
              <a:rPr lang="en-IN" dirty="0" smtClean="0"/>
              <a:t>1652</a:t>
            </a:r>
            <a:br>
              <a:rPr lang="en-IN" dirty="0" smtClean="0"/>
            </a:br>
            <a:r>
              <a:rPr lang="en-IN" b="1" dirty="0" smtClean="0"/>
              <a:t>&gt; process.cwd()</a:t>
            </a:r>
            <a:r>
              <a:rPr lang="en-IN" dirty="0" smtClean="0"/>
              <a:t/>
            </a:r>
            <a:br>
              <a:rPr lang="en-IN" dirty="0" smtClean="0"/>
            </a:br>
            <a:r>
              <a:rPr lang="en-IN" dirty="0" smtClean="0"/>
              <a:t>'C</a:t>
            </a:r>
            <a:r>
              <a:rPr lang="en-IN" dirty="0" smtClean="0"/>
              <a:t>:\\‘</a:t>
            </a:r>
          </a:p>
          <a:p>
            <a:pPr>
              <a:lnSpc>
                <a:spcPct val="150000"/>
              </a:lnSpc>
              <a:buFont typeface="Wingdings"/>
              <a:buChar char="Ø"/>
            </a:pPr>
            <a:endParaRPr lang="en-IN" dirty="0" smtClean="0"/>
          </a:p>
          <a:p>
            <a:pPr>
              <a:lnSpc>
                <a:spcPct val="150000"/>
              </a:lnSpc>
            </a:pPr>
            <a:r>
              <a:rPr lang="en-IN" dirty="0" smtClean="0"/>
              <a:t>Similarly we have </a:t>
            </a:r>
            <a:r>
              <a:rPr lang="en-IN" b="1" dirty="0" err="1" smtClean="0"/>
              <a:t>process.arch</a:t>
            </a:r>
            <a:r>
              <a:rPr lang="en-IN" b="1" dirty="0" smtClean="0"/>
              <a:t>, </a:t>
            </a:r>
            <a:r>
              <a:rPr lang="en-IN" b="1" dirty="0" err="1" smtClean="0"/>
              <a:t>process.platform</a:t>
            </a:r>
            <a:r>
              <a:rPr lang="en-IN" b="1" dirty="0" smtClean="0"/>
              <a:t>, </a:t>
            </a:r>
            <a:r>
              <a:rPr lang="en-IN" b="1" dirty="0" err="1" smtClean="0"/>
              <a:t>process.version</a:t>
            </a:r>
            <a:r>
              <a:rPr lang="en-IN" b="1" dirty="0" smtClean="0"/>
              <a:t>,  </a:t>
            </a:r>
            <a:r>
              <a:rPr lang="en-IN" b="1" dirty="0" err="1" smtClean="0"/>
              <a:t>process.uptime</a:t>
            </a:r>
            <a:r>
              <a:rPr lang="en-IN" b="1" smtClean="0"/>
              <a:t>, process.kill</a:t>
            </a:r>
            <a:r>
              <a:rPr lang="en-IN" b="1" dirty="0" smtClean="0"/>
              <a:t>(</a:t>
            </a:r>
            <a:r>
              <a:rPr lang="en-IN" b="1" dirty="0" err="1" smtClean="0"/>
              <a:t>pid</a:t>
            </a:r>
            <a:r>
              <a:rPr lang="en-IN" b="1" dirty="0" smtClean="0"/>
              <a:t>[,signal])</a:t>
            </a:r>
            <a:endParaRPr lang="en-IN" b="1" dirty="0" smtClean="0"/>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4" name="Picture 3"/>
          <p:cNvPicPr/>
          <p:nvPr/>
        </p:nvPicPr>
        <p:blipFill>
          <a:blip r:embed="rId3" cstate="print"/>
          <a:srcRect/>
          <a:stretch>
            <a:fillRect/>
          </a:stretch>
        </p:blipFill>
        <p:spPr bwMode="auto">
          <a:xfrm>
            <a:off x="929147" y="914399"/>
            <a:ext cx="10412361" cy="4970207"/>
          </a:xfrm>
          <a:prstGeom prst="rect">
            <a:avLst/>
          </a:prstGeom>
          <a:noFill/>
          <a:ln w="9525">
            <a:noFill/>
            <a:miter lim="800000"/>
            <a:headEnd/>
            <a:tailEnd/>
          </a:ln>
        </p:spPr>
      </p:pic>
      <p:sp>
        <p:nvSpPr>
          <p:cNvPr id="5" name="Rectangle 4"/>
          <p:cNvSpPr/>
          <p:nvPr/>
        </p:nvSpPr>
        <p:spPr>
          <a:xfrm>
            <a:off x="2310581" y="5804790"/>
            <a:ext cx="8485238" cy="369332"/>
          </a:xfrm>
          <a:prstGeom prst="rect">
            <a:avLst/>
          </a:prstGeom>
        </p:spPr>
        <p:txBody>
          <a:bodyPr wrap="square">
            <a:spAutoFit/>
          </a:bodyPr>
          <a:lstStyle/>
          <a:p>
            <a:r>
              <a:rPr lang="en-IN" dirty="0" smtClean="0"/>
              <a:t>Figure: Web framework using node.js, </a:t>
            </a:r>
            <a:r>
              <a:rPr lang="en-IN" dirty="0" err="1" smtClean="0"/>
              <a:t>express.js,mongodb</a:t>
            </a:r>
            <a:r>
              <a:rPr lang="en-IN" dirty="0" smtClean="0"/>
              <a:t> and </a:t>
            </a:r>
            <a:r>
              <a:rPr lang="en-IN" dirty="0" err="1" smtClean="0"/>
              <a:t>angularjs</a:t>
            </a:r>
            <a:endParaRPr lang="en-IN" dirty="0"/>
          </a:p>
        </p:txBody>
      </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3831818"/>
          </a:xfrm>
          <a:prstGeom prst="rect">
            <a:avLst/>
          </a:prstGeom>
        </p:spPr>
        <p:txBody>
          <a:bodyPr wrap="square">
            <a:spAutoFit/>
          </a:bodyPr>
          <a:lstStyle/>
          <a:p>
            <a:pPr>
              <a:lnSpc>
                <a:spcPct val="150000"/>
              </a:lnSpc>
            </a:pPr>
            <a:r>
              <a:rPr lang="en-IN" b="1" dirty="0" smtClean="0"/>
              <a:t>Defaults to local:</a:t>
            </a:r>
          </a:p>
          <a:p>
            <a:pPr>
              <a:lnSpc>
                <a:spcPct val="150000"/>
              </a:lnSpc>
            </a:pPr>
            <a:r>
              <a:rPr lang="en-IN" dirty="0" smtClean="0"/>
              <a:t>Node's JavaScript is different from browser's JavaScript when it comes to global scope. In the browser's JavaScript, variables declared without </a:t>
            </a:r>
            <a:r>
              <a:rPr lang="en-IN" b="1" dirty="0" err="1" smtClean="0"/>
              <a:t>var</a:t>
            </a:r>
            <a:r>
              <a:rPr lang="en-IN" b="1" dirty="0" smtClean="0"/>
              <a:t> </a:t>
            </a:r>
            <a:r>
              <a:rPr lang="en-IN" dirty="0" smtClean="0"/>
              <a:t>keyword become global. In Node.js, everything becomes local by default.</a:t>
            </a:r>
          </a:p>
          <a:p>
            <a:pPr>
              <a:lnSpc>
                <a:spcPct val="150000"/>
              </a:lnSpc>
            </a:pPr>
            <a:r>
              <a:rPr lang="en-IN" b="1" dirty="0" smtClean="0"/>
              <a:t>Access Global Scope:</a:t>
            </a:r>
          </a:p>
          <a:p>
            <a:pPr>
              <a:lnSpc>
                <a:spcPct val="150000"/>
              </a:lnSpc>
            </a:pPr>
            <a:r>
              <a:rPr lang="en-IN" dirty="0" smtClean="0"/>
              <a:t>In a browser, global scope is the window object. In Node.js, </a:t>
            </a:r>
            <a:r>
              <a:rPr lang="en-IN" b="1" dirty="0" smtClean="0"/>
              <a:t>global</a:t>
            </a:r>
            <a:r>
              <a:rPr lang="en-IN" dirty="0" smtClean="0"/>
              <a:t> object represents the global scope.</a:t>
            </a:r>
          </a:p>
          <a:p>
            <a:pPr>
              <a:lnSpc>
                <a:spcPct val="150000"/>
              </a:lnSpc>
            </a:pPr>
            <a:r>
              <a:rPr lang="en-IN" dirty="0" smtClean="0"/>
              <a:t>To add something in </a:t>
            </a:r>
            <a:r>
              <a:rPr lang="en-IN" b="1" dirty="0" smtClean="0"/>
              <a:t>global scope</a:t>
            </a:r>
            <a:r>
              <a:rPr lang="en-IN" dirty="0" smtClean="0"/>
              <a:t>, you need to export it using export or </a:t>
            </a:r>
            <a:r>
              <a:rPr lang="en-IN" b="1" dirty="0" err="1" smtClean="0"/>
              <a:t>module.export</a:t>
            </a:r>
            <a:r>
              <a:rPr lang="en-IN" b="1" dirty="0" smtClean="0"/>
              <a:t>.</a:t>
            </a:r>
            <a:r>
              <a:rPr lang="en-IN" dirty="0" smtClean="0"/>
              <a:t> </a:t>
            </a:r>
          </a:p>
          <a:p>
            <a:pPr>
              <a:lnSpc>
                <a:spcPct val="150000"/>
              </a:lnSpc>
            </a:pPr>
            <a:r>
              <a:rPr lang="en-IN" dirty="0" smtClean="0"/>
              <a:t>The same way, </a:t>
            </a:r>
            <a:r>
              <a:rPr lang="en-IN" b="1" dirty="0" smtClean="0"/>
              <a:t>import </a:t>
            </a:r>
            <a:r>
              <a:rPr lang="en-IN" dirty="0" smtClean="0"/>
              <a:t>modules/object using </a:t>
            </a:r>
            <a:r>
              <a:rPr lang="en-IN" b="1" dirty="0" smtClean="0"/>
              <a:t>require() function </a:t>
            </a:r>
            <a:r>
              <a:rPr lang="en-IN" dirty="0" smtClean="0"/>
              <a:t>to access it from the global scope.</a:t>
            </a:r>
          </a:p>
          <a:p>
            <a:pPr>
              <a:lnSpc>
                <a:spcPct val="150000"/>
              </a:lnSpc>
            </a:pPr>
            <a:r>
              <a:rPr lang="en-IN" dirty="0" smtClean="0"/>
              <a:t>For example, </a:t>
            </a:r>
            <a:r>
              <a:rPr lang="en-IN" b="1" dirty="0" smtClean="0"/>
              <a:t>to export an object in Node.js, use exports.name = object</a:t>
            </a:r>
            <a:r>
              <a:rPr lang="en-IN" dirty="0" smtClean="0"/>
              <a:t>.</a:t>
            </a:r>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24463" y="870156"/>
            <a:ext cx="11076039" cy="4662815"/>
          </a:xfrm>
          <a:prstGeom prst="rect">
            <a:avLst/>
          </a:prstGeom>
        </p:spPr>
        <p:txBody>
          <a:bodyPr wrap="square">
            <a:spAutoFit/>
          </a:bodyPr>
          <a:lstStyle/>
          <a:p>
            <a:pPr>
              <a:lnSpc>
                <a:spcPct val="150000"/>
              </a:lnSpc>
            </a:pPr>
            <a:r>
              <a:rPr lang="en-IN" b="1" dirty="0" smtClean="0"/>
              <a:t>Node.js Local Module:</a:t>
            </a:r>
          </a:p>
          <a:p>
            <a:pPr marL="342900" indent="-342900">
              <a:lnSpc>
                <a:spcPct val="150000"/>
              </a:lnSpc>
              <a:buFont typeface="Arial" pitchFamily="34" charset="0"/>
              <a:buChar char="•"/>
            </a:pPr>
            <a:r>
              <a:rPr lang="en-IN" dirty="0" smtClean="0"/>
              <a:t>Local modules are modules created locally in your Node.js application. </a:t>
            </a:r>
          </a:p>
          <a:p>
            <a:pPr marL="342900" indent="-342900">
              <a:lnSpc>
                <a:spcPct val="150000"/>
              </a:lnSpc>
              <a:buFont typeface="Arial" pitchFamily="34" charset="0"/>
              <a:buChar char="•"/>
            </a:pPr>
            <a:r>
              <a:rPr lang="en-IN" b="1" dirty="0" smtClean="0"/>
              <a:t>These modules include different functionalities of your application in separate files and folders. </a:t>
            </a:r>
            <a:r>
              <a:rPr lang="en-IN" dirty="0" smtClean="0"/>
              <a:t>You can also package it and distribute it via NPM, so that Node.js community can use it. </a:t>
            </a:r>
          </a:p>
          <a:p>
            <a:pPr marL="342900" indent="-342900">
              <a:lnSpc>
                <a:spcPct val="150000"/>
              </a:lnSpc>
              <a:buFont typeface="Arial" pitchFamily="34" charset="0"/>
              <a:buChar char="•"/>
            </a:pPr>
            <a:r>
              <a:rPr lang="en-IN" dirty="0" smtClean="0"/>
              <a:t>For example, if you need to connect to </a:t>
            </a:r>
            <a:r>
              <a:rPr lang="en-IN" dirty="0" err="1" smtClean="0"/>
              <a:t>MongoDB</a:t>
            </a:r>
            <a:r>
              <a:rPr lang="en-IN" dirty="0" smtClean="0"/>
              <a:t> and fetch data then you can create a module for it, which can be reused in your application.</a:t>
            </a:r>
          </a:p>
          <a:p>
            <a:pPr>
              <a:lnSpc>
                <a:spcPct val="150000"/>
              </a:lnSpc>
            </a:pPr>
            <a:r>
              <a:rPr lang="en-IN" b="1" dirty="0" smtClean="0"/>
              <a:t>Writing Simple Module:</a:t>
            </a:r>
          </a:p>
          <a:p>
            <a:pPr>
              <a:lnSpc>
                <a:spcPct val="150000"/>
              </a:lnSpc>
            </a:pPr>
            <a:r>
              <a:rPr lang="en-IN" dirty="0" smtClean="0"/>
              <a:t>Let's write simple logging module which logs the information, warning or error to the console.</a:t>
            </a:r>
          </a:p>
          <a:p>
            <a:pPr>
              <a:lnSpc>
                <a:spcPct val="150000"/>
              </a:lnSpc>
            </a:pPr>
            <a:r>
              <a:rPr lang="en-IN" dirty="0" smtClean="0"/>
              <a:t>In Node.js, module should be placed in a separate JavaScript file. So, create a Log.js file and write the following code in it.</a:t>
            </a:r>
          </a:p>
          <a:p>
            <a:pPr marL="342900" indent="-342900">
              <a:lnSpc>
                <a:spcPct val="150000"/>
              </a:lnSpc>
              <a:buFont typeface="Arial" pitchFamily="34" charset="0"/>
              <a:buChar char="•"/>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pic>
        <p:nvPicPr>
          <p:cNvPr id="61442" name="Picture 2"/>
          <p:cNvPicPr>
            <a:picLocks noChangeAspect="1" noChangeArrowheads="1"/>
          </p:cNvPicPr>
          <p:nvPr/>
        </p:nvPicPr>
        <p:blipFill>
          <a:blip r:embed="rId2" cstate="print"/>
          <a:srcRect/>
          <a:stretch>
            <a:fillRect/>
          </a:stretch>
        </p:blipFill>
        <p:spPr bwMode="auto">
          <a:xfrm>
            <a:off x="1165123" y="860784"/>
            <a:ext cx="7875638" cy="4020932"/>
          </a:xfrm>
          <a:prstGeom prst="rect">
            <a:avLst/>
          </a:prstGeom>
          <a:noFill/>
          <a:ln w="9525">
            <a:noFill/>
            <a:miter lim="800000"/>
            <a:headEnd/>
            <a:tailEnd/>
          </a:ln>
        </p:spPr>
      </p:pic>
      <p:sp>
        <p:nvSpPr>
          <p:cNvPr id="8" name="Rectangle 7"/>
          <p:cNvSpPr/>
          <p:nvPr/>
        </p:nvSpPr>
        <p:spPr>
          <a:xfrm>
            <a:off x="806245" y="4964132"/>
            <a:ext cx="11110452" cy="1711366"/>
          </a:xfrm>
          <a:prstGeom prst="rect">
            <a:avLst/>
          </a:prstGeom>
        </p:spPr>
        <p:txBody>
          <a:bodyPr wrap="square">
            <a:spAutoFit/>
          </a:bodyPr>
          <a:lstStyle/>
          <a:p>
            <a:pPr marL="342900" indent="-342900">
              <a:lnSpc>
                <a:spcPct val="150000"/>
              </a:lnSpc>
              <a:buFont typeface="Arial" pitchFamily="34" charset="0"/>
              <a:buChar char="•"/>
            </a:pPr>
            <a:r>
              <a:rPr lang="en-IN" dirty="0" smtClean="0"/>
              <a:t>we have created an object with three functions - info(), warning() and error() and assigned this object to </a:t>
            </a:r>
            <a:r>
              <a:rPr lang="en-IN" b="1" dirty="0" err="1" smtClean="0"/>
              <a:t>module.exports</a:t>
            </a:r>
            <a:r>
              <a:rPr lang="en-IN" dirty="0" smtClean="0"/>
              <a:t>.</a:t>
            </a:r>
          </a:p>
          <a:p>
            <a:pPr marL="342900" indent="-342900">
              <a:lnSpc>
                <a:spcPct val="150000"/>
              </a:lnSpc>
              <a:buFont typeface="Arial" pitchFamily="34" charset="0"/>
              <a:buChar char="•"/>
            </a:pPr>
            <a:r>
              <a:rPr lang="en-IN" dirty="0" smtClean="0"/>
              <a:t>The </a:t>
            </a:r>
            <a:r>
              <a:rPr lang="en-IN" i="1" dirty="0" err="1" smtClean="0"/>
              <a:t>module.exports</a:t>
            </a:r>
            <a:r>
              <a:rPr lang="en-IN" dirty="0" smtClean="0"/>
              <a:t> is a special object which is included in every JS file in the Node.js application by default. </a:t>
            </a:r>
          </a:p>
          <a:p>
            <a:pPr marL="342900" indent="-342900">
              <a:lnSpc>
                <a:spcPct val="150000"/>
              </a:lnSpc>
              <a:buFont typeface="Arial" pitchFamily="34" charset="0"/>
              <a:buChar char="•"/>
            </a:pPr>
            <a:r>
              <a:rPr lang="en-IN" dirty="0" smtClean="0"/>
              <a:t>Use </a:t>
            </a:r>
            <a:r>
              <a:rPr lang="en-IN" b="1" dirty="0" err="1" smtClean="0"/>
              <a:t>module.exports</a:t>
            </a:r>
            <a:r>
              <a:rPr lang="en-IN" dirty="0" smtClean="0"/>
              <a:t> or </a:t>
            </a:r>
            <a:r>
              <a:rPr lang="en-IN" b="1" dirty="0" smtClean="0"/>
              <a:t>exports</a:t>
            </a:r>
            <a:r>
              <a:rPr lang="en-IN" dirty="0" smtClean="0"/>
              <a:t> to expose a function, object or variable as a module in Node.js.</a:t>
            </a: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8" name="Rectangle 7"/>
          <p:cNvSpPr/>
          <p:nvPr/>
        </p:nvSpPr>
        <p:spPr>
          <a:xfrm>
            <a:off x="585019" y="1321281"/>
            <a:ext cx="11110452" cy="4801314"/>
          </a:xfrm>
          <a:prstGeom prst="rect">
            <a:avLst/>
          </a:prstGeom>
        </p:spPr>
        <p:txBody>
          <a:bodyPr wrap="square">
            <a:spAutoFit/>
          </a:bodyPr>
          <a:lstStyle/>
          <a:p>
            <a:pPr>
              <a:lnSpc>
                <a:spcPct val="150000"/>
              </a:lnSpc>
            </a:pPr>
            <a:r>
              <a:rPr lang="en-IN" b="1" dirty="0" smtClean="0"/>
              <a:t>Loading Local Module:</a:t>
            </a:r>
          </a:p>
          <a:p>
            <a:pPr>
              <a:lnSpc>
                <a:spcPct val="150000"/>
              </a:lnSpc>
            </a:pPr>
            <a:r>
              <a:rPr lang="en-IN" dirty="0" smtClean="0"/>
              <a:t>To use local modules in your application, you need to load it using require() function in the same way as core module. However, you need to specify the path of JavaScript file of the module. Let us  consider app.js is using the module.</a:t>
            </a:r>
          </a:p>
          <a:p>
            <a:pPr>
              <a:lnSpc>
                <a:spcPct val="150000"/>
              </a:lnSpc>
            </a:pPr>
            <a:r>
              <a:rPr lang="en-IN" b="1" dirty="0" err="1" smtClean="0"/>
              <a:t>var</a:t>
            </a:r>
            <a:r>
              <a:rPr lang="en-IN" b="1" dirty="0" smtClean="0"/>
              <a:t> </a:t>
            </a:r>
            <a:r>
              <a:rPr lang="en-IN" b="1" dirty="0" err="1" smtClean="0"/>
              <a:t>myLogModule</a:t>
            </a:r>
            <a:r>
              <a:rPr lang="en-IN" b="1" dirty="0" smtClean="0"/>
              <a:t> = require('./Log.js'); </a:t>
            </a:r>
          </a:p>
          <a:p>
            <a:pPr>
              <a:lnSpc>
                <a:spcPct val="150000"/>
              </a:lnSpc>
            </a:pPr>
            <a:r>
              <a:rPr lang="en-IN" b="1" dirty="0" smtClean="0"/>
              <a:t>myLogModule.info('Node.js started');</a:t>
            </a:r>
          </a:p>
          <a:p>
            <a:pPr marL="342900" indent="-342900">
              <a:lnSpc>
                <a:spcPct val="150000"/>
              </a:lnSpc>
              <a:buFont typeface="Arial" pitchFamily="34" charset="0"/>
              <a:buChar char="•"/>
            </a:pPr>
            <a:r>
              <a:rPr lang="en-IN" dirty="0" smtClean="0"/>
              <a:t>So now you can use logging module as an object and call any of its function using dot notation </a:t>
            </a:r>
            <a:r>
              <a:rPr lang="en-IN" dirty="0" err="1" smtClean="0"/>
              <a:t>e.g</a:t>
            </a:r>
            <a:r>
              <a:rPr lang="en-IN" dirty="0" smtClean="0"/>
              <a:t> </a:t>
            </a:r>
            <a:r>
              <a:rPr lang="en-IN" b="1" dirty="0" smtClean="0"/>
              <a:t>myLogModule.info() or </a:t>
            </a:r>
            <a:r>
              <a:rPr lang="en-IN" b="1" dirty="0" err="1" smtClean="0"/>
              <a:t>myLogModule.warning</a:t>
            </a:r>
            <a:r>
              <a:rPr lang="en-IN" b="1" dirty="0" smtClean="0"/>
              <a:t>() or </a:t>
            </a:r>
            <a:r>
              <a:rPr lang="en-IN" b="1" dirty="0" err="1" smtClean="0"/>
              <a:t>myLogModule.error</a:t>
            </a:r>
            <a:r>
              <a:rPr lang="en-IN" b="1" dirty="0" smtClean="0"/>
              <a:t>()</a:t>
            </a:r>
          </a:p>
          <a:p>
            <a:endParaRPr lang="en-IN" dirty="0" smtClean="0"/>
          </a:p>
          <a:p>
            <a:r>
              <a:rPr lang="en-IN" dirty="0" smtClean="0"/>
              <a:t>Run the above example using command prompt (in Windows) as shown below.</a:t>
            </a:r>
          </a:p>
          <a:p>
            <a:endParaRPr lang="en-IN" dirty="0" smtClean="0"/>
          </a:p>
          <a:p>
            <a:r>
              <a:rPr lang="en-IN" b="1" dirty="0" smtClean="0"/>
              <a:t>C:\&gt; node app.js </a:t>
            </a:r>
            <a:br>
              <a:rPr lang="en-IN" b="1" dirty="0" smtClean="0"/>
            </a:br>
            <a:r>
              <a:rPr lang="en-IN" b="1" dirty="0" smtClean="0"/>
              <a:t>Info: Node.js started</a:t>
            </a:r>
          </a:p>
          <a:p>
            <a:pPr marL="342900" indent="-342900">
              <a:lnSpc>
                <a:spcPct val="150000"/>
              </a:lnSpc>
              <a:buFont typeface="Arial" pitchFamily="34" charset="0"/>
              <a:buChar char="•"/>
            </a:pP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8" name="Rectangle 7"/>
          <p:cNvSpPr/>
          <p:nvPr/>
        </p:nvSpPr>
        <p:spPr>
          <a:xfrm>
            <a:off x="378541" y="948690"/>
            <a:ext cx="11110452" cy="5909310"/>
          </a:xfrm>
          <a:prstGeom prst="rect">
            <a:avLst/>
          </a:prstGeom>
        </p:spPr>
        <p:txBody>
          <a:bodyPr wrap="square">
            <a:spAutoFit/>
          </a:bodyPr>
          <a:lstStyle/>
          <a:p>
            <a:pPr marL="342900" indent="-342900">
              <a:lnSpc>
                <a:spcPct val="150000"/>
              </a:lnSpc>
            </a:pPr>
            <a:r>
              <a:rPr lang="en-IN" b="1" dirty="0" smtClean="0">
                <a:solidFill>
                  <a:srgbClr val="FF0000"/>
                </a:solidFill>
              </a:rPr>
              <a:t>Expose different types as a module using </a:t>
            </a:r>
            <a:r>
              <a:rPr lang="en-IN" b="1" dirty="0" err="1" smtClean="0">
                <a:solidFill>
                  <a:srgbClr val="FF0000"/>
                </a:solidFill>
              </a:rPr>
              <a:t>module.exports</a:t>
            </a:r>
            <a:r>
              <a:rPr lang="en-IN" b="1" dirty="0" smtClean="0">
                <a:solidFill>
                  <a:srgbClr val="FF0000"/>
                </a:solidFill>
              </a:rPr>
              <a:t>.</a:t>
            </a:r>
          </a:p>
          <a:p>
            <a:pPr marL="342900" indent="-342900">
              <a:lnSpc>
                <a:spcPct val="150000"/>
              </a:lnSpc>
              <a:buFont typeface="Arial" pitchFamily="34" charset="0"/>
              <a:buChar char="•"/>
            </a:pPr>
            <a:r>
              <a:rPr lang="en-IN" dirty="0" smtClean="0"/>
              <a:t>The </a:t>
            </a:r>
            <a:r>
              <a:rPr lang="en-IN" b="1" dirty="0" err="1" smtClean="0"/>
              <a:t>module.exports</a:t>
            </a:r>
            <a:r>
              <a:rPr lang="en-IN" dirty="0" smtClean="0"/>
              <a:t> or </a:t>
            </a:r>
            <a:r>
              <a:rPr lang="en-IN" b="1" dirty="0" smtClean="0"/>
              <a:t>exports</a:t>
            </a:r>
            <a:r>
              <a:rPr lang="en-IN" dirty="0" smtClean="0"/>
              <a:t> is a special object which is included in every JS file in the Node.js application by default. </a:t>
            </a:r>
          </a:p>
          <a:p>
            <a:pPr marL="342900" indent="-342900">
              <a:lnSpc>
                <a:spcPct val="150000"/>
              </a:lnSpc>
              <a:buFont typeface="Arial" pitchFamily="34" charset="0"/>
              <a:buChar char="•"/>
            </a:pPr>
            <a:r>
              <a:rPr lang="en-IN" b="1" i="1" dirty="0" smtClean="0"/>
              <a:t>module</a:t>
            </a:r>
            <a:r>
              <a:rPr lang="en-IN" dirty="0" smtClean="0"/>
              <a:t> is a variable that represents current module and </a:t>
            </a:r>
            <a:r>
              <a:rPr lang="en-IN" b="1" i="1" dirty="0" smtClean="0"/>
              <a:t>exports</a:t>
            </a:r>
            <a:r>
              <a:rPr lang="en-IN" b="1" dirty="0" smtClean="0"/>
              <a:t> </a:t>
            </a:r>
            <a:r>
              <a:rPr lang="en-IN" dirty="0" smtClean="0"/>
              <a:t>is an object that will be exposed as a module.</a:t>
            </a:r>
          </a:p>
          <a:p>
            <a:pPr marL="342900" indent="-342900">
              <a:lnSpc>
                <a:spcPct val="150000"/>
              </a:lnSpc>
            </a:pPr>
            <a:r>
              <a:rPr lang="en-IN" b="1" dirty="0" smtClean="0">
                <a:solidFill>
                  <a:srgbClr val="FF0000"/>
                </a:solidFill>
              </a:rPr>
              <a:t>Export Literals:</a:t>
            </a:r>
          </a:p>
          <a:p>
            <a:pPr marL="342900" indent="-342900">
              <a:lnSpc>
                <a:spcPct val="150000"/>
              </a:lnSpc>
            </a:pPr>
            <a:r>
              <a:rPr lang="en-IN" i="1" dirty="0" smtClean="0"/>
              <a:t>exports</a:t>
            </a:r>
            <a:r>
              <a:rPr lang="en-IN" dirty="0" smtClean="0"/>
              <a:t> is an object. So it exposes whatever you assigned to it as a module.</a:t>
            </a:r>
          </a:p>
          <a:p>
            <a:pPr marL="342900" indent="-342900">
              <a:lnSpc>
                <a:spcPct val="150000"/>
              </a:lnSpc>
            </a:pPr>
            <a:r>
              <a:rPr lang="en-IN" b="1" dirty="0" smtClean="0"/>
              <a:t>Ex : Message.js</a:t>
            </a:r>
          </a:p>
          <a:p>
            <a:pPr marL="342900" indent="-342900">
              <a:lnSpc>
                <a:spcPct val="150000"/>
              </a:lnSpc>
            </a:pPr>
            <a:r>
              <a:rPr lang="en-IN" b="1" dirty="0" err="1" smtClean="0"/>
              <a:t>module.exports</a:t>
            </a:r>
            <a:r>
              <a:rPr lang="en-IN" b="1" dirty="0" smtClean="0"/>
              <a:t> = 'Hello world';</a:t>
            </a:r>
          </a:p>
          <a:p>
            <a:pPr marL="342900" indent="-342900">
              <a:lnSpc>
                <a:spcPct val="150000"/>
              </a:lnSpc>
            </a:pPr>
            <a:r>
              <a:rPr lang="en-IN" b="1" dirty="0" smtClean="0"/>
              <a:t> //or exports = 'Hello world';</a:t>
            </a:r>
          </a:p>
          <a:p>
            <a:endParaRPr lang="en-IN" dirty="0" smtClean="0"/>
          </a:p>
          <a:p>
            <a:r>
              <a:rPr lang="en-IN" dirty="0" smtClean="0"/>
              <a:t>import this message module and use it in </a:t>
            </a:r>
            <a:r>
              <a:rPr lang="en-IN" b="1" dirty="0" smtClean="0"/>
              <a:t>app.js</a:t>
            </a:r>
            <a:r>
              <a:rPr lang="en-IN" dirty="0" smtClean="0"/>
              <a:t> as shown below.</a:t>
            </a:r>
          </a:p>
          <a:p>
            <a:endParaRPr lang="en-IN" dirty="0" smtClean="0"/>
          </a:p>
          <a:p>
            <a:r>
              <a:rPr lang="en-IN" b="1" dirty="0" err="1" smtClean="0"/>
              <a:t>var</a:t>
            </a:r>
            <a:r>
              <a:rPr lang="en-IN" b="1" dirty="0" smtClean="0"/>
              <a:t> </a:t>
            </a:r>
            <a:r>
              <a:rPr lang="en-IN" b="1" dirty="0" err="1" smtClean="0"/>
              <a:t>msg</a:t>
            </a:r>
            <a:r>
              <a:rPr lang="en-IN" b="1" dirty="0" smtClean="0"/>
              <a:t> = require('./Messages.js'); </a:t>
            </a:r>
          </a:p>
          <a:p>
            <a:endParaRPr lang="en-IN" b="1" dirty="0" smtClean="0"/>
          </a:p>
          <a:p>
            <a:r>
              <a:rPr lang="en-IN" b="1" dirty="0" smtClean="0"/>
              <a:t>console.log(</a:t>
            </a:r>
            <a:r>
              <a:rPr lang="en-IN" b="1" dirty="0" err="1" smtClean="0"/>
              <a:t>msg</a:t>
            </a:r>
            <a:r>
              <a:rPr lang="en-IN" b="1" dirty="0" smtClean="0"/>
              <a:t>);</a:t>
            </a:r>
          </a:p>
          <a:p>
            <a:pPr marL="342900" indent="-342900">
              <a:lnSpc>
                <a:spcPct val="150000"/>
              </a:lnSpc>
            </a:pPr>
            <a:endParaRPr lang="en-IN" b="1"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8" name="Rectangle 7"/>
          <p:cNvSpPr/>
          <p:nvPr/>
        </p:nvSpPr>
        <p:spPr>
          <a:xfrm>
            <a:off x="319547" y="874948"/>
            <a:ext cx="11110452" cy="6324808"/>
          </a:xfrm>
          <a:prstGeom prst="rect">
            <a:avLst/>
          </a:prstGeom>
        </p:spPr>
        <p:txBody>
          <a:bodyPr wrap="square">
            <a:spAutoFit/>
          </a:bodyPr>
          <a:lstStyle/>
          <a:p>
            <a:pPr>
              <a:lnSpc>
                <a:spcPct val="150000"/>
              </a:lnSpc>
            </a:pPr>
            <a:r>
              <a:rPr lang="en-IN" b="1" dirty="0" smtClean="0"/>
              <a:t>Export Object:</a:t>
            </a:r>
          </a:p>
          <a:p>
            <a:pPr>
              <a:lnSpc>
                <a:spcPct val="150000"/>
              </a:lnSpc>
            </a:pPr>
            <a:r>
              <a:rPr lang="en-IN" i="1" dirty="0" smtClean="0"/>
              <a:t>exports</a:t>
            </a:r>
            <a:r>
              <a:rPr lang="en-IN" dirty="0" smtClean="0"/>
              <a:t> is an object. So, you can attach properties or methods to it. </a:t>
            </a:r>
          </a:p>
          <a:p>
            <a:pPr>
              <a:lnSpc>
                <a:spcPct val="150000"/>
              </a:lnSpc>
            </a:pPr>
            <a:r>
              <a:rPr lang="en-IN" dirty="0" smtClean="0">
                <a:solidFill>
                  <a:srgbClr val="FF0000"/>
                </a:solidFill>
              </a:rPr>
              <a:t>Message.js</a:t>
            </a:r>
          </a:p>
          <a:p>
            <a:pPr lvl="1">
              <a:lnSpc>
                <a:spcPct val="150000"/>
              </a:lnSpc>
            </a:pPr>
            <a:r>
              <a:rPr lang="en-IN" b="1" i="1" dirty="0" err="1" smtClean="0"/>
              <a:t>module.exports.SimpleMessage</a:t>
            </a:r>
            <a:r>
              <a:rPr lang="en-IN" b="1" i="1" dirty="0" smtClean="0"/>
              <a:t> = 'Hello world'; // or </a:t>
            </a:r>
            <a:r>
              <a:rPr lang="en-IN" b="1" i="1" dirty="0" err="1" smtClean="0"/>
              <a:t>exports.SimpleMessage</a:t>
            </a:r>
            <a:r>
              <a:rPr lang="en-IN" b="1" i="1" dirty="0" smtClean="0"/>
              <a:t> = 'Hello world'; </a:t>
            </a:r>
          </a:p>
          <a:p>
            <a:pPr lvl="1">
              <a:lnSpc>
                <a:spcPct val="150000"/>
              </a:lnSpc>
            </a:pPr>
            <a:r>
              <a:rPr lang="en-IN" b="1" i="1" dirty="0" err="1" smtClean="0"/>
              <a:t>module.exports.log</a:t>
            </a:r>
            <a:r>
              <a:rPr lang="en-IN" b="1" i="1" dirty="0" smtClean="0"/>
              <a:t> = function (</a:t>
            </a:r>
            <a:r>
              <a:rPr lang="en-IN" b="1" i="1" dirty="0" err="1" smtClean="0"/>
              <a:t>msg</a:t>
            </a:r>
            <a:r>
              <a:rPr lang="en-IN" b="1" i="1" dirty="0" smtClean="0"/>
              <a:t>) { </a:t>
            </a:r>
          </a:p>
          <a:p>
            <a:pPr lvl="1">
              <a:lnSpc>
                <a:spcPct val="150000"/>
              </a:lnSpc>
            </a:pPr>
            <a:r>
              <a:rPr lang="en-IN" b="1" i="1" dirty="0" smtClean="0"/>
              <a:t>console.log(</a:t>
            </a:r>
            <a:r>
              <a:rPr lang="en-IN" b="1" i="1" dirty="0" err="1" smtClean="0"/>
              <a:t>msg</a:t>
            </a:r>
            <a:r>
              <a:rPr lang="en-IN" b="1" i="1" dirty="0" smtClean="0"/>
              <a:t>); </a:t>
            </a:r>
          </a:p>
          <a:p>
            <a:pPr lvl="1">
              <a:lnSpc>
                <a:spcPct val="150000"/>
              </a:lnSpc>
            </a:pPr>
            <a:r>
              <a:rPr lang="en-IN" b="1" i="1" dirty="0" smtClean="0"/>
              <a:t>}; </a:t>
            </a:r>
          </a:p>
          <a:p>
            <a:pPr lvl="1">
              <a:lnSpc>
                <a:spcPct val="150000"/>
              </a:lnSpc>
            </a:pPr>
            <a:r>
              <a:rPr lang="en-IN" b="1" i="1" dirty="0" err="1" smtClean="0"/>
              <a:t>module.exports</a:t>
            </a:r>
            <a:r>
              <a:rPr lang="en-IN" b="1" i="1" dirty="0" smtClean="0"/>
              <a:t> = { </a:t>
            </a:r>
            <a:r>
              <a:rPr lang="en-IN" b="1" i="1" dirty="0" err="1" smtClean="0"/>
              <a:t>firstName</a:t>
            </a:r>
            <a:r>
              <a:rPr lang="en-IN" b="1" i="1" dirty="0" smtClean="0"/>
              <a:t>: 'James', </a:t>
            </a:r>
            <a:r>
              <a:rPr lang="en-IN" b="1" i="1" dirty="0" err="1" smtClean="0"/>
              <a:t>lastName</a:t>
            </a:r>
            <a:r>
              <a:rPr lang="en-IN" b="1" i="1" dirty="0" smtClean="0"/>
              <a:t>: 'Bond' } </a:t>
            </a:r>
          </a:p>
          <a:p>
            <a:pPr>
              <a:lnSpc>
                <a:spcPct val="150000"/>
              </a:lnSpc>
            </a:pPr>
            <a:r>
              <a:rPr lang="en-IN" dirty="0" smtClean="0">
                <a:solidFill>
                  <a:srgbClr val="FF0000"/>
                </a:solidFill>
              </a:rPr>
              <a:t>In app.js  </a:t>
            </a:r>
            <a:r>
              <a:rPr lang="en-IN" dirty="0" smtClean="0"/>
              <a:t>import the above module as follows:</a:t>
            </a:r>
          </a:p>
          <a:p>
            <a:pPr lvl="1">
              <a:lnSpc>
                <a:spcPct val="150000"/>
              </a:lnSpc>
            </a:pPr>
            <a:r>
              <a:rPr lang="en-IN" b="1" dirty="0" err="1" smtClean="0">
                <a:solidFill>
                  <a:schemeClr val="accent1">
                    <a:lumMod val="75000"/>
                  </a:schemeClr>
                </a:solidFill>
              </a:rPr>
              <a:t>var</a:t>
            </a:r>
            <a:r>
              <a:rPr lang="en-IN" b="1" dirty="0" smtClean="0">
                <a:solidFill>
                  <a:schemeClr val="accent1">
                    <a:lumMod val="75000"/>
                  </a:schemeClr>
                </a:solidFill>
              </a:rPr>
              <a:t> person = require('./Message.js'); </a:t>
            </a:r>
          </a:p>
          <a:p>
            <a:pPr lvl="1">
              <a:lnSpc>
                <a:spcPct val="150000"/>
              </a:lnSpc>
            </a:pPr>
            <a:r>
              <a:rPr lang="en-IN" b="1" dirty="0" smtClean="0"/>
              <a:t>console.log(</a:t>
            </a:r>
            <a:r>
              <a:rPr lang="en-IN" b="1" dirty="0" err="1" smtClean="0"/>
              <a:t>person.SimpleMessage</a:t>
            </a:r>
            <a:r>
              <a:rPr lang="en-IN" b="1" dirty="0" smtClean="0"/>
              <a:t>); </a:t>
            </a:r>
            <a:endParaRPr lang="en-IN" b="1" i="1" dirty="0" smtClean="0"/>
          </a:p>
          <a:p>
            <a:pPr lvl="1">
              <a:lnSpc>
                <a:spcPct val="150000"/>
              </a:lnSpc>
            </a:pPr>
            <a:r>
              <a:rPr lang="en-IN" b="1" dirty="0" smtClean="0"/>
              <a:t>console.log(person.log(“Welcome Students”); </a:t>
            </a:r>
          </a:p>
          <a:p>
            <a:pPr lvl="1">
              <a:lnSpc>
                <a:spcPct val="150000"/>
              </a:lnSpc>
            </a:pPr>
            <a:r>
              <a:rPr lang="en-IN" b="1" dirty="0" smtClean="0"/>
              <a:t>console.log(</a:t>
            </a:r>
            <a:r>
              <a:rPr lang="en-IN" b="1" dirty="0" err="1" smtClean="0"/>
              <a:t>person.firstName</a:t>
            </a:r>
            <a:r>
              <a:rPr lang="en-IN" b="1" dirty="0" smtClean="0"/>
              <a:t> + ' ' + </a:t>
            </a:r>
            <a:r>
              <a:rPr lang="en-IN" b="1" dirty="0" err="1" smtClean="0"/>
              <a:t>person.lastName</a:t>
            </a:r>
            <a:r>
              <a:rPr lang="en-IN" b="1" dirty="0" smtClean="0"/>
              <a:t>); </a:t>
            </a:r>
            <a:r>
              <a:rPr lang="en-IN" i="1" dirty="0" smtClean="0"/>
              <a:t/>
            </a:r>
            <a:br>
              <a:rPr lang="en-IN" i="1" dirty="0" smtClean="0"/>
            </a:br>
            <a:endParaRPr lang="en-IN" i="1" dirty="0" smtClean="0"/>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83457" y="811162"/>
            <a:ext cx="11076039" cy="1338828"/>
          </a:xfrm>
          <a:prstGeom prst="rect">
            <a:avLst/>
          </a:prstGeom>
        </p:spPr>
        <p:txBody>
          <a:bodyPr wrap="square">
            <a:spAutoFit/>
          </a:bodyPr>
          <a:lstStyle/>
          <a:p>
            <a:pPr>
              <a:lnSpc>
                <a:spcPct val="150000"/>
              </a:lnSpc>
            </a:pPr>
            <a:r>
              <a:rPr lang="en-IN" b="1" dirty="0" smtClean="0">
                <a:solidFill>
                  <a:srgbClr val="FF0000"/>
                </a:solidFill>
              </a:rPr>
              <a:t>Frameworks for Node.js</a:t>
            </a:r>
          </a:p>
          <a:p>
            <a:pPr>
              <a:lnSpc>
                <a:spcPct val="150000"/>
              </a:lnSpc>
            </a:pPr>
            <a:r>
              <a:rPr lang="en-IN" dirty="0" smtClean="0"/>
              <a:t>There are various third party open-source frameworks available in Node Package Manager which makes Node.js application development faster and easy. The following table lists frameworks for Node.js.</a:t>
            </a:r>
            <a:endParaRPr lang="en-IN" dirty="0"/>
          </a:p>
        </p:txBody>
      </p:sp>
      <p:pic>
        <p:nvPicPr>
          <p:cNvPr id="63490" name="Picture 2"/>
          <p:cNvPicPr>
            <a:picLocks noChangeAspect="1" noChangeArrowheads="1"/>
          </p:cNvPicPr>
          <p:nvPr/>
        </p:nvPicPr>
        <p:blipFill>
          <a:blip r:embed="rId2" cstate="print"/>
          <a:srcRect/>
          <a:stretch>
            <a:fillRect/>
          </a:stretch>
        </p:blipFill>
        <p:spPr bwMode="auto">
          <a:xfrm>
            <a:off x="2569754" y="2143125"/>
            <a:ext cx="7229475" cy="4714875"/>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grpSp>
        <p:nvGrpSpPr>
          <p:cNvPr id="9" name="Group 8"/>
          <p:cNvGrpSpPr/>
          <p:nvPr/>
        </p:nvGrpSpPr>
        <p:grpSpPr>
          <a:xfrm>
            <a:off x="2344226" y="845728"/>
            <a:ext cx="7253287" cy="5682431"/>
            <a:chOff x="2344226" y="845728"/>
            <a:chExt cx="7253287" cy="5682431"/>
          </a:xfrm>
        </p:grpSpPr>
        <p:pic>
          <p:nvPicPr>
            <p:cNvPr id="64514" name="Picture 2"/>
            <p:cNvPicPr>
              <a:picLocks noChangeAspect="1" noChangeArrowheads="1"/>
            </p:cNvPicPr>
            <p:nvPr/>
          </p:nvPicPr>
          <p:blipFill>
            <a:blip r:embed="rId2" cstate="print"/>
            <a:srcRect/>
            <a:stretch>
              <a:fillRect/>
            </a:stretch>
          </p:blipFill>
          <p:spPr bwMode="auto">
            <a:xfrm>
              <a:off x="2358513" y="845728"/>
              <a:ext cx="7239000" cy="5343525"/>
            </a:xfrm>
            <a:prstGeom prst="rect">
              <a:avLst/>
            </a:prstGeom>
            <a:noFill/>
            <a:ln w="9525">
              <a:noFill/>
              <a:miter lim="800000"/>
              <a:headEnd/>
              <a:tailEnd/>
            </a:ln>
          </p:spPr>
        </p:pic>
        <p:pic>
          <p:nvPicPr>
            <p:cNvPr id="64515" name="Picture 3"/>
            <p:cNvPicPr>
              <a:picLocks noChangeAspect="1" noChangeArrowheads="1"/>
            </p:cNvPicPr>
            <p:nvPr/>
          </p:nvPicPr>
          <p:blipFill>
            <a:blip r:embed="rId3" cstate="print"/>
            <a:srcRect/>
            <a:stretch>
              <a:fillRect/>
            </a:stretch>
          </p:blipFill>
          <p:spPr bwMode="auto">
            <a:xfrm>
              <a:off x="2344226" y="6137634"/>
              <a:ext cx="7229475" cy="390525"/>
            </a:xfrm>
            <a:prstGeom prst="rect">
              <a:avLst/>
            </a:prstGeom>
            <a:noFill/>
            <a:ln w="9525">
              <a:noFill/>
              <a:miter lim="800000"/>
              <a:headEnd/>
              <a:tailEnd/>
            </a:ln>
          </p:spPr>
        </p:pic>
      </p:gr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754418"/>
            <a:ext cx="11882285" cy="3831818"/>
          </a:xfrm>
          <a:prstGeom prst="rect">
            <a:avLst/>
          </a:prstGeom>
        </p:spPr>
        <p:txBody>
          <a:bodyPr wrap="square">
            <a:spAutoFit/>
          </a:bodyPr>
          <a:lstStyle/>
          <a:p>
            <a:pPr>
              <a:lnSpc>
                <a:spcPct val="150000"/>
              </a:lnSpc>
            </a:pPr>
            <a:r>
              <a:rPr lang="en-IN" b="1" dirty="0" smtClean="0"/>
              <a:t>Event-Driven Programming</a:t>
            </a:r>
          </a:p>
          <a:p>
            <a:pPr marL="342900" indent="-342900">
              <a:lnSpc>
                <a:spcPct val="150000"/>
              </a:lnSpc>
              <a:buFont typeface="Arial" pitchFamily="34" charset="0"/>
              <a:buChar char="•"/>
            </a:pPr>
            <a:r>
              <a:rPr lang="en-IN" dirty="0" smtClean="0"/>
              <a:t>Node.js uses events heavily and it is also one of the reasons why Node.js is </a:t>
            </a:r>
            <a:r>
              <a:rPr lang="en-IN" b="1" dirty="0" smtClean="0"/>
              <a:t>pretty fast compared to other similar technologies</a:t>
            </a:r>
            <a:r>
              <a:rPr lang="en-IN" dirty="0" smtClean="0"/>
              <a:t>.</a:t>
            </a:r>
          </a:p>
          <a:p>
            <a:pPr marL="342900" indent="-342900">
              <a:lnSpc>
                <a:spcPct val="150000"/>
              </a:lnSpc>
              <a:buFont typeface="Arial" pitchFamily="34" charset="0"/>
              <a:buChar char="•"/>
            </a:pPr>
            <a:r>
              <a:rPr lang="en-IN" dirty="0" smtClean="0"/>
              <a:t> As soon as Node starts its server, it simply initiates its variables, declares functions and then simply waits for the event to occur.</a:t>
            </a:r>
          </a:p>
          <a:p>
            <a:pPr marL="342900" indent="-342900">
              <a:lnSpc>
                <a:spcPct val="150000"/>
              </a:lnSpc>
              <a:buFont typeface="Arial" pitchFamily="34" charset="0"/>
              <a:buChar char="•"/>
            </a:pPr>
            <a:r>
              <a:rPr lang="en-IN" dirty="0" smtClean="0"/>
              <a:t>In an event-driven application, there is generally a main loop that listens for events, and then triggers a </a:t>
            </a:r>
            <a:r>
              <a:rPr lang="en-IN" dirty="0" err="1" smtClean="0"/>
              <a:t>callback</a:t>
            </a:r>
            <a:r>
              <a:rPr lang="en-IN" dirty="0" smtClean="0"/>
              <a:t> function when one of those events is detected.</a:t>
            </a:r>
          </a:p>
          <a:p>
            <a:pPr>
              <a:lnSpc>
                <a:spcPct val="150000"/>
              </a:lnSpc>
            </a:pPr>
            <a:r>
              <a:rPr lang="en-IN" dirty="0" smtClean="0"/>
              <a:t/>
            </a:r>
            <a:br>
              <a:rPr lang="en-IN" dirty="0" smtClean="0"/>
            </a:br>
            <a:endParaRPr lang="en-IN" dirty="0">
              <a:solidFill>
                <a:srgbClr val="FF0000"/>
              </a:solidFill>
            </a:endParaRPr>
          </a:p>
        </p:txBody>
      </p:sp>
      <p:pic>
        <p:nvPicPr>
          <p:cNvPr id="1026" name="Picture 2" descr="Event Loop"/>
          <p:cNvPicPr>
            <a:picLocks noChangeAspect="1" noChangeArrowheads="1"/>
          </p:cNvPicPr>
          <p:nvPr/>
        </p:nvPicPr>
        <p:blipFill>
          <a:blip r:embed="rId2" cstate="print"/>
          <a:srcRect/>
          <a:stretch>
            <a:fillRect/>
          </a:stretch>
        </p:blipFill>
        <p:spPr bwMode="auto">
          <a:xfrm>
            <a:off x="3063667" y="3795816"/>
            <a:ext cx="5715000" cy="2400301"/>
          </a:xfrm>
          <a:prstGeom prst="rect">
            <a:avLst/>
          </a:prstGeom>
          <a:noFill/>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619507"/>
            <a:ext cx="11882285" cy="6740307"/>
          </a:xfrm>
          <a:prstGeom prst="rect">
            <a:avLst/>
          </a:prstGeom>
        </p:spPr>
        <p:txBody>
          <a:bodyPr wrap="square">
            <a:spAutoFit/>
          </a:bodyPr>
          <a:lstStyle/>
          <a:p>
            <a:pPr>
              <a:lnSpc>
                <a:spcPct val="150000"/>
              </a:lnSpc>
            </a:pPr>
            <a:r>
              <a:rPr lang="en-IN" b="1" dirty="0" smtClean="0"/>
              <a:t>Event-Driven Programming</a:t>
            </a:r>
          </a:p>
          <a:p>
            <a:pPr marL="342900" indent="-342900">
              <a:lnSpc>
                <a:spcPct val="150000"/>
              </a:lnSpc>
              <a:buFont typeface="Arial" pitchFamily="34" charset="0"/>
              <a:buChar char="•"/>
            </a:pPr>
            <a:r>
              <a:rPr lang="en-IN" dirty="0" smtClean="0"/>
              <a:t>Events look quite similar to </a:t>
            </a:r>
            <a:r>
              <a:rPr lang="en-IN" dirty="0" err="1" smtClean="0"/>
              <a:t>callbacks</a:t>
            </a:r>
            <a:r>
              <a:rPr lang="en-IN" dirty="0" smtClean="0"/>
              <a:t>, the difference lies in the fact that </a:t>
            </a:r>
            <a:r>
              <a:rPr lang="en-IN" b="1" dirty="0" err="1" smtClean="0"/>
              <a:t>callback</a:t>
            </a:r>
            <a:r>
              <a:rPr lang="en-IN" b="1" dirty="0" smtClean="0"/>
              <a:t> functions are called when an asynchronous function returns its result, whereas event handling works on the observer pattern</a:t>
            </a:r>
            <a:r>
              <a:rPr lang="en-IN" dirty="0" smtClean="0"/>
              <a:t>. The functions that listen to events act as </a:t>
            </a:r>
            <a:r>
              <a:rPr lang="en-IN" b="1" dirty="0" smtClean="0"/>
              <a:t>Observers</a:t>
            </a:r>
            <a:r>
              <a:rPr lang="en-IN" dirty="0" smtClean="0"/>
              <a:t>. </a:t>
            </a:r>
          </a:p>
          <a:p>
            <a:pPr marL="342900" indent="-342900">
              <a:lnSpc>
                <a:spcPct val="150000"/>
              </a:lnSpc>
              <a:buFont typeface="Arial" pitchFamily="34" charset="0"/>
              <a:buChar char="•"/>
            </a:pPr>
            <a:r>
              <a:rPr lang="en-IN" dirty="0" smtClean="0"/>
              <a:t>Whenever an event gets fired, its listener function starts executing. </a:t>
            </a:r>
          </a:p>
          <a:p>
            <a:pPr marL="342900" indent="-342900">
              <a:lnSpc>
                <a:spcPct val="150000"/>
              </a:lnSpc>
              <a:buFont typeface="Arial" pitchFamily="34" charset="0"/>
              <a:buChar char="•"/>
            </a:pPr>
            <a:r>
              <a:rPr lang="en-IN" b="1" dirty="0" smtClean="0"/>
              <a:t>Node.js has multiple in-built events </a:t>
            </a:r>
            <a:r>
              <a:rPr lang="en-IN" dirty="0" smtClean="0"/>
              <a:t>available through </a:t>
            </a:r>
            <a:r>
              <a:rPr lang="en-IN" b="1" dirty="0" smtClean="0"/>
              <a:t>events module </a:t>
            </a:r>
            <a:r>
              <a:rPr lang="en-IN" dirty="0" smtClean="0"/>
              <a:t>and </a:t>
            </a:r>
            <a:r>
              <a:rPr lang="en-IN" b="1" dirty="0" err="1" smtClean="0"/>
              <a:t>EventEmitter</a:t>
            </a:r>
            <a:r>
              <a:rPr lang="en-IN" b="1" dirty="0" smtClean="0"/>
              <a:t> class </a:t>
            </a:r>
            <a:r>
              <a:rPr lang="en-IN" dirty="0" smtClean="0"/>
              <a:t>which are used </a:t>
            </a:r>
            <a:r>
              <a:rPr lang="en-IN" b="1" dirty="0" smtClean="0"/>
              <a:t>to bind events  </a:t>
            </a:r>
          </a:p>
          <a:p>
            <a:pPr marL="800100" lvl="1" indent="-342900">
              <a:lnSpc>
                <a:spcPct val="150000"/>
              </a:lnSpc>
            </a:pPr>
            <a:r>
              <a:rPr lang="en-IN" dirty="0" smtClean="0"/>
              <a:t>// Import events module</a:t>
            </a:r>
          </a:p>
          <a:p>
            <a:pPr marL="800100" lvl="1" indent="-342900">
              <a:lnSpc>
                <a:spcPct val="150000"/>
              </a:lnSpc>
            </a:pPr>
            <a:r>
              <a:rPr lang="en-IN" dirty="0" smtClean="0">
                <a:solidFill>
                  <a:srgbClr val="FF0000"/>
                </a:solidFill>
              </a:rPr>
              <a:t> </a:t>
            </a:r>
            <a:r>
              <a:rPr lang="en-IN" dirty="0" err="1" smtClean="0">
                <a:solidFill>
                  <a:srgbClr val="FF0000"/>
                </a:solidFill>
              </a:rPr>
              <a:t>var</a:t>
            </a:r>
            <a:r>
              <a:rPr lang="en-IN" dirty="0" smtClean="0">
                <a:solidFill>
                  <a:srgbClr val="FF0000"/>
                </a:solidFill>
              </a:rPr>
              <a:t> events = require('events');</a:t>
            </a:r>
          </a:p>
          <a:p>
            <a:pPr marL="800100" lvl="1" indent="-342900">
              <a:lnSpc>
                <a:spcPct val="150000"/>
              </a:lnSpc>
            </a:pPr>
            <a:r>
              <a:rPr lang="en-IN" dirty="0" smtClean="0"/>
              <a:t> // Create an </a:t>
            </a:r>
            <a:r>
              <a:rPr lang="en-IN" dirty="0" err="1" smtClean="0"/>
              <a:t>eventEmitter</a:t>
            </a:r>
            <a:r>
              <a:rPr lang="en-IN" dirty="0" smtClean="0"/>
              <a:t> object</a:t>
            </a:r>
          </a:p>
          <a:p>
            <a:pPr marL="800100" lvl="1" indent="-342900">
              <a:lnSpc>
                <a:spcPct val="150000"/>
              </a:lnSpc>
            </a:pPr>
            <a:r>
              <a:rPr lang="en-IN" dirty="0" smtClean="0">
                <a:solidFill>
                  <a:srgbClr val="FF0000"/>
                </a:solidFill>
              </a:rPr>
              <a:t> </a:t>
            </a:r>
            <a:r>
              <a:rPr lang="en-IN" dirty="0" err="1" smtClean="0">
                <a:solidFill>
                  <a:srgbClr val="FF0000"/>
                </a:solidFill>
              </a:rPr>
              <a:t>var</a:t>
            </a:r>
            <a:r>
              <a:rPr lang="en-IN" dirty="0" smtClean="0">
                <a:solidFill>
                  <a:srgbClr val="FF0000"/>
                </a:solidFill>
              </a:rPr>
              <a:t> </a:t>
            </a:r>
            <a:r>
              <a:rPr lang="en-IN" dirty="0" err="1" smtClean="0">
                <a:solidFill>
                  <a:srgbClr val="FF0000"/>
                </a:solidFill>
              </a:rPr>
              <a:t>eventEmitter</a:t>
            </a:r>
            <a:r>
              <a:rPr lang="en-IN" dirty="0" smtClean="0">
                <a:solidFill>
                  <a:srgbClr val="FF0000"/>
                </a:solidFill>
              </a:rPr>
              <a:t> = new </a:t>
            </a:r>
            <a:r>
              <a:rPr lang="en-IN" dirty="0" err="1" smtClean="0">
                <a:solidFill>
                  <a:srgbClr val="FF0000"/>
                </a:solidFill>
              </a:rPr>
              <a:t>events.EventEmitter</a:t>
            </a:r>
            <a:r>
              <a:rPr lang="en-IN" dirty="0" smtClean="0">
                <a:solidFill>
                  <a:srgbClr val="FF0000"/>
                </a:solidFill>
              </a:rPr>
              <a:t>(); </a:t>
            </a:r>
          </a:p>
          <a:p>
            <a:pPr marL="800100" lvl="1" indent="-342900">
              <a:lnSpc>
                <a:spcPct val="150000"/>
              </a:lnSpc>
            </a:pPr>
            <a:r>
              <a:rPr lang="en-IN" dirty="0" smtClean="0"/>
              <a:t>// Bind event and even handler as follows </a:t>
            </a:r>
          </a:p>
          <a:p>
            <a:pPr marL="800100" lvl="1" indent="-342900">
              <a:lnSpc>
                <a:spcPct val="150000"/>
              </a:lnSpc>
            </a:pPr>
            <a:r>
              <a:rPr lang="en-IN" dirty="0" err="1" smtClean="0">
                <a:solidFill>
                  <a:srgbClr val="FF0000"/>
                </a:solidFill>
              </a:rPr>
              <a:t>eventEmitter.on</a:t>
            </a:r>
            <a:r>
              <a:rPr lang="en-IN" dirty="0" smtClean="0">
                <a:solidFill>
                  <a:srgbClr val="FF0000"/>
                </a:solidFill>
              </a:rPr>
              <a:t>('</a:t>
            </a:r>
            <a:r>
              <a:rPr lang="en-IN" dirty="0" err="1" smtClean="0">
                <a:solidFill>
                  <a:srgbClr val="FF0000"/>
                </a:solidFill>
              </a:rPr>
              <a:t>eventName</a:t>
            </a:r>
            <a:r>
              <a:rPr lang="en-IN" dirty="0" smtClean="0">
                <a:solidFill>
                  <a:srgbClr val="FF0000"/>
                </a:solidFill>
              </a:rPr>
              <a:t>', </a:t>
            </a:r>
            <a:r>
              <a:rPr lang="en-IN" dirty="0" err="1" smtClean="0">
                <a:solidFill>
                  <a:srgbClr val="FF0000"/>
                </a:solidFill>
              </a:rPr>
              <a:t>eventHandler</a:t>
            </a:r>
            <a:r>
              <a:rPr lang="en-IN" dirty="0" smtClean="0">
                <a:solidFill>
                  <a:srgbClr val="FF0000"/>
                </a:solidFill>
              </a:rPr>
              <a:t>); </a:t>
            </a:r>
          </a:p>
          <a:p>
            <a:pPr marL="800100" lvl="1" indent="-342900">
              <a:lnSpc>
                <a:spcPct val="150000"/>
              </a:lnSpc>
            </a:pPr>
            <a:r>
              <a:rPr lang="en-IN" dirty="0" smtClean="0"/>
              <a:t>// Fire an event </a:t>
            </a:r>
          </a:p>
          <a:p>
            <a:pPr marL="800100" lvl="1" indent="-342900">
              <a:lnSpc>
                <a:spcPct val="150000"/>
              </a:lnSpc>
            </a:pPr>
            <a:r>
              <a:rPr lang="en-IN" dirty="0" err="1" smtClean="0">
                <a:solidFill>
                  <a:srgbClr val="FF0000"/>
                </a:solidFill>
              </a:rPr>
              <a:t>eventEmitter.emit</a:t>
            </a:r>
            <a:r>
              <a:rPr lang="en-IN" dirty="0" smtClean="0">
                <a:solidFill>
                  <a:srgbClr val="FF0000"/>
                </a:solidFill>
              </a:rPr>
              <a:t>('</a:t>
            </a:r>
            <a:r>
              <a:rPr lang="en-IN" dirty="0" err="1" smtClean="0">
                <a:solidFill>
                  <a:srgbClr val="FF0000"/>
                </a:solidFill>
              </a:rPr>
              <a:t>eventName</a:t>
            </a:r>
            <a:r>
              <a:rPr lang="en-IN" dirty="0" smtClean="0">
                <a:solidFill>
                  <a:srgbClr val="FF0000"/>
                </a:solidFill>
              </a:rPr>
              <a:t>'); </a:t>
            </a:r>
            <a:r>
              <a:rPr lang="en-IN" dirty="0" smtClean="0"/>
              <a:t/>
            </a:r>
            <a:br>
              <a:rPr lang="en-IN" dirty="0" smtClean="0"/>
            </a:br>
            <a:endParaRPr lang="en-IN" dirty="0">
              <a:solidFill>
                <a:srgbClr val="FF0000"/>
              </a:solidFill>
            </a:endParaRPr>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6425630"/>
            <a:chOff x="0" y="0"/>
            <a:chExt cx="12192000" cy="6425630"/>
          </a:xfrm>
        </p:grpSpPr>
        <p:sp>
          <p:nvSpPr>
            <p:cNvPr id="5" name="TextBox 4"/>
            <p:cNvSpPr txBox="1"/>
            <p:nvPr/>
          </p:nvSpPr>
          <p:spPr>
            <a:xfrm>
              <a:off x="566057" y="931818"/>
              <a:ext cx="11477898"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dirty="0"/>
                <a:t>Node.js® is a </a:t>
              </a:r>
              <a:r>
                <a:rPr lang="en-IN" dirty="0">
                  <a:solidFill>
                    <a:srgbClr val="FF0000"/>
                  </a:solidFill>
                </a:rPr>
                <a:t>JavaScript runtime </a:t>
              </a:r>
              <a:r>
                <a:rPr lang="en-IN" dirty="0" smtClean="0">
                  <a:solidFill>
                    <a:srgbClr val="FF0000"/>
                  </a:solidFill>
                </a:rPr>
                <a:t>environment </a:t>
              </a:r>
              <a:r>
                <a:rPr lang="en-IN" dirty="0" smtClean="0"/>
                <a:t>built </a:t>
              </a:r>
              <a:r>
                <a:rPr lang="en-IN" dirty="0"/>
                <a:t>on </a:t>
              </a:r>
              <a:r>
                <a:rPr lang="en-IN" dirty="0">
                  <a:hlinkClick r:id="rId2"/>
                </a:rPr>
                <a:t>Chrome's V8 JavaScript </a:t>
              </a:r>
              <a:r>
                <a:rPr lang="en-IN" dirty="0" smtClean="0">
                  <a:hlinkClick r:id="rId2"/>
                </a:rPr>
                <a:t>engine</a:t>
              </a:r>
              <a:r>
                <a:rPr lang="en-IN" dirty="0" smtClean="0"/>
                <a:t>.</a:t>
              </a:r>
            </a:p>
            <a:p>
              <a:pPr marL="742950" lvl="1" indent="-285750">
                <a:lnSpc>
                  <a:spcPct val="150000"/>
                </a:lnSpc>
                <a:buFont typeface="Arial" panose="020B0604020202020204" pitchFamily="34" charset="0"/>
                <a:buChar char="•"/>
              </a:pPr>
              <a:r>
                <a:rPr lang="en-IN" dirty="0" smtClean="0"/>
                <a:t>Node.js was developed in </a:t>
              </a:r>
              <a:r>
                <a:rPr lang="en-IN" b="1" dirty="0" smtClean="0"/>
                <a:t>2009 by Ryan Dahl</a:t>
              </a:r>
              <a:r>
                <a:rPr lang="en-IN" dirty="0" smtClean="0"/>
                <a:t> as an answer to the frustration caused </a:t>
              </a:r>
              <a:r>
                <a:rPr lang="en-IN" b="1" dirty="0" smtClean="0"/>
                <a:t>by concurrency issues</a:t>
              </a:r>
              <a:r>
                <a:rPr lang="en-IN" dirty="0" smtClean="0"/>
                <a:t>, especially when dealing with web services</a:t>
              </a:r>
              <a:endParaRPr lang="en-US" altLang="en-US" dirty="0" smtClean="0">
                <a:ea typeface="ＭＳ Ｐゴシック" panose="020B0600070205080204" pitchFamily="34" charset="-128"/>
              </a:endParaRPr>
            </a:p>
            <a:p>
              <a:pPr marL="742950" lvl="1" indent="-285750">
                <a:lnSpc>
                  <a:spcPct val="150000"/>
                </a:lnSpc>
                <a:buFont typeface="Arial" panose="020B0604020202020204" pitchFamily="34" charset="0"/>
                <a:buChar char="•"/>
              </a:pPr>
              <a:r>
                <a:rPr lang="en-US" dirty="0" smtClean="0">
                  <a:ea typeface="ＭＳ Ｐゴシック" panose="020B0600070205080204" pitchFamily="34" charset="-128"/>
                </a:rPr>
                <a:t>Build powerful , fast &amp; scalable web applications </a:t>
              </a:r>
            </a:p>
            <a:p>
              <a:pPr marL="742950" lvl="1" indent="-285750">
                <a:lnSpc>
                  <a:spcPct val="150000"/>
                </a:lnSpc>
                <a:buFont typeface="Arial" panose="020B0604020202020204" pitchFamily="34" charset="0"/>
                <a:buChar char="•"/>
              </a:pPr>
              <a:r>
                <a:rPr lang="en-IN" b="1" dirty="0" smtClean="0"/>
                <a:t>website/application framework</a:t>
              </a:r>
              <a:r>
                <a:rPr lang="en-IN" dirty="0" smtClean="0"/>
                <a:t>  and </a:t>
              </a:r>
              <a:r>
                <a:rPr lang="en-US" altLang="en-US" dirty="0" smtClean="0">
                  <a:ea typeface="ＭＳ Ｐゴシック" panose="020B0600070205080204" pitchFamily="34" charset="-128"/>
                </a:rPr>
                <a:t> </a:t>
              </a:r>
              <a:r>
                <a:rPr lang="en-US" altLang="en-US" b="1" dirty="0" smtClean="0">
                  <a:ea typeface="ＭＳ Ｐゴシック" panose="020B0600070205080204" pitchFamily="34" charset="-128"/>
                </a:rPr>
                <a:t>server-side solution </a:t>
              </a:r>
              <a:r>
                <a:rPr lang="en-US" altLang="en-US" dirty="0" smtClean="0">
                  <a:ea typeface="ＭＳ Ｐゴシック" panose="020B0600070205080204" pitchFamily="34" charset="-128"/>
                </a:rPr>
                <a:t>for JS</a:t>
              </a:r>
            </a:p>
            <a:p>
              <a:pPr marL="742950" lvl="1" indent="-285750">
                <a:lnSpc>
                  <a:spcPct val="150000"/>
                </a:lnSpc>
                <a:buFont typeface="Arial" panose="020B0604020202020204" pitchFamily="34" charset="0"/>
                <a:buChar char="•"/>
              </a:pPr>
              <a:r>
                <a:rPr lang="en-US" altLang="en-US" dirty="0" smtClean="0">
                  <a:ea typeface="ＭＳ Ｐゴシック" panose="020B0600070205080204" pitchFamily="34" charset="-128"/>
                </a:rPr>
                <a:t>Uses an </a:t>
              </a:r>
              <a:r>
                <a:rPr lang="en-US" altLang="en-US" dirty="0" err="1" smtClean="0">
                  <a:ea typeface="ＭＳ Ｐゴシック" panose="020B0600070205080204" pitchFamily="34" charset="-128"/>
                </a:rPr>
                <a:t>eventdriven</a:t>
              </a:r>
              <a:r>
                <a:rPr lang="en-US" altLang="en-US" dirty="0" smtClean="0">
                  <a:ea typeface="ＭＳ Ｐゴシック" panose="020B0600070205080204" pitchFamily="34" charset="-128"/>
                </a:rPr>
                <a:t> </a:t>
              </a:r>
            </a:p>
            <a:p>
              <a:pPr marL="742950" lvl="1" indent="-285750">
                <a:lnSpc>
                  <a:spcPct val="150000"/>
                </a:lnSpc>
                <a:buFont typeface="Arial" panose="020B0604020202020204" pitchFamily="34" charset="0"/>
                <a:buChar char="•"/>
              </a:pPr>
              <a:r>
                <a:rPr lang="en-IN" dirty="0" smtClean="0"/>
                <a:t>Node.js is a very </a:t>
              </a:r>
              <a:r>
                <a:rPr lang="en-IN" b="1" dirty="0" smtClean="0"/>
                <a:t>modular platform</a:t>
              </a:r>
              <a:r>
                <a:rPr lang="en-IN" dirty="0" smtClean="0"/>
                <a:t>, which means much of the functionality that you will use is provided by </a:t>
              </a:r>
              <a:r>
                <a:rPr lang="en-IN" b="1" dirty="0" smtClean="0"/>
                <a:t>external modules </a:t>
              </a:r>
              <a:r>
                <a:rPr lang="en-IN" dirty="0" smtClean="0"/>
                <a:t>rather than being inherently built into the platform</a:t>
              </a:r>
            </a:p>
            <a:p>
              <a:pPr marL="742950" lvl="1" indent="-285750">
                <a:lnSpc>
                  <a:spcPct val="150000"/>
                </a:lnSpc>
                <a:buFont typeface="Arial" panose="020B0604020202020204" pitchFamily="34" charset="0"/>
                <a:buChar char="•"/>
              </a:pPr>
              <a:r>
                <a:rPr lang="en-IN" b="1" dirty="0" smtClean="0"/>
                <a:t>Node.js is written in JavaScript, developers can easily navigate back and forth between client and server</a:t>
              </a:r>
              <a:r>
                <a:rPr lang="en-IN" dirty="0" smtClean="0"/>
                <a:t> code</a:t>
              </a:r>
            </a:p>
            <a:p>
              <a:pPr marL="285750" indent="-285750">
                <a:lnSpc>
                  <a:spcPct val="150000"/>
                </a:lnSpc>
                <a:buFont typeface="Wingdings" panose="05000000000000000000" pitchFamily="2" charset="2"/>
                <a:buChar char="ü"/>
              </a:pPr>
              <a:endParaRPr lang="en-US" altLang="en-US"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endParaRPr lang="en-US" altLang="en-US"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endParaRPr lang="en-IN" dirty="0" smtClean="0"/>
            </a:p>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grpSp>
        <p:nvGrpSpPr>
          <p:cNvPr id="3" name="Group 11"/>
          <p:cNvGrpSpPr/>
          <p:nvPr/>
        </p:nvGrpSpPr>
        <p:grpSpPr>
          <a:xfrm>
            <a:off x="3038167" y="4807975"/>
            <a:ext cx="5338916" cy="1569660"/>
            <a:chOff x="2920180" y="3672349"/>
            <a:chExt cx="5338916" cy="1569660"/>
          </a:xfrm>
        </p:grpSpPr>
        <p:sp>
          <p:nvSpPr>
            <p:cNvPr id="10" name="TextBox 9"/>
            <p:cNvSpPr txBox="1"/>
            <p:nvPr/>
          </p:nvSpPr>
          <p:spPr>
            <a:xfrm>
              <a:off x="2920180" y="3672349"/>
              <a:ext cx="5338916" cy="1569660"/>
            </a:xfrm>
            <a:prstGeom prst="rect">
              <a:avLst/>
            </a:prstGeom>
            <a:solidFill>
              <a:schemeClr val="accent2">
                <a:lumMod val="40000"/>
                <a:lumOff val="60000"/>
              </a:schemeClr>
            </a:solidFill>
          </p:spPr>
          <p:txBody>
            <a:bodyPr wrap="square" rtlCol="0">
              <a:spAutoFit/>
            </a:bodyPr>
            <a:lstStyle/>
            <a:p>
              <a:r>
                <a:rPr lang="en-IN" sz="3200" dirty="0" smtClean="0">
                  <a:solidFill>
                    <a:srgbClr val="C00000"/>
                  </a:solidFill>
                </a:rPr>
                <a:t>Node.js</a:t>
              </a:r>
            </a:p>
            <a:p>
              <a:endParaRPr lang="en-IN" sz="3200" dirty="0" smtClean="0">
                <a:solidFill>
                  <a:srgbClr val="C00000"/>
                </a:solidFill>
              </a:endParaRPr>
            </a:p>
            <a:p>
              <a:endParaRPr lang="en-IN" sz="3200" dirty="0">
                <a:solidFill>
                  <a:srgbClr val="C00000"/>
                </a:solidFill>
              </a:endParaRPr>
            </a:p>
          </p:txBody>
        </p:sp>
        <p:sp>
          <p:nvSpPr>
            <p:cNvPr id="8" name="Rounded Rectangle 7"/>
            <p:cNvSpPr/>
            <p:nvPr/>
          </p:nvSpPr>
          <p:spPr>
            <a:xfrm>
              <a:off x="3613355" y="4306529"/>
              <a:ext cx="4262284" cy="899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V8 </a:t>
              </a:r>
              <a:r>
                <a:rPr lang="en-IN" sz="2400" b="1" dirty="0" err="1" smtClean="0"/>
                <a:t>Javascript</a:t>
              </a:r>
              <a:r>
                <a:rPr lang="en-IN" sz="2400" b="1" dirty="0" smtClean="0"/>
                <a:t> Runtime</a:t>
              </a:r>
              <a:endParaRPr lang="en-IN" sz="2400" b="1" dirty="0"/>
            </a:p>
          </p:txBody>
        </p:sp>
      </p:gr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754418"/>
            <a:ext cx="11882285" cy="6324808"/>
          </a:xfrm>
          <a:prstGeom prst="rect">
            <a:avLst/>
          </a:prstGeom>
        </p:spPr>
        <p:txBody>
          <a:bodyPr wrap="square">
            <a:spAutoFit/>
          </a:bodyPr>
          <a:lstStyle/>
          <a:p>
            <a:pPr>
              <a:lnSpc>
                <a:spcPct val="150000"/>
              </a:lnSpc>
            </a:pPr>
            <a:r>
              <a:rPr lang="en-IN" dirty="0" smtClean="0"/>
              <a:t>Use </a:t>
            </a:r>
            <a:r>
              <a:rPr lang="en-IN" b="1" dirty="0" err="1" smtClean="0"/>
              <a:t>fs.readFileSync</a:t>
            </a:r>
            <a:r>
              <a:rPr lang="en-IN" b="1" dirty="0" smtClean="0"/>
              <a:t>() </a:t>
            </a:r>
            <a:r>
              <a:rPr lang="en-IN" dirty="0" smtClean="0"/>
              <a:t>method to read file synchronously as shown below.</a:t>
            </a:r>
          </a:p>
          <a:p>
            <a:pPr>
              <a:lnSpc>
                <a:spcPct val="150000"/>
              </a:lnSpc>
            </a:pPr>
            <a:r>
              <a:rPr lang="en-IN" dirty="0" smtClean="0"/>
              <a:t>Example: Reading File Synchronously</a:t>
            </a:r>
          </a:p>
          <a:p>
            <a:pPr>
              <a:lnSpc>
                <a:spcPct val="150000"/>
              </a:lnSpc>
            </a:pPr>
            <a:r>
              <a:rPr lang="en-IN" dirty="0" err="1" smtClean="0">
                <a:solidFill>
                  <a:srgbClr val="FF0000"/>
                </a:solidFill>
              </a:rPr>
              <a:t>var</a:t>
            </a:r>
            <a:r>
              <a:rPr lang="en-IN" dirty="0" smtClean="0">
                <a:solidFill>
                  <a:srgbClr val="FF0000"/>
                </a:solidFill>
              </a:rPr>
              <a:t> </a:t>
            </a:r>
            <a:r>
              <a:rPr lang="en-IN" dirty="0" err="1" smtClean="0">
                <a:solidFill>
                  <a:srgbClr val="FF0000"/>
                </a:solidFill>
              </a:rPr>
              <a:t>fs</a:t>
            </a:r>
            <a:r>
              <a:rPr lang="en-IN" dirty="0" smtClean="0">
                <a:solidFill>
                  <a:srgbClr val="FF0000"/>
                </a:solidFill>
              </a:rPr>
              <a:t> = require('</a:t>
            </a:r>
            <a:r>
              <a:rPr lang="en-IN" dirty="0" err="1" smtClean="0">
                <a:solidFill>
                  <a:srgbClr val="FF0000"/>
                </a:solidFill>
              </a:rPr>
              <a:t>fs'</a:t>
            </a:r>
            <a:r>
              <a:rPr lang="en-IN" dirty="0" smtClean="0">
                <a:solidFill>
                  <a:srgbClr val="FF0000"/>
                </a:solidFill>
              </a:rPr>
              <a:t>); </a:t>
            </a:r>
          </a:p>
          <a:p>
            <a:pPr>
              <a:lnSpc>
                <a:spcPct val="150000"/>
              </a:lnSpc>
            </a:pPr>
            <a:r>
              <a:rPr lang="en-IN" dirty="0" err="1" smtClean="0">
                <a:solidFill>
                  <a:srgbClr val="FF0000"/>
                </a:solidFill>
              </a:rPr>
              <a:t>var</a:t>
            </a:r>
            <a:r>
              <a:rPr lang="en-IN" dirty="0" smtClean="0">
                <a:solidFill>
                  <a:srgbClr val="FF0000"/>
                </a:solidFill>
              </a:rPr>
              <a:t> data = </a:t>
            </a:r>
            <a:r>
              <a:rPr lang="en-IN" dirty="0" err="1" smtClean="0">
                <a:solidFill>
                  <a:srgbClr val="FF0000"/>
                </a:solidFill>
              </a:rPr>
              <a:t>fs.readFileSync</a:t>
            </a:r>
            <a:r>
              <a:rPr lang="en-IN" dirty="0" smtClean="0">
                <a:solidFill>
                  <a:srgbClr val="FF0000"/>
                </a:solidFill>
              </a:rPr>
              <a:t>('dummyfile.txt', 'utf8'); </a:t>
            </a:r>
          </a:p>
          <a:p>
            <a:pPr>
              <a:lnSpc>
                <a:spcPct val="150000"/>
              </a:lnSpc>
            </a:pPr>
            <a:r>
              <a:rPr lang="en-IN" dirty="0" smtClean="0">
                <a:solidFill>
                  <a:srgbClr val="FF0000"/>
                </a:solidFill>
              </a:rPr>
              <a:t>console.log(data);</a:t>
            </a:r>
          </a:p>
          <a:p>
            <a:pPr>
              <a:lnSpc>
                <a:spcPct val="150000"/>
              </a:lnSpc>
            </a:pPr>
            <a:r>
              <a:rPr lang="en-IN" b="1" dirty="0" smtClean="0"/>
              <a:t>Writing File: </a:t>
            </a:r>
            <a:r>
              <a:rPr lang="en-IN" dirty="0" smtClean="0"/>
              <a:t>Use </a:t>
            </a:r>
            <a:r>
              <a:rPr lang="en-IN" b="1" dirty="0" err="1" smtClean="0"/>
              <a:t>fs.writeFile</a:t>
            </a:r>
            <a:r>
              <a:rPr lang="en-IN" b="1" dirty="0" smtClean="0"/>
              <a:t>() </a:t>
            </a:r>
            <a:r>
              <a:rPr lang="en-IN" dirty="0" smtClean="0"/>
              <a:t>method to write data to a file. If file already exists then it overwrites the existing content otherwise it creates a new file and writes data into it.</a:t>
            </a:r>
          </a:p>
          <a:p>
            <a:pPr>
              <a:lnSpc>
                <a:spcPct val="150000"/>
              </a:lnSpc>
            </a:pPr>
            <a:r>
              <a:rPr lang="en-IN" dirty="0" smtClean="0">
                <a:solidFill>
                  <a:srgbClr val="FF0000"/>
                </a:solidFill>
              </a:rPr>
              <a:t>Method Signature:  </a:t>
            </a:r>
            <a:r>
              <a:rPr lang="en-IN" b="1" dirty="0" err="1" smtClean="0"/>
              <a:t>fs.writeFile</a:t>
            </a:r>
            <a:r>
              <a:rPr lang="en-IN" b="1" dirty="0" smtClean="0"/>
              <a:t>(filename, data[, options], </a:t>
            </a:r>
            <a:r>
              <a:rPr lang="en-IN" b="1" dirty="0" err="1" smtClean="0"/>
              <a:t>callback</a:t>
            </a:r>
            <a:r>
              <a:rPr lang="en-IN" b="1" dirty="0" smtClean="0"/>
              <a:t>)</a:t>
            </a:r>
          </a:p>
          <a:p>
            <a:pPr>
              <a:lnSpc>
                <a:spcPct val="150000"/>
              </a:lnSpc>
            </a:pPr>
            <a:r>
              <a:rPr lang="en-IN" dirty="0" smtClean="0">
                <a:solidFill>
                  <a:srgbClr val="FF0000"/>
                </a:solidFill>
              </a:rPr>
              <a:t>Parameters:</a:t>
            </a:r>
          </a:p>
          <a:p>
            <a:pPr>
              <a:lnSpc>
                <a:spcPct val="150000"/>
              </a:lnSpc>
            </a:pPr>
            <a:r>
              <a:rPr lang="en-IN" b="1" dirty="0" smtClean="0"/>
              <a:t>filename: </a:t>
            </a:r>
            <a:r>
              <a:rPr lang="en-IN" dirty="0" smtClean="0"/>
              <a:t>Full path and name of the file as a string.</a:t>
            </a:r>
          </a:p>
          <a:p>
            <a:pPr>
              <a:lnSpc>
                <a:spcPct val="150000"/>
              </a:lnSpc>
            </a:pPr>
            <a:r>
              <a:rPr lang="en-IN" b="1" dirty="0" smtClean="0"/>
              <a:t>Data: </a:t>
            </a:r>
            <a:r>
              <a:rPr lang="en-IN" dirty="0" smtClean="0"/>
              <a:t>The content to be written in a file.</a:t>
            </a:r>
          </a:p>
          <a:p>
            <a:pPr>
              <a:lnSpc>
                <a:spcPct val="150000"/>
              </a:lnSpc>
            </a:pPr>
            <a:r>
              <a:rPr lang="en-IN" b="1" dirty="0" smtClean="0"/>
              <a:t>options: </a:t>
            </a:r>
            <a:r>
              <a:rPr lang="en-IN" dirty="0" smtClean="0"/>
              <a:t>The options parameter can be an object or string which can include encoding, mode and flag. The default encoding is utf8 and default flag is "r".</a:t>
            </a:r>
          </a:p>
          <a:p>
            <a:pPr>
              <a:lnSpc>
                <a:spcPct val="150000"/>
              </a:lnSpc>
            </a:pPr>
            <a:r>
              <a:rPr lang="en-IN" b="1" dirty="0" err="1" smtClean="0"/>
              <a:t>callback</a:t>
            </a:r>
            <a:r>
              <a:rPr lang="en-IN" b="1" dirty="0" smtClean="0"/>
              <a:t>: </a:t>
            </a:r>
            <a:r>
              <a:rPr lang="en-IN" dirty="0" smtClean="0"/>
              <a:t>A function with two parameters err and </a:t>
            </a:r>
            <a:r>
              <a:rPr lang="en-IN" dirty="0" err="1" smtClean="0"/>
              <a:t>fd</a:t>
            </a:r>
            <a:r>
              <a:rPr lang="en-IN" dirty="0" smtClean="0"/>
              <a:t>. This will get called when write operation completes.</a:t>
            </a:r>
          </a:p>
          <a:p>
            <a:pPr>
              <a:lnSpc>
                <a:spcPct val="150000"/>
              </a:lnSpc>
            </a:pPr>
            <a:endParaRPr lang="en-IN" dirty="0"/>
          </a:p>
        </p:txBody>
      </p:sp>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1396688"/>
            <a:chOff x="0" y="0"/>
            <a:chExt cx="12192000" cy="1396688"/>
          </a:xfrm>
        </p:grpSpPr>
        <p:sp>
          <p:nvSpPr>
            <p:cNvPr id="5" name="TextBox 4"/>
            <p:cNvSpPr txBox="1"/>
            <p:nvPr/>
          </p:nvSpPr>
          <p:spPr>
            <a:xfrm>
              <a:off x="566057" y="931817"/>
              <a:ext cx="11477898"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endParaRPr lang="en-IN"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
        <p:nvSpPr>
          <p:cNvPr id="7" name="Rectangle 6"/>
          <p:cNvSpPr/>
          <p:nvPr/>
        </p:nvSpPr>
        <p:spPr>
          <a:xfrm>
            <a:off x="309715" y="754418"/>
            <a:ext cx="11882285" cy="880369"/>
          </a:xfrm>
          <a:prstGeom prst="rect">
            <a:avLst/>
          </a:prstGeom>
        </p:spPr>
        <p:txBody>
          <a:bodyPr wrap="square">
            <a:spAutoFit/>
          </a:bodyPr>
          <a:lstStyle/>
          <a:p>
            <a:pPr>
              <a:lnSpc>
                <a:spcPct val="150000"/>
              </a:lnSpc>
            </a:pPr>
            <a:r>
              <a:rPr lang="en-IN" dirty="0" smtClean="0"/>
              <a:t>Important method of </a:t>
            </a:r>
            <a:r>
              <a:rPr lang="en-IN" dirty="0" err="1" smtClean="0"/>
              <a:t>fs</a:t>
            </a:r>
            <a:r>
              <a:rPr lang="en-IN" dirty="0" smtClean="0"/>
              <a:t> module:</a:t>
            </a:r>
          </a:p>
          <a:p>
            <a:pPr>
              <a:lnSpc>
                <a:spcPct val="150000"/>
              </a:lnSpc>
            </a:pPr>
            <a:endParaRPr lang="en-IN" dirty="0"/>
          </a:p>
        </p:txBody>
      </p:sp>
      <p:pic>
        <p:nvPicPr>
          <p:cNvPr id="62466" name="Picture 2"/>
          <p:cNvPicPr>
            <a:picLocks noChangeAspect="1" noChangeArrowheads="1"/>
          </p:cNvPicPr>
          <p:nvPr/>
        </p:nvPicPr>
        <p:blipFill>
          <a:blip r:embed="rId2" cstate="print"/>
          <a:srcRect/>
          <a:stretch>
            <a:fillRect/>
          </a:stretch>
        </p:blipFill>
        <p:spPr bwMode="auto">
          <a:xfrm>
            <a:off x="2427493" y="1238865"/>
            <a:ext cx="7468675" cy="5427406"/>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3074" name="Picture 2"/>
          <p:cNvPicPr>
            <a:picLocks noChangeAspect="1" noChangeArrowheads="1"/>
          </p:cNvPicPr>
          <p:nvPr/>
        </p:nvPicPr>
        <p:blipFill>
          <a:blip r:embed="rId2" cstate="print"/>
          <a:srcRect/>
          <a:stretch>
            <a:fillRect/>
          </a:stretch>
        </p:blipFill>
        <p:spPr bwMode="auto">
          <a:xfrm>
            <a:off x="2109019" y="1676399"/>
            <a:ext cx="7506929" cy="4385187"/>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5122" name="Picture 2"/>
          <p:cNvPicPr>
            <a:picLocks noChangeAspect="1" noChangeArrowheads="1"/>
          </p:cNvPicPr>
          <p:nvPr/>
        </p:nvPicPr>
        <p:blipFill>
          <a:blip r:embed="rId2" cstate="print"/>
          <a:srcRect/>
          <a:stretch>
            <a:fillRect/>
          </a:stretch>
        </p:blipFill>
        <p:spPr bwMode="auto">
          <a:xfrm>
            <a:off x="1931424" y="1212902"/>
            <a:ext cx="8274460" cy="3270608"/>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1919903" y="4890012"/>
            <a:ext cx="8431223" cy="1142078"/>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6146" name="Picture 2"/>
          <p:cNvPicPr>
            <a:picLocks noChangeAspect="1" noChangeArrowheads="1"/>
          </p:cNvPicPr>
          <p:nvPr/>
        </p:nvPicPr>
        <p:blipFill>
          <a:blip r:embed="rId2" cstate="print"/>
          <a:srcRect/>
          <a:stretch>
            <a:fillRect/>
          </a:stretch>
        </p:blipFill>
        <p:spPr bwMode="auto">
          <a:xfrm>
            <a:off x="1533832" y="1147763"/>
            <a:ext cx="9807678" cy="4943321"/>
          </a:xfrm>
          <a:prstGeom prst="rect">
            <a:avLst/>
          </a:prstGeom>
          <a:noFill/>
          <a:ln w="9525">
            <a:noFill/>
            <a:miter lim="800000"/>
            <a:headEnd/>
            <a:tailEnd/>
          </a:ln>
        </p:spPr>
      </p:pic>
    </p:spTree>
    <p:extLst>
      <p:ext uri="{BB962C8B-B14F-4D97-AF65-F5344CB8AC3E}">
        <p14:creationId xmlns:p14="http://schemas.microsoft.com/office/powerpoint/2010/main" xmlns="" val="90307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0"/>
            <a:ext cx="12192000" cy="7307576"/>
            <a:chOff x="0" y="0"/>
            <a:chExt cx="12192000" cy="7307576"/>
          </a:xfrm>
        </p:grpSpPr>
        <p:sp>
          <p:nvSpPr>
            <p:cNvPr id="5" name="TextBox 4"/>
            <p:cNvSpPr txBox="1"/>
            <p:nvPr/>
          </p:nvSpPr>
          <p:spPr>
            <a:xfrm>
              <a:off x="416156" y="751935"/>
              <a:ext cx="11477898" cy="6555641"/>
            </a:xfrm>
            <a:prstGeom prst="rect">
              <a:avLst/>
            </a:prstGeom>
            <a:noFill/>
          </p:spPr>
          <p:txBody>
            <a:bodyPr wrap="square" rtlCol="0">
              <a:spAutoFit/>
            </a:bodyPr>
            <a:lstStyle/>
            <a:p>
              <a:pPr marL="342900" indent="-342900">
                <a:lnSpc>
                  <a:spcPct val="150000"/>
                </a:lnSpc>
              </a:pPr>
              <a:r>
                <a:rPr lang="en-IN" sz="2000" dirty="0" smtClean="0"/>
                <a:t>Node.js can be used for a wide variety of purposes. Because it is based on V8 and has highly optimized code to handle HTTP traffic, the most common use is as a </a:t>
              </a:r>
              <a:r>
                <a:rPr lang="en-IN" sz="2000" dirty="0" err="1" smtClean="0"/>
                <a:t>webserver</a:t>
              </a:r>
              <a:r>
                <a:rPr lang="en-IN" sz="2000" dirty="0" smtClean="0"/>
                <a:t>.</a:t>
              </a:r>
            </a:p>
            <a:p>
              <a:pPr marL="342900" lvl="0" indent="-342900">
                <a:lnSpc>
                  <a:spcPct val="150000"/>
                </a:lnSpc>
                <a:buFont typeface="Wingdings" pitchFamily="2" charset="2"/>
                <a:buChar char="ü"/>
              </a:pPr>
              <a:r>
                <a:rPr lang="en-IN" sz="2000" dirty="0" err="1" smtClean="0"/>
                <a:t>Websocket</a:t>
              </a:r>
              <a:r>
                <a:rPr lang="en-IN" sz="2000" dirty="0" smtClean="0"/>
                <a:t> server like a chat server</a:t>
              </a:r>
            </a:p>
            <a:p>
              <a:pPr marL="342900" lvl="0" indent="-342900">
                <a:lnSpc>
                  <a:spcPct val="150000"/>
                </a:lnSpc>
                <a:buFont typeface="Wingdings" pitchFamily="2" charset="2"/>
                <a:buChar char="ü"/>
              </a:pPr>
              <a:r>
                <a:rPr lang="en-IN" sz="2000" dirty="0" smtClean="0"/>
                <a:t>fast file upload server</a:t>
              </a:r>
            </a:p>
            <a:p>
              <a:pPr marL="342900" lvl="0" indent="-342900">
                <a:lnSpc>
                  <a:spcPct val="150000"/>
                </a:lnSpc>
                <a:buFont typeface="Wingdings" pitchFamily="2" charset="2"/>
                <a:buChar char="ü"/>
              </a:pPr>
              <a:r>
                <a:rPr lang="en-IN" sz="2000" dirty="0" smtClean="0"/>
                <a:t>Ad server</a:t>
              </a:r>
            </a:p>
            <a:p>
              <a:pPr marL="342900" lvl="0" indent="-342900">
                <a:lnSpc>
                  <a:spcPct val="150000"/>
                </a:lnSpc>
                <a:buFont typeface="Wingdings" pitchFamily="2" charset="2"/>
                <a:buChar char="ü"/>
              </a:pPr>
              <a:r>
                <a:rPr lang="en-IN" sz="2000" dirty="0" smtClean="0"/>
                <a:t>network server</a:t>
              </a:r>
            </a:p>
            <a:p>
              <a:pPr>
                <a:lnSpc>
                  <a:spcPct val="150000"/>
                </a:lnSpc>
              </a:pPr>
              <a:r>
                <a:rPr lang="en-IN" sz="2000" dirty="0" smtClean="0"/>
                <a:t> However, </a:t>
              </a:r>
              <a:r>
                <a:rPr lang="en-IN" sz="2000" b="1" dirty="0" smtClean="0"/>
                <a:t>Node.js can also be used for a variety of other web services</a:t>
              </a:r>
              <a:r>
                <a:rPr lang="en-IN" sz="2000" dirty="0" smtClean="0"/>
                <a:t>, such as: </a:t>
              </a:r>
            </a:p>
            <a:p>
              <a:pPr marL="342900" lvl="0" indent="-342900">
                <a:lnSpc>
                  <a:spcPct val="150000"/>
                </a:lnSpc>
                <a:buFont typeface="Wingdings" pitchFamily="2" charset="2"/>
                <a:buChar char="ü"/>
              </a:pPr>
              <a:r>
                <a:rPr lang="en-IN" sz="2000" dirty="0" smtClean="0"/>
                <a:t>Web services APIs such as REST </a:t>
              </a:r>
            </a:p>
            <a:p>
              <a:pPr marL="342900" lvl="0" indent="-342900">
                <a:lnSpc>
                  <a:spcPct val="150000"/>
                </a:lnSpc>
                <a:buFont typeface="Wingdings" pitchFamily="2" charset="2"/>
                <a:buChar char="ü"/>
              </a:pPr>
              <a:r>
                <a:rPr lang="en-IN" sz="2000" dirty="0" smtClean="0"/>
                <a:t>Real-time multiplayer games </a:t>
              </a:r>
            </a:p>
            <a:p>
              <a:pPr marL="342900" lvl="0" indent="-342900">
                <a:lnSpc>
                  <a:spcPct val="150000"/>
                </a:lnSpc>
                <a:buFont typeface="Wingdings" pitchFamily="2" charset="2"/>
                <a:buChar char="ü"/>
              </a:pPr>
              <a:r>
                <a:rPr lang="en-IN" sz="2000" dirty="0" smtClean="0"/>
                <a:t>Backend web services such as cross-domain, server-side requests</a:t>
              </a:r>
            </a:p>
            <a:p>
              <a:pPr marL="342900" lvl="0" indent="-342900">
                <a:lnSpc>
                  <a:spcPct val="150000"/>
                </a:lnSpc>
                <a:buFont typeface="Wingdings" pitchFamily="2" charset="2"/>
                <a:buChar char="ü"/>
              </a:pPr>
              <a:r>
                <a:rPr lang="en-IN" sz="2000" dirty="0" smtClean="0"/>
                <a:t> Web-based applications  especially Single page applications</a:t>
              </a:r>
            </a:p>
            <a:p>
              <a:pPr marL="342900" lvl="0" indent="-342900">
                <a:lnSpc>
                  <a:spcPct val="150000"/>
                </a:lnSpc>
                <a:buFont typeface="Wingdings" pitchFamily="2" charset="2"/>
                <a:buChar char="ü"/>
              </a:pPr>
              <a:r>
                <a:rPr lang="en-IN" sz="2000" dirty="0" smtClean="0"/>
                <a:t>Multiple-client communication such as IM</a:t>
              </a:r>
            </a:p>
            <a:p>
              <a:pPr marL="285750" indent="-285750">
                <a:lnSpc>
                  <a:spcPct val="150000"/>
                </a:lnSpc>
              </a:pPr>
              <a:r>
                <a:rPr lang="en-IN" altLang="en-US" sz="2000" b="1" dirty="0" smtClean="0">
                  <a:ea typeface="ＭＳ Ｐゴシック" panose="020B0600070205080204" pitchFamily="34" charset="-128"/>
                </a:rPr>
                <a:t>Disadvantages:   </a:t>
              </a:r>
              <a:r>
                <a:rPr lang="en-IN" altLang="en-US" sz="2000" dirty="0" smtClean="0">
                  <a:ea typeface="ＭＳ Ｐゴシック" panose="020B0600070205080204" pitchFamily="34" charset="-128"/>
                </a:rPr>
                <a:t>It is not advisable to use Node.js for CPU intensive applications. </a:t>
              </a:r>
              <a:endParaRPr lang="en-US" altLang="en-US" sz="2000" dirty="0" smtClean="0">
                <a:ea typeface="ＭＳ Ｐゴシック" panose="020B0600070205080204" pitchFamily="34" charset="-128"/>
              </a:endParaRPr>
            </a:p>
            <a:p>
              <a:pPr marL="285750" indent="-285750">
                <a:lnSpc>
                  <a:spcPct val="150000"/>
                </a:lnSpc>
                <a:buFont typeface="Wingdings" panose="05000000000000000000" pitchFamily="2" charset="2"/>
                <a:buChar char="ü"/>
              </a:pPr>
              <a:endParaRPr lang="en-IN" sz="2000" dirty="0"/>
            </a:p>
          </p:txBody>
        </p:sp>
        <p:sp>
          <p:nvSpPr>
            <p:cNvPr id="6" name="Rectangle 5"/>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grpSp>
    </p:spTree>
    <p:extLst>
      <p:ext uri="{BB962C8B-B14F-4D97-AF65-F5344CB8AC3E}">
        <p14:creationId xmlns:p14="http://schemas.microsoft.com/office/powerpoint/2010/main" xmlns="" val="443367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597310"/>
            <a:ext cx="8229600" cy="1066800"/>
          </a:xfrm>
        </p:spPr>
        <p:txBody>
          <a:bodyPr>
            <a:normAutofit/>
          </a:bodyPr>
          <a:lstStyle/>
          <a:p>
            <a:pPr>
              <a:defRPr/>
            </a:pPr>
            <a:r>
              <a:rPr lang="en-US" sz="2800" dirty="0" smtClean="0">
                <a:latin typeface="+mn-lt"/>
                <a:ea typeface="Verdana" pitchFamily="34" charset="0"/>
                <a:cs typeface="Verdana" pitchFamily="34" charset="0"/>
              </a:rPr>
              <a:t>Node.js VS Apache</a:t>
            </a:r>
          </a:p>
        </p:txBody>
      </p:sp>
      <p:sp>
        <p:nvSpPr>
          <p:cNvPr id="26626" name="Content Placeholder 2"/>
          <p:cNvSpPr>
            <a:spLocks noGrp="1"/>
          </p:cNvSpPr>
          <p:nvPr>
            <p:ph sz="quarter" idx="1"/>
          </p:nvPr>
        </p:nvSpPr>
        <p:spPr>
          <a:xfrm>
            <a:off x="1892710" y="1654278"/>
            <a:ext cx="9448800" cy="2743200"/>
          </a:xfrm>
        </p:spPr>
        <p:txBody>
          <a:bodyPr>
            <a:normAutofit/>
          </a:bodyPr>
          <a:lstStyle/>
          <a:p>
            <a:pPr marL="514350" lvl="1" indent="-514350">
              <a:buFont typeface="Calibri" panose="020F0502020204030204" pitchFamily="34" charset="0"/>
              <a:buAutoNum type="arabicPeriod"/>
            </a:pPr>
            <a:r>
              <a:rPr lang="en-US" altLang="en-US" sz="2000" dirty="0">
                <a:ea typeface="ＭＳ Ｐゴシック" panose="020B0600070205080204" pitchFamily="34" charset="-128"/>
              </a:rPr>
              <a:t>It's fast</a:t>
            </a:r>
          </a:p>
          <a:p>
            <a:pPr marL="514350" lvl="1" indent="-514350">
              <a:buFont typeface="Calibri" panose="020F0502020204030204" pitchFamily="34" charset="0"/>
              <a:buAutoNum type="arabicPeriod"/>
            </a:pPr>
            <a:r>
              <a:rPr lang="en-US" altLang="en-US" sz="2000" dirty="0">
                <a:ea typeface="ＭＳ Ｐゴシック" panose="020B0600070205080204" pitchFamily="34" charset="-128"/>
              </a:rPr>
              <a:t>It can handle tons of concurrent requests</a:t>
            </a:r>
          </a:p>
          <a:p>
            <a:pPr marL="514350" lvl="1" indent="-514350">
              <a:buFont typeface="Calibri" panose="020F0502020204030204" pitchFamily="34" charset="0"/>
              <a:buAutoNum type="arabicPeriod"/>
            </a:pPr>
            <a:r>
              <a:rPr lang="en-US" altLang="en-US" sz="2000" dirty="0">
                <a:ea typeface="ＭＳ Ｐゴシック" panose="020B0600070205080204" pitchFamily="34" charset="-128"/>
              </a:rPr>
              <a:t>It's written in JavaScript (which means you can use the same code server side and client side)</a:t>
            </a:r>
          </a:p>
        </p:txBody>
      </p:sp>
      <p:graphicFrame>
        <p:nvGraphicFramePr>
          <p:cNvPr id="79" name="Table 78"/>
          <p:cNvGraphicFramePr>
            <a:graphicFrameLocks noGrp="1"/>
          </p:cNvGraphicFramePr>
          <p:nvPr/>
        </p:nvGraphicFramePr>
        <p:xfrm>
          <a:off x="2517057" y="3451122"/>
          <a:ext cx="6781800" cy="1828800"/>
        </p:xfrm>
        <a:graphic>
          <a:graphicData uri="http://schemas.openxmlformats.org/drawingml/2006/table">
            <a:tbl>
              <a:tblPr firstRow="1" bandRow="1">
                <a:tableStyleId>{7DF18680-E054-41AD-8BC1-D1AEF772440D}</a:tableStyleId>
              </a:tblPr>
              <a:tblGrid>
                <a:gridCol w="3124200"/>
                <a:gridCol w="3657600"/>
              </a:tblGrid>
              <a:tr h="370840">
                <a:tc>
                  <a:txBody>
                    <a:bodyPr/>
                    <a:lstStyle/>
                    <a:p>
                      <a:pPr algn="ctr"/>
                      <a:r>
                        <a:rPr lang="en-US" dirty="0" smtClean="0">
                          <a:latin typeface="Verdana" pitchFamily="34" charset="0"/>
                          <a:ea typeface="Verdana" pitchFamily="34" charset="0"/>
                          <a:cs typeface="Verdana" pitchFamily="34" charset="0"/>
                        </a:rPr>
                        <a:t>Platform</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Number of request</a:t>
                      </a:r>
                      <a:r>
                        <a:rPr lang="en-US" baseline="0" dirty="0" smtClean="0">
                          <a:latin typeface="Verdana" pitchFamily="34" charset="0"/>
                          <a:ea typeface="Verdana" pitchFamily="34" charset="0"/>
                          <a:cs typeface="Verdana" pitchFamily="34" charset="0"/>
                        </a:rPr>
                        <a:t> per second</a:t>
                      </a:r>
                      <a:endParaRPr lang="en-US"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PHP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3187,27</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Static</a:t>
                      </a:r>
                      <a:r>
                        <a:rPr lang="en-US" sz="2000" baseline="0" dirty="0" smtClean="0">
                          <a:latin typeface="Verdana" pitchFamily="34" charset="0"/>
                          <a:ea typeface="Verdana" pitchFamily="34" charset="0"/>
                          <a:cs typeface="Verdana" pitchFamily="34" charset="0"/>
                        </a:rPr>
                        <a:t>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2966,51</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Node.js</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5569,30</a:t>
                      </a:r>
                      <a:endParaRPr lang="en-US" sz="2000" dirty="0">
                        <a:latin typeface="Verdana" pitchFamily="34" charset="0"/>
                        <a:ea typeface="Verdana" pitchFamily="34" charset="0"/>
                        <a:cs typeface="Verdana" pitchFamily="34" charset="0"/>
                      </a:endParaRPr>
                    </a:p>
                  </a:txBody>
                  <a:tcPr/>
                </a:tc>
              </a:tr>
            </a:tbl>
          </a:graphicData>
        </a:graphic>
      </p:graphicFrame>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spTree>
    <p:extLst>
      <p:ext uri="{BB962C8B-B14F-4D97-AF65-F5344CB8AC3E}">
        <p14:creationId xmlns:p14="http://schemas.microsoft.com/office/powerpoint/2010/main" xmlns="" val="83500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597310"/>
            <a:ext cx="8229600" cy="1066800"/>
          </a:xfrm>
        </p:spPr>
        <p:txBody>
          <a:bodyPr>
            <a:normAutofit/>
          </a:bodyPr>
          <a:lstStyle/>
          <a:p>
            <a:pPr>
              <a:defRPr/>
            </a:pPr>
            <a:r>
              <a:rPr lang="en-US" sz="2800" dirty="0" smtClean="0">
                <a:latin typeface="+mn-lt"/>
                <a:ea typeface="Verdana" pitchFamily="34" charset="0"/>
                <a:cs typeface="Verdana" pitchFamily="34" charset="0"/>
              </a:rPr>
              <a:t>Traditional  web server model</a:t>
            </a:r>
          </a:p>
        </p:txBody>
      </p:sp>
      <p:sp>
        <p:nvSpPr>
          <p:cNvPr id="5" name="Rectangle 4"/>
          <p:cNvSpPr/>
          <p:nvPr/>
        </p:nvSpPr>
        <p:spPr>
          <a:xfrm>
            <a:off x="0" y="0"/>
            <a:ext cx="12192000" cy="740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2800" dirty="0" smtClean="0"/>
              <a:t>Introduction to Node.js</a:t>
            </a:r>
            <a:endParaRPr lang="en-IN" sz="2800" dirty="0"/>
          </a:p>
        </p:txBody>
      </p:sp>
      <p:pic>
        <p:nvPicPr>
          <p:cNvPr id="58370" name="Picture 2"/>
          <p:cNvPicPr>
            <a:picLocks noChangeAspect="1" noChangeArrowheads="1"/>
          </p:cNvPicPr>
          <p:nvPr/>
        </p:nvPicPr>
        <p:blipFill>
          <a:blip r:embed="rId2" cstate="print"/>
          <a:srcRect/>
          <a:stretch>
            <a:fillRect/>
          </a:stretch>
        </p:blipFill>
        <p:spPr bwMode="auto">
          <a:xfrm>
            <a:off x="1592826" y="1725561"/>
            <a:ext cx="9350477" cy="4173793"/>
          </a:xfrm>
          <a:prstGeom prst="rect">
            <a:avLst/>
          </a:prstGeom>
          <a:noFill/>
          <a:ln w="9525">
            <a:noFill/>
            <a:miter lim="800000"/>
            <a:headEnd/>
            <a:tailEnd/>
          </a:ln>
        </p:spPr>
      </p:pic>
    </p:spTree>
    <p:extLst>
      <p:ext uri="{BB962C8B-B14F-4D97-AF65-F5344CB8AC3E}">
        <p14:creationId xmlns:p14="http://schemas.microsoft.com/office/powerpoint/2010/main" xmlns="" val="83500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15469</TotalTime>
  <Words>3526</Words>
  <Application>Microsoft Office PowerPoint</Application>
  <PresentationFormat>Custom</PresentationFormat>
  <Paragraphs>548</Paragraphs>
  <Slides>64</Slides>
  <Notes>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 Working with Node.js</vt:lpstr>
      <vt:lpstr>Slide 2</vt:lpstr>
      <vt:lpstr>Slide 3</vt:lpstr>
      <vt:lpstr>Slide 4</vt:lpstr>
      <vt:lpstr>Slide 5</vt:lpstr>
      <vt:lpstr>Slide 6</vt:lpstr>
      <vt:lpstr>Slide 7</vt:lpstr>
      <vt:lpstr>Node.js VS Apache</vt:lpstr>
      <vt:lpstr>Traditional  web server model</vt:lpstr>
      <vt:lpstr>Node.js process model  Node.js runs in a single process and the application code runs in a single thread and thereby needs less resources than other platforms. </vt:lpstr>
      <vt:lpstr> All the user requests to your web application will be handled by a single thread and all the I/O work or long running job is performed asynchronously for a particular request.    An event loop is constantly watching for the events to be raised for an asynchronous job and executing callback function when the job completes.   Internally, Node.js uses libev for the event loop which in turn uses internal C++ thread pool to provide asynchronous I/O  </vt:lpstr>
      <vt:lpstr>Threads VS Event-driven</vt:lpstr>
      <vt:lpstr>Slide 13</vt:lpstr>
      <vt:lpstr>Slide 14</vt:lpstr>
      <vt:lpstr>I/O Example</vt:lpstr>
      <vt:lpstr>Slide 16</vt:lpstr>
      <vt:lpstr>Slide 17</vt:lpstr>
      <vt:lpstr>Slide 18</vt:lpstr>
      <vt:lpstr>Consistancy</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Node.js</dc:title>
  <dc:creator>saritha-mars</dc:creator>
  <cp:lastModifiedBy>saritha</cp:lastModifiedBy>
  <cp:revision>188</cp:revision>
  <dcterms:created xsi:type="dcterms:W3CDTF">2016-08-04T09:58:10Z</dcterms:created>
  <dcterms:modified xsi:type="dcterms:W3CDTF">2017-04-24T07:39:04Z</dcterms:modified>
</cp:coreProperties>
</file>