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266BF24-D65D-4F3D-98AD-CFE809CA7756}">
  <a:tblStyle styleId="{1266BF24-D65D-4F3D-98AD-CFE809CA77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8883b88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8883b88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68883b88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68883b88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68883b88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68883b88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68883b88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68883b88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68883b88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68883b88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 = 5, Dec tree depth =  6, no. of estimators in random forest=110, svc linear kernel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8883b88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8883b88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68883b88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68883b88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68883b88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68883b88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68883b88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68883b88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68883b88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68883b88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290afa7ceaa4a5ec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0afa7ceaa4a5ec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68883b88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68883b88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68883b88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8883b88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68883b88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68883b88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82b9d4d2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82b9d4d2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-Ask support and conf from user</a:t>
            </a:r>
            <a:endParaRPr/>
          </a:p>
          <a:p>
            <a:pPr indent="0" lvl="0" marL="0" rtl="0" algn="l">
              <a:spcBef>
                <a:spcPts val="0"/>
              </a:spcBef>
              <a:spcAft>
                <a:spcPts val="0"/>
              </a:spcAft>
              <a:buNone/>
            </a:pPr>
            <a:r>
              <a:rPr lang="en-GB"/>
              <a:t>-lot of rules generated : irrelevamt</a:t>
            </a:r>
            <a:endParaRPr/>
          </a:p>
          <a:p>
            <a:pPr indent="0" lvl="0" marL="0" rtl="0" algn="l">
              <a:spcBef>
                <a:spcPts val="0"/>
              </a:spcBef>
              <a:spcAft>
                <a:spcPts val="0"/>
              </a:spcAft>
              <a:buNone/>
            </a:pPr>
            <a:r>
              <a:rPr lang="en-GB"/>
              <a:t>-too many variables in rules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Solutions to this limit no of variables : workaround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68883b88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68883b88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82b9d4d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82b9d4d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Correlated</a:t>
            </a:r>
            <a:endParaRPr/>
          </a:p>
          <a:p>
            <a:pPr indent="0" lvl="0" marL="0" rtl="0" algn="l">
              <a:spcBef>
                <a:spcPts val="0"/>
              </a:spcBef>
              <a:spcAft>
                <a:spcPts val="0"/>
              </a:spcAft>
              <a:buNone/>
            </a:pPr>
            <a:r>
              <a:rPr lang="en-GB"/>
              <a:t>Log reg w age etc separately </a:t>
            </a:r>
            <a:endParaRPr/>
          </a:p>
          <a:p>
            <a:pPr indent="0" lvl="0" marL="0" rtl="0" algn="l">
              <a:spcBef>
                <a:spcPts val="0"/>
              </a:spcBef>
              <a:spcAft>
                <a:spcPts val="0"/>
              </a:spcAft>
              <a:buNone/>
            </a:pPr>
            <a:r>
              <a:rPr lang="en-GB"/>
              <a:t>Age ^ heart dis decr</a:t>
            </a:r>
            <a:endParaRPr/>
          </a:p>
          <a:p>
            <a:pPr indent="0" lvl="0" marL="0" rtl="0" algn="l">
              <a:spcBef>
                <a:spcPts val="0"/>
              </a:spcBef>
              <a:spcAft>
                <a:spcPts val="0"/>
              </a:spcAft>
              <a:buNone/>
            </a:pPr>
            <a:r>
              <a:rPr lang="en-GB"/>
              <a:t>So dont incl age</a:t>
            </a:r>
            <a:endParaRPr/>
          </a:p>
          <a:p>
            <a:pPr indent="0" lvl="0" marL="0" rtl="0" algn="l">
              <a:spcBef>
                <a:spcPts val="0"/>
              </a:spcBef>
              <a:spcAft>
                <a:spcPts val="0"/>
              </a:spcAft>
              <a:buNone/>
            </a:pPr>
            <a:r>
              <a:rPr lang="en-GB"/>
              <a:t>Keep checking w all features to get correct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698df423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698df423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698df4232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698df4232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85" name="Shape 85"/>
        <p:cNvGrpSpPr/>
        <p:nvPr/>
      </p:nvGrpSpPr>
      <p:grpSpPr>
        <a:xfrm>
          <a:off x="0" y="0"/>
          <a:ext cx="0" cy="0"/>
          <a:chOff x="0" y="0"/>
          <a:chExt cx="0" cy="0"/>
        </a:xfrm>
      </p:grpSpPr>
      <p:sp>
        <p:nvSpPr>
          <p:cNvPr id="86" name="Google Shape;86;p13"/>
          <p:cNvSpPr txBox="1"/>
          <p:nvPr>
            <p:ph type="title"/>
          </p:nvPr>
        </p:nvSpPr>
        <p:spPr>
          <a:xfrm>
            <a:off x="1088325" y="741600"/>
            <a:ext cx="7688700" cy="366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GB" sz="3600">
                <a:solidFill>
                  <a:schemeClr val="lt1"/>
                </a:solidFill>
              </a:rPr>
              <a:t>HEART DISEASE </a:t>
            </a:r>
            <a:endParaRPr b="1" sz="3600">
              <a:solidFill>
                <a:schemeClr val="lt1"/>
              </a:solidFill>
            </a:endParaRPr>
          </a:p>
          <a:p>
            <a:pPr indent="0" lvl="0" marL="0" rtl="0" algn="r">
              <a:spcBef>
                <a:spcPts val="0"/>
              </a:spcBef>
              <a:spcAft>
                <a:spcPts val="0"/>
              </a:spcAft>
              <a:buClr>
                <a:schemeClr val="dk1"/>
              </a:buClr>
              <a:buSzPts val="1100"/>
              <a:buFont typeface="Arial"/>
              <a:buNone/>
            </a:pPr>
            <a:r>
              <a:rPr b="1" lang="en-GB" sz="3600">
                <a:solidFill>
                  <a:schemeClr val="lt1"/>
                </a:solidFill>
              </a:rPr>
              <a:t>PREDICTION </a:t>
            </a:r>
            <a:endParaRPr b="1" sz="3600">
              <a:solidFill>
                <a:schemeClr val="lt1"/>
              </a:solidFill>
            </a:endParaRPr>
          </a:p>
          <a:p>
            <a:pPr indent="0" lvl="0" marL="0" rtl="0" algn="r">
              <a:spcBef>
                <a:spcPts val="0"/>
              </a:spcBef>
              <a:spcAft>
                <a:spcPts val="0"/>
              </a:spcAft>
              <a:buClr>
                <a:schemeClr val="dk1"/>
              </a:buClr>
              <a:buSzPts val="1100"/>
              <a:buFont typeface="Arial"/>
              <a:buNone/>
            </a:pPr>
            <a:r>
              <a:rPr b="1" lang="en-GB" sz="3600">
                <a:solidFill>
                  <a:schemeClr val="lt1"/>
                </a:solidFill>
              </a:rPr>
              <a:t>USING MACHINE </a:t>
            </a:r>
            <a:endParaRPr b="1" sz="3600">
              <a:solidFill>
                <a:schemeClr val="lt1"/>
              </a:solidFill>
            </a:endParaRPr>
          </a:p>
          <a:p>
            <a:pPr indent="0" lvl="0" marL="0" rtl="0" algn="r">
              <a:spcBef>
                <a:spcPts val="0"/>
              </a:spcBef>
              <a:spcAft>
                <a:spcPts val="0"/>
              </a:spcAft>
              <a:buClr>
                <a:schemeClr val="dk1"/>
              </a:buClr>
              <a:buSzPts val="1100"/>
              <a:buFont typeface="Arial"/>
              <a:buNone/>
            </a:pPr>
            <a:r>
              <a:rPr b="1" lang="en-GB" sz="3600">
                <a:solidFill>
                  <a:schemeClr val="lt1"/>
                </a:solidFill>
              </a:rPr>
              <a:t>LEARNING</a:t>
            </a:r>
            <a:endParaRPr b="1" sz="3600">
              <a:solidFill>
                <a:schemeClr val="lt1"/>
              </a:solidFill>
            </a:endParaRPr>
          </a:p>
          <a:p>
            <a:pPr indent="0" lvl="0" marL="0" rtl="0" algn="l">
              <a:spcBef>
                <a:spcPts val="0"/>
              </a:spcBef>
              <a:spcAft>
                <a:spcPts val="0"/>
              </a:spcAft>
              <a:buNone/>
            </a:pPr>
            <a:r>
              <a:t/>
            </a:r>
            <a:endParaRPr sz="3000"/>
          </a:p>
        </p:txBody>
      </p:sp>
      <p:sp>
        <p:nvSpPr>
          <p:cNvPr id="87" name="Google Shape;87;p13"/>
          <p:cNvSpPr txBox="1"/>
          <p:nvPr>
            <p:ph idx="1" type="body"/>
          </p:nvPr>
        </p:nvSpPr>
        <p:spPr>
          <a:xfrm>
            <a:off x="622975" y="31515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chemeClr val="lt1"/>
                </a:solidFill>
              </a:rPr>
              <a:t>	 	 	</a:t>
            </a:r>
            <a:endParaRPr sz="1100">
              <a:solidFill>
                <a:schemeClr val="lt1"/>
              </a:solidFill>
            </a:endParaRPr>
          </a:p>
          <a:p>
            <a:pPr indent="0" lvl="0" marL="0" rtl="0" algn="l">
              <a:spcBef>
                <a:spcPts val="0"/>
              </a:spcBef>
              <a:spcAft>
                <a:spcPts val="0"/>
              </a:spcAft>
              <a:buClr>
                <a:schemeClr val="dk1"/>
              </a:buClr>
              <a:buSzPts val="1100"/>
              <a:buFont typeface="Arial"/>
              <a:buNone/>
            </a:pPr>
            <a:r>
              <a:rPr lang="en-GB" sz="1100">
                <a:solidFill>
                  <a:schemeClr val="lt1"/>
                </a:solidFill>
              </a:rPr>
              <a:t> A Mini Project by</a:t>
            </a:r>
            <a:endParaRPr sz="1100">
              <a:solidFill>
                <a:schemeClr val="lt1"/>
              </a:solidFill>
            </a:endParaRPr>
          </a:p>
          <a:p>
            <a:pPr indent="0" lvl="0" marL="0" rtl="0" algn="l">
              <a:spcBef>
                <a:spcPts val="0"/>
              </a:spcBef>
              <a:spcAft>
                <a:spcPts val="0"/>
              </a:spcAft>
              <a:buClr>
                <a:schemeClr val="dk1"/>
              </a:buClr>
              <a:buSzPts val="1100"/>
              <a:buFont typeface="Arial"/>
              <a:buNone/>
            </a:pPr>
            <a:r>
              <a:rPr b="1" lang="en-GB" sz="1500">
                <a:solidFill>
                  <a:schemeClr val="lt1"/>
                </a:solidFill>
              </a:rPr>
              <a:t>Pratik Mulchandani  60004160065</a:t>
            </a:r>
            <a:endParaRPr b="1" sz="1500">
              <a:solidFill>
                <a:schemeClr val="lt1"/>
              </a:solidFill>
            </a:endParaRPr>
          </a:p>
          <a:p>
            <a:pPr indent="0" lvl="0" marL="0" rtl="0" algn="l">
              <a:spcBef>
                <a:spcPts val="0"/>
              </a:spcBef>
              <a:spcAft>
                <a:spcPts val="0"/>
              </a:spcAft>
              <a:buClr>
                <a:schemeClr val="dk1"/>
              </a:buClr>
              <a:buSzPts val="1100"/>
              <a:buFont typeface="Arial"/>
              <a:buNone/>
            </a:pPr>
            <a:r>
              <a:rPr b="1" lang="en-GB" sz="1500">
                <a:solidFill>
                  <a:schemeClr val="lt1"/>
                </a:solidFill>
              </a:rPr>
              <a:t>Mudra Nagda 	          60004160067</a:t>
            </a:r>
            <a:endParaRPr b="1" sz="1500">
              <a:solidFill>
                <a:schemeClr val="lt1"/>
              </a:solidFill>
            </a:endParaRPr>
          </a:p>
          <a:p>
            <a:pPr indent="0" lvl="0" marL="0" rtl="0" algn="l">
              <a:spcBef>
                <a:spcPts val="0"/>
              </a:spcBef>
              <a:spcAft>
                <a:spcPts val="0"/>
              </a:spcAft>
              <a:buNone/>
            </a:pPr>
            <a:r>
              <a:rPr b="1" lang="en-GB" sz="1500">
                <a:solidFill>
                  <a:schemeClr val="lt1"/>
                </a:solidFill>
              </a:rPr>
              <a:t>Abigail Pereira             60004160076</a:t>
            </a:r>
            <a:endParaRPr b="1" sz="1500">
              <a:solidFill>
                <a:schemeClr val="lt1"/>
              </a:solidFill>
            </a:endParaRPr>
          </a:p>
          <a:p>
            <a:pPr indent="0" lvl="0" marL="0" rtl="0" algn="l">
              <a:spcBef>
                <a:spcPts val="0"/>
              </a:spcBef>
              <a:spcAft>
                <a:spcPts val="0"/>
              </a:spcAft>
              <a:buNone/>
            </a:pPr>
            <a:r>
              <a:t/>
            </a:r>
            <a:endParaRPr b="1" sz="1500">
              <a:solidFill>
                <a:schemeClr val="lt1"/>
              </a:solidFill>
            </a:endParaRPr>
          </a:p>
          <a:p>
            <a:pPr indent="0" lvl="0" marL="0" rtl="0" algn="l">
              <a:spcBef>
                <a:spcPts val="0"/>
              </a:spcBef>
              <a:spcAft>
                <a:spcPts val="0"/>
              </a:spcAft>
              <a:buClr>
                <a:schemeClr val="dk1"/>
              </a:buClr>
              <a:buSzPts val="1100"/>
              <a:buFont typeface="Arial"/>
              <a:buNone/>
            </a:pPr>
            <a:r>
              <a:rPr b="1" lang="en-GB" sz="1500">
                <a:solidFill>
                  <a:schemeClr val="lt1"/>
                </a:solidFill>
              </a:rPr>
              <a:t>Guide: Prof. Kriti Srivastava</a:t>
            </a:r>
            <a:endParaRPr b="1" sz="1500">
              <a:solidFill>
                <a:schemeClr val="lt1"/>
              </a:solidFill>
            </a:endParaRPr>
          </a:p>
          <a:p>
            <a:pPr indent="0" lvl="0" marL="0" rtl="0" algn="l">
              <a:spcBef>
                <a:spcPts val="0"/>
              </a:spcBef>
              <a:spcAft>
                <a:spcPts val="0"/>
              </a:spcAft>
              <a:buNone/>
            </a:pPr>
            <a:r>
              <a:t/>
            </a:r>
            <a:endParaRPr>
              <a:solidFill>
                <a:schemeClr val="lt1"/>
              </a:solidFill>
            </a:endParaRPr>
          </a:p>
        </p:txBody>
      </p:sp>
      <p:cxnSp>
        <p:nvCxnSpPr>
          <p:cNvPr id="88" name="Google Shape;88;p13"/>
          <p:cNvCxnSpPr>
            <a:endCxn id="87" idx="0"/>
          </p:cNvCxnSpPr>
          <p:nvPr/>
        </p:nvCxnSpPr>
        <p:spPr>
          <a:xfrm flipH="1" rot="10800000">
            <a:off x="672925" y="3151525"/>
            <a:ext cx="3794400" cy="18300"/>
          </a:xfrm>
          <a:prstGeom prst="straightConnector1">
            <a:avLst/>
          </a:prstGeom>
          <a:noFill/>
          <a:ln cap="flat" cmpd="sng" w="28575">
            <a:solidFill>
              <a:srgbClr val="EB9857"/>
            </a:solidFill>
            <a:prstDash val="solid"/>
            <a:round/>
            <a:headEnd len="med" w="med" type="none"/>
            <a:tailEnd len="med" w="med" type="none"/>
          </a:ln>
        </p:spPr>
      </p:cxnSp>
      <p:cxnSp>
        <p:nvCxnSpPr>
          <p:cNvPr id="89" name="Google Shape;89;p13"/>
          <p:cNvCxnSpPr/>
          <p:nvPr/>
        </p:nvCxnSpPr>
        <p:spPr>
          <a:xfrm flipH="1" rot="10800000">
            <a:off x="4467250" y="2967925"/>
            <a:ext cx="93000" cy="183600"/>
          </a:xfrm>
          <a:prstGeom prst="straightConnector1">
            <a:avLst/>
          </a:prstGeom>
          <a:noFill/>
          <a:ln cap="flat" cmpd="sng" w="28575">
            <a:solidFill>
              <a:srgbClr val="EB9857"/>
            </a:solidFill>
            <a:prstDash val="solid"/>
            <a:round/>
            <a:headEnd len="med" w="med" type="none"/>
            <a:tailEnd len="med" w="med" type="none"/>
          </a:ln>
        </p:spPr>
      </p:cxnSp>
      <p:cxnSp>
        <p:nvCxnSpPr>
          <p:cNvPr id="90" name="Google Shape;90;p13"/>
          <p:cNvCxnSpPr/>
          <p:nvPr/>
        </p:nvCxnSpPr>
        <p:spPr>
          <a:xfrm rot="10800000">
            <a:off x="4559900" y="2972600"/>
            <a:ext cx="140700" cy="533400"/>
          </a:xfrm>
          <a:prstGeom prst="straightConnector1">
            <a:avLst/>
          </a:prstGeom>
          <a:noFill/>
          <a:ln cap="flat" cmpd="sng" w="28575">
            <a:solidFill>
              <a:srgbClr val="EB9857"/>
            </a:solidFill>
            <a:prstDash val="solid"/>
            <a:round/>
            <a:headEnd len="med" w="med" type="none"/>
            <a:tailEnd len="med" w="med" type="none"/>
          </a:ln>
        </p:spPr>
      </p:cxnSp>
      <p:cxnSp>
        <p:nvCxnSpPr>
          <p:cNvPr id="91" name="Google Shape;91;p13"/>
          <p:cNvCxnSpPr/>
          <p:nvPr/>
        </p:nvCxnSpPr>
        <p:spPr>
          <a:xfrm flipH="1" rot="10800000">
            <a:off x="4698200" y="2839425"/>
            <a:ext cx="126300" cy="664200"/>
          </a:xfrm>
          <a:prstGeom prst="straightConnector1">
            <a:avLst/>
          </a:prstGeom>
          <a:noFill/>
          <a:ln cap="flat" cmpd="sng" w="28575">
            <a:solidFill>
              <a:srgbClr val="EB9857"/>
            </a:solidFill>
            <a:prstDash val="solid"/>
            <a:round/>
            <a:headEnd len="med" w="med" type="none"/>
            <a:tailEnd len="med" w="med" type="none"/>
          </a:ln>
        </p:spPr>
      </p:cxnSp>
      <p:cxnSp>
        <p:nvCxnSpPr>
          <p:cNvPr id="92" name="Google Shape;92;p13"/>
          <p:cNvCxnSpPr/>
          <p:nvPr/>
        </p:nvCxnSpPr>
        <p:spPr>
          <a:xfrm rot="10800000">
            <a:off x="4826750" y="2843975"/>
            <a:ext cx="121500" cy="500100"/>
          </a:xfrm>
          <a:prstGeom prst="straightConnector1">
            <a:avLst/>
          </a:prstGeom>
          <a:noFill/>
          <a:ln cap="flat" cmpd="sng" w="28575">
            <a:solidFill>
              <a:srgbClr val="EB9857"/>
            </a:solidFill>
            <a:prstDash val="solid"/>
            <a:round/>
            <a:headEnd len="med" w="med" type="none"/>
            <a:tailEnd len="med" w="med" type="none"/>
          </a:ln>
        </p:spPr>
      </p:cxnSp>
      <p:cxnSp>
        <p:nvCxnSpPr>
          <p:cNvPr id="93" name="Google Shape;93;p13"/>
          <p:cNvCxnSpPr/>
          <p:nvPr/>
        </p:nvCxnSpPr>
        <p:spPr>
          <a:xfrm flipH="1">
            <a:off x="4950700" y="3170250"/>
            <a:ext cx="66600" cy="169200"/>
          </a:xfrm>
          <a:prstGeom prst="straightConnector1">
            <a:avLst/>
          </a:prstGeom>
          <a:noFill/>
          <a:ln cap="flat" cmpd="sng" w="28575">
            <a:solidFill>
              <a:srgbClr val="EB9857"/>
            </a:solidFill>
            <a:prstDash val="solid"/>
            <a:round/>
            <a:headEnd len="med" w="med" type="none"/>
            <a:tailEnd len="med" w="med" type="none"/>
          </a:ln>
        </p:spPr>
      </p:cxnSp>
      <p:cxnSp>
        <p:nvCxnSpPr>
          <p:cNvPr id="94" name="Google Shape;94;p13"/>
          <p:cNvCxnSpPr/>
          <p:nvPr/>
        </p:nvCxnSpPr>
        <p:spPr>
          <a:xfrm flipH="1" rot="10800000">
            <a:off x="5017200" y="3151525"/>
            <a:ext cx="3794400" cy="18300"/>
          </a:xfrm>
          <a:prstGeom prst="straightConnector1">
            <a:avLst/>
          </a:prstGeom>
          <a:noFill/>
          <a:ln cap="flat" cmpd="sng" w="28575">
            <a:solidFill>
              <a:srgbClr val="EB9857"/>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2"/>
          <p:cNvPicPr preferRelativeResize="0"/>
          <p:nvPr/>
        </p:nvPicPr>
        <p:blipFill>
          <a:blip r:embed="rId3">
            <a:alphaModFix/>
          </a:blip>
          <a:stretch>
            <a:fillRect/>
          </a:stretch>
        </p:blipFill>
        <p:spPr>
          <a:xfrm>
            <a:off x="381150" y="1393375"/>
            <a:ext cx="5227275" cy="2510275"/>
          </a:xfrm>
          <a:prstGeom prst="rect">
            <a:avLst/>
          </a:prstGeom>
          <a:noFill/>
          <a:ln>
            <a:noFill/>
          </a:ln>
        </p:spPr>
      </p:pic>
      <p:sp>
        <p:nvSpPr>
          <p:cNvPr id="150" name="Google Shape;150;p22"/>
          <p:cNvSpPr txBox="1"/>
          <p:nvPr/>
        </p:nvSpPr>
        <p:spPr>
          <a:xfrm>
            <a:off x="314888" y="3707200"/>
            <a:ext cx="53598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	 	 	</a:t>
            </a:r>
            <a:endParaRPr>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Distribution of target value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51" name="Google Shape;151;p22"/>
          <p:cNvSpPr txBox="1"/>
          <p:nvPr/>
        </p:nvSpPr>
        <p:spPr>
          <a:xfrm>
            <a:off x="5608425" y="1632450"/>
            <a:ext cx="3088500" cy="3297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Lato"/>
              <a:buChar char="●"/>
            </a:pPr>
            <a:r>
              <a:rPr lang="en-GB">
                <a:highlight>
                  <a:srgbClr val="FFFFFF"/>
                </a:highlight>
                <a:latin typeface="Lato"/>
                <a:ea typeface="Lato"/>
                <a:cs typeface="Lato"/>
                <a:sym typeface="Lato"/>
              </a:rPr>
              <a:t>Dataset should be approximately balanced. </a:t>
            </a:r>
            <a:endParaRPr>
              <a:highlight>
                <a:srgbClr val="FFFFFF"/>
              </a:highlight>
              <a:latin typeface="Lato"/>
              <a:ea typeface="Lato"/>
              <a:cs typeface="Lato"/>
              <a:sym typeface="Lato"/>
            </a:endParaRPr>
          </a:p>
          <a:p>
            <a:pPr indent="0" lvl="0" marL="457200" rtl="0" algn="just">
              <a:spcBef>
                <a:spcPts val="0"/>
              </a:spcBef>
              <a:spcAft>
                <a:spcPts val="0"/>
              </a:spcAft>
              <a:buNone/>
            </a:pPr>
            <a:r>
              <a:t/>
            </a:r>
            <a:endParaRPr>
              <a:highlight>
                <a:srgbClr val="FFFFFF"/>
              </a:highlight>
              <a:latin typeface="Lato"/>
              <a:ea typeface="Lato"/>
              <a:cs typeface="Lato"/>
              <a:sym typeface="Lato"/>
            </a:endParaRPr>
          </a:p>
          <a:p>
            <a:pPr indent="-317500" lvl="0" marL="457200" rtl="0" algn="just">
              <a:spcBef>
                <a:spcPts val="0"/>
              </a:spcBef>
              <a:spcAft>
                <a:spcPts val="0"/>
              </a:spcAft>
              <a:buSzPts val="1400"/>
              <a:buFont typeface="Lato"/>
              <a:buChar char="●"/>
            </a:pPr>
            <a:r>
              <a:rPr lang="en-GB">
                <a:highlight>
                  <a:srgbClr val="FFFFFF"/>
                </a:highlight>
                <a:latin typeface="Lato"/>
                <a:ea typeface="Lato"/>
                <a:cs typeface="Lato"/>
                <a:sym typeface="Lato"/>
              </a:rPr>
              <a:t>An extremely imbalanced dataset can render the whole model training useless and thus, will be of no use. </a:t>
            </a:r>
            <a:endParaRPr>
              <a:highlight>
                <a:srgbClr val="FFFFFF"/>
              </a:highlight>
              <a:latin typeface="Lato"/>
              <a:ea typeface="Lato"/>
              <a:cs typeface="Lato"/>
              <a:sym typeface="Lato"/>
            </a:endParaRPr>
          </a:p>
          <a:p>
            <a:pPr indent="0" lvl="0" marL="457200" rtl="0" algn="just">
              <a:spcBef>
                <a:spcPts val="0"/>
              </a:spcBef>
              <a:spcAft>
                <a:spcPts val="0"/>
              </a:spcAft>
              <a:buNone/>
            </a:pPr>
            <a:r>
              <a:t/>
            </a:r>
            <a:endParaRPr>
              <a:highlight>
                <a:srgbClr val="FFFFFF"/>
              </a:highlight>
              <a:latin typeface="Lato"/>
              <a:ea typeface="Lato"/>
              <a:cs typeface="Lato"/>
              <a:sym typeface="Lato"/>
            </a:endParaRPr>
          </a:p>
          <a:p>
            <a:pPr indent="-317500" lvl="0" marL="457200" rtl="0" algn="just">
              <a:spcBef>
                <a:spcPts val="0"/>
              </a:spcBef>
              <a:spcAft>
                <a:spcPts val="0"/>
              </a:spcAft>
              <a:buSzPts val="1400"/>
              <a:buFont typeface="Lato"/>
              <a:buChar char="●"/>
            </a:pPr>
            <a:r>
              <a:rPr lang="en-GB">
                <a:latin typeface="Lato"/>
                <a:ea typeface="Lato"/>
                <a:cs typeface="Lato"/>
                <a:sym typeface="Lato"/>
              </a:rPr>
              <a:t>The plot indicates that the classes are almost balanced.</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idx="1" type="body"/>
          </p:nvPr>
        </p:nvSpPr>
        <p:spPr>
          <a:xfrm>
            <a:off x="936450" y="3643875"/>
            <a:ext cx="7688700" cy="3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Pair plots and correlation matrix of all numeric features</a:t>
            </a:r>
            <a:endParaRPr/>
          </a:p>
          <a:p>
            <a:pPr indent="0" lvl="0" marL="0" rtl="0" algn="l">
              <a:spcBef>
                <a:spcPts val="1600"/>
              </a:spcBef>
              <a:spcAft>
                <a:spcPts val="1600"/>
              </a:spcAft>
              <a:buNone/>
            </a:pPr>
            <a:r>
              <a:rPr lang="en-GB" sz="1600">
                <a:solidFill>
                  <a:srgbClr val="000000"/>
                </a:solidFill>
                <a:highlight>
                  <a:srgbClr val="FFFFFF"/>
                </a:highlight>
              </a:rPr>
              <a:t>One can observe that there is no single feature that has a very high correlation with another. Also, some of the features have a negative correlation with the target value and some have positive.</a:t>
            </a:r>
            <a:endParaRPr/>
          </a:p>
        </p:txBody>
      </p:sp>
      <p:pic>
        <p:nvPicPr>
          <p:cNvPr id="157" name="Google Shape;157;p23"/>
          <p:cNvPicPr preferRelativeResize="0"/>
          <p:nvPr/>
        </p:nvPicPr>
        <p:blipFill>
          <a:blip r:embed="rId3">
            <a:alphaModFix/>
          </a:blip>
          <a:stretch>
            <a:fillRect/>
          </a:stretch>
        </p:blipFill>
        <p:spPr>
          <a:xfrm>
            <a:off x="1735000" y="666075"/>
            <a:ext cx="3428350" cy="2911050"/>
          </a:xfrm>
          <a:prstGeom prst="rect">
            <a:avLst/>
          </a:prstGeom>
          <a:noFill/>
          <a:ln>
            <a:noFill/>
          </a:ln>
        </p:spPr>
      </p:pic>
      <p:pic>
        <p:nvPicPr>
          <p:cNvPr id="158" name="Google Shape;158;p23"/>
          <p:cNvPicPr preferRelativeResize="0"/>
          <p:nvPr/>
        </p:nvPicPr>
        <p:blipFill>
          <a:blip r:embed="rId4">
            <a:alphaModFix/>
          </a:blip>
          <a:stretch>
            <a:fillRect/>
          </a:stretch>
        </p:blipFill>
        <p:spPr>
          <a:xfrm>
            <a:off x="5364900" y="732825"/>
            <a:ext cx="3567225" cy="2911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4"/>
          <p:cNvPicPr preferRelativeResize="0"/>
          <p:nvPr/>
        </p:nvPicPr>
        <p:blipFill>
          <a:blip r:embed="rId3">
            <a:alphaModFix/>
          </a:blip>
          <a:stretch>
            <a:fillRect/>
          </a:stretch>
        </p:blipFill>
        <p:spPr>
          <a:xfrm>
            <a:off x="2311725" y="531300"/>
            <a:ext cx="4520550" cy="4501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Pre-processing</a:t>
            </a:r>
            <a:endParaRPr/>
          </a:p>
        </p:txBody>
      </p:sp>
      <p:sp>
        <p:nvSpPr>
          <p:cNvPr id="169" name="Google Shape;169;p25"/>
          <p:cNvSpPr txBox="1"/>
          <p:nvPr>
            <p:ph idx="1" type="body"/>
          </p:nvPr>
        </p:nvSpPr>
        <p:spPr>
          <a:xfrm>
            <a:off x="729450" y="2111775"/>
            <a:ext cx="7688700" cy="2261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GB" sz="1800"/>
              <a:t>R</a:t>
            </a:r>
            <a:r>
              <a:rPr lang="en-GB" sz="1800"/>
              <a:t>eplace missing values with the mode of the remaining values.</a:t>
            </a:r>
            <a:endParaRPr sz="1800"/>
          </a:p>
          <a:p>
            <a:pPr indent="-342900" lvl="0" marL="457200" rtl="0" algn="l">
              <a:lnSpc>
                <a:spcPct val="100000"/>
              </a:lnSpc>
              <a:spcBef>
                <a:spcPts val="0"/>
              </a:spcBef>
              <a:spcAft>
                <a:spcPts val="0"/>
              </a:spcAft>
              <a:buSzPts val="1800"/>
              <a:buChar char="●"/>
            </a:pPr>
            <a:r>
              <a:rPr lang="en-GB" sz="1800"/>
              <a:t>Target Value has 5 values- </a:t>
            </a:r>
            <a:endParaRPr sz="1800"/>
          </a:p>
          <a:p>
            <a:pPr indent="0" lvl="0" marL="457200" rtl="0" algn="l">
              <a:lnSpc>
                <a:spcPct val="100000"/>
              </a:lnSpc>
              <a:spcBef>
                <a:spcPts val="0"/>
              </a:spcBef>
              <a:spcAft>
                <a:spcPts val="0"/>
              </a:spcAft>
              <a:buNone/>
            </a:pPr>
            <a:r>
              <a:rPr lang="en-GB" sz="1800"/>
              <a:t>0      Disease absent </a:t>
            </a:r>
            <a:endParaRPr sz="1800"/>
          </a:p>
          <a:p>
            <a:pPr indent="0" lvl="0" marL="457200" rtl="0" algn="l">
              <a:lnSpc>
                <a:spcPct val="100000"/>
              </a:lnSpc>
              <a:spcBef>
                <a:spcPts val="0"/>
              </a:spcBef>
              <a:spcAft>
                <a:spcPts val="0"/>
              </a:spcAft>
              <a:buNone/>
            </a:pPr>
            <a:r>
              <a:rPr lang="en-GB" sz="1800"/>
              <a:t>1-4  Indicating severity of disease present</a:t>
            </a:r>
            <a:endParaRPr sz="1800"/>
          </a:p>
          <a:p>
            <a:pPr indent="-342900" lvl="0" marL="457200" rtl="0" algn="l">
              <a:lnSpc>
                <a:spcPct val="100000"/>
              </a:lnSpc>
              <a:spcBef>
                <a:spcPts val="0"/>
              </a:spcBef>
              <a:spcAft>
                <a:spcPts val="0"/>
              </a:spcAft>
              <a:buSzPts val="1800"/>
              <a:buChar char="●"/>
            </a:pPr>
            <a:r>
              <a:rPr lang="en-GB" sz="1800"/>
              <a:t>Replace 1-4 with 1 to indicate disease present</a:t>
            </a:r>
            <a:endParaRPr sz="1800"/>
          </a:p>
          <a:p>
            <a:pPr indent="0" lvl="0" marL="0" rtl="0" algn="l">
              <a:lnSpc>
                <a:spcPct val="100000"/>
              </a:lnSpc>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1600"/>
              </a:spcBef>
              <a:spcAft>
                <a:spcPts val="1600"/>
              </a:spcAft>
              <a:buNone/>
            </a:pPr>
            <a:r>
              <a:rPr lang="en-GB" sz="1800"/>
              <a:t>.</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7650" y="1308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Analysis</a:t>
            </a:r>
            <a:endParaRPr/>
          </a:p>
        </p:txBody>
      </p:sp>
      <p:sp>
        <p:nvSpPr>
          <p:cNvPr id="175" name="Google Shape;175;p26"/>
          <p:cNvSpPr txBox="1"/>
          <p:nvPr>
            <p:ph idx="1" type="body"/>
          </p:nvPr>
        </p:nvSpPr>
        <p:spPr>
          <a:xfrm>
            <a:off x="7276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000000"/>
                </a:solidFill>
              </a:rPr>
              <a:t> In this project, we have used several Machine Learning algorithms such as:</a:t>
            </a:r>
            <a:endParaRPr sz="1100">
              <a:solidFill>
                <a:srgbClr val="000000"/>
              </a:solidFill>
            </a:endParaRPr>
          </a:p>
          <a:p>
            <a:pPr indent="-298450" lvl="0" marL="457200" rtl="0" algn="l">
              <a:spcBef>
                <a:spcPts val="1600"/>
              </a:spcBef>
              <a:spcAft>
                <a:spcPts val="0"/>
              </a:spcAft>
              <a:buClr>
                <a:srgbClr val="000000"/>
              </a:buClr>
              <a:buSzPts val="1100"/>
              <a:buFont typeface="Arial"/>
              <a:buChar char="●"/>
            </a:pPr>
            <a:r>
              <a:rPr lang="en-GB" sz="1100">
                <a:solidFill>
                  <a:srgbClr val="000000"/>
                </a:solidFill>
              </a:rPr>
              <a:t>	</a:t>
            </a:r>
            <a:r>
              <a:rPr lang="en-GB" sz="1200">
                <a:solidFill>
                  <a:srgbClr val="000000"/>
                </a:solidFill>
              </a:rPr>
              <a:t>K-Nearest Neighbors (KNN)</a:t>
            </a:r>
            <a:r>
              <a:rPr lang="en-GB" sz="1100">
                <a:solidFill>
                  <a:srgbClr val="000000"/>
                </a:solidFill>
              </a:rPr>
              <a:t> 	</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lang="en-GB" sz="1100">
                <a:solidFill>
                  <a:srgbClr val="000000"/>
                </a:solidFill>
              </a:rPr>
              <a:t>	</a:t>
            </a:r>
            <a:r>
              <a:rPr lang="en-GB" sz="1200">
                <a:solidFill>
                  <a:srgbClr val="000000"/>
                </a:solidFill>
              </a:rPr>
              <a:t>Decision Trees</a:t>
            </a:r>
            <a:r>
              <a:rPr lang="en-GB" sz="1100">
                <a:solidFill>
                  <a:srgbClr val="000000"/>
                </a:solidFill>
              </a:rPr>
              <a:t> 	</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lang="en-GB" sz="1100">
                <a:solidFill>
                  <a:srgbClr val="000000"/>
                </a:solidFill>
              </a:rPr>
              <a:t>	</a:t>
            </a:r>
            <a:r>
              <a:rPr lang="en-GB" sz="1200">
                <a:solidFill>
                  <a:srgbClr val="000000"/>
                </a:solidFill>
              </a:rPr>
              <a:t>Logistic Regression</a:t>
            </a:r>
            <a:r>
              <a:rPr lang="en-GB" sz="1100">
                <a:solidFill>
                  <a:srgbClr val="000000"/>
                </a:solidFill>
              </a:rPr>
              <a:t> 	</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lang="en-GB" sz="1100">
                <a:solidFill>
                  <a:srgbClr val="000000"/>
                </a:solidFill>
              </a:rPr>
              <a:t>	</a:t>
            </a:r>
            <a:r>
              <a:rPr lang="en-GB" sz="1200">
                <a:solidFill>
                  <a:srgbClr val="000000"/>
                </a:solidFill>
              </a:rPr>
              <a:t>Gaussian Naive Bayes</a:t>
            </a:r>
            <a:r>
              <a:rPr lang="en-GB" sz="1100">
                <a:solidFill>
                  <a:srgbClr val="000000"/>
                </a:solidFill>
              </a:rPr>
              <a:t> 	</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lang="en-GB" sz="1100">
                <a:solidFill>
                  <a:srgbClr val="000000"/>
                </a:solidFill>
              </a:rPr>
              <a:t>	</a:t>
            </a:r>
            <a:r>
              <a:rPr lang="en-GB" sz="1200">
                <a:solidFill>
                  <a:srgbClr val="000000"/>
                </a:solidFill>
              </a:rPr>
              <a:t>Support Vector Machines (SVM)</a:t>
            </a:r>
            <a:r>
              <a:rPr lang="en-GB" sz="1100">
                <a:solidFill>
                  <a:srgbClr val="000000"/>
                </a:solidFill>
              </a:rPr>
              <a:t> 	</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lang="en-GB" sz="1100">
                <a:solidFill>
                  <a:srgbClr val="000000"/>
                </a:solidFill>
              </a:rPr>
              <a:t>	</a:t>
            </a:r>
            <a:r>
              <a:rPr lang="en-GB" sz="1200">
                <a:solidFill>
                  <a:srgbClr val="000000"/>
                </a:solidFill>
              </a:rPr>
              <a:t>Random Forests</a:t>
            </a:r>
            <a:endParaRPr sz="1200">
              <a:solidFill>
                <a:srgbClr val="000000"/>
              </a:solidFill>
            </a:endParaRPr>
          </a:p>
          <a:p>
            <a:pPr indent="0" lvl="0" marL="0" rtl="0" algn="l">
              <a:spcBef>
                <a:spcPts val="1200"/>
              </a:spcBef>
              <a:spcAft>
                <a:spcPts val="0"/>
              </a:spcAft>
              <a:buNone/>
            </a:pPr>
            <a:r>
              <a:rPr lang="en-GB" sz="1100">
                <a:solidFill>
                  <a:srgbClr val="000000"/>
                </a:solidFill>
              </a:rPr>
              <a:t>The data was split into training and testing data sets using a 70-30 percent ratio. We then fed this cleaned training data to different machine learning algorithms and compared their predictions on the testing data. While doing so, we ensured the selection of optimum paths for KNN and Decision Trees in order to maximize the accuracy.</a:t>
            </a:r>
            <a:endParaRPr sz="1100">
              <a:solidFill>
                <a:srgbClr val="000000"/>
              </a:solidFill>
            </a:endParaRPr>
          </a:p>
          <a:p>
            <a:pPr indent="0" lvl="0" marL="0" rtl="0" algn="l">
              <a:spcBef>
                <a:spcPts val="12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27"/>
          <p:cNvPicPr preferRelativeResize="0"/>
          <p:nvPr/>
        </p:nvPicPr>
        <p:blipFill>
          <a:blip r:embed="rId3">
            <a:alphaModFix/>
          </a:blip>
          <a:stretch>
            <a:fillRect/>
          </a:stretch>
        </p:blipFill>
        <p:spPr>
          <a:xfrm>
            <a:off x="2290000" y="548250"/>
            <a:ext cx="3417725" cy="4285499"/>
          </a:xfrm>
          <a:prstGeom prst="rect">
            <a:avLst/>
          </a:prstGeom>
          <a:noFill/>
          <a:ln>
            <a:noFill/>
          </a:ln>
        </p:spPr>
      </p:pic>
      <p:pic>
        <p:nvPicPr>
          <p:cNvPr id="181" name="Google Shape;181;p27"/>
          <p:cNvPicPr preferRelativeResize="0"/>
          <p:nvPr/>
        </p:nvPicPr>
        <p:blipFill>
          <a:blip r:embed="rId4">
            <a:alphaModFix/>
          </a:blip>
          <a:stretch>
            <a:fillRect/>
          </a:stretch>
        </p:blipFill>
        <p:spPr>
          <a:xfrm>
            <a:off x="6150300" y="523562"/>
            <a:ext cx="2573650" cy="43348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7650" y="541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graphicFrame>
        <p:nvGraphicFramePr>
          <p:cNvPr id="187" name="Google Shape;187;p28"/>
          <p:cNvGraphicFramePr/>
          <p:nvPr/>
        </p:nvGraphicFramePr>
        <p:xfrm>
          <a:off x="180400" y="1283450"/>
          <a:ext cx="3000000" cy="3000000"/>
        </p:xfrm>
        <a:graphic>
          <a:graphicData uri="http://schemas.openxmlformats.org/drawingml/2006/table">
            <a:tbl>
              <a:tblPr>
                <a:noFill/>
                <a:tableStyleId>{1266BF24-D65D-4F3D-98AD-CFE809CA7756}</a:tableStyleId>
              </a:tblPr>
              <a:tblGrid>
                <a:gridCol w="1111800"/>
                <a:gridCol w="1111800"/>
                <a:gridCol w="1410975"/>
                <a:gridCol w="1005625"/>
                <a:gridCol w="1005650"/>
                <a:gridCol w="1024950"/>
                <a:gridCol w="1111800"/>
                <a:gridCol w="1111800"/>
              </a:tblGrid>
              <a:tr h="555550">
                <a:tc>
                  <a:txBody>
                    <a:bodyPr>
                      <a:noAutofit/>
                    </a:bodyPr>
                    <a:lstStyle/>
                    <a:p>
                      <a:pPr indent="0" lvl="0" marL="0" rtl="0" algn="l">
                        <a:spcBef>
                          <a:spcPts val="0"/>
                        </a:spcBef>
                        <a:spcAft>
                          <a:spcPts val="0"/>
                        </a:spcAft>
                        <a:buNone/>
                      </a:pPr>
                      <a:r>
                        <a:t/>
                      </a:r>
                      <a:endParaRPr sz="1200"/>
                    </a:p>
                  </a:txBody>
                  <a:tcPr marT="91425" marB="91425" marR="91425" marL="91425"/>
                </a:tc>
                <a:tc>
                  <a:txBody>
                    <a:bodyPr>
                      <a:noAutofit/>
                    </a:bodyPr>
                    <a:lstStyle/>
                    <a:p>
                      <a:pPr indent="0" lvl="0" marL="0" rtl="0" algn="l">
                        <a:spcBef>
                          <a:spcPts val="0"/>
                        </a:spcBef>
                        <a:spcAft>
                          <a:spcPts val="0"/>
                        </a:spcAft>
                        <a:buNone/>
                      </a:pPr>
                      <a:r>
                        <a:rPr lang="en-GB" sz="1200"/>
                        <a:t>Accuracy</a:t>
                      </a:r>
                      <a:endParaRPr sz="1200"/>
                    </a:p>
                  </a:txBody>
                  <a:tcPr marT="91425" marB="91425" marR="91425" marL="91425"/>
                </a:tc>
                <a:tc>
                  <a:txBody>
                    <a:bodyPr>
                      <a:noAutofit/>
                    </a:bodyPr>
                    <a:lstStyle/>
                    <a:p>
                      <a:pPr indent="0" lvl="0" marL="0" rtl="0" algn="l">
                        <a:spcBef>
                          <a:spcPts val="0"/>
                        </a:spcBef>
                        <a:spcAft>
                          <a:spcPts val="0"/>
                        </a:spcAft>
                        <a:buNone/>
                      </a:pPr>
                      <a:r>
                        <a:rPr lang="en-GB" sz="1200"/>
                        <a:t>Misclassification</a:t>
                      </a:r>
                      <a:endParaRPr sz="1200"/>
                    </a:p>
                  </a:txBody>
                  <a:tcPr marT="91425" marB="91425" marR="91425" marL="91425"/>
                </a:tc>
                <a:tc>
                  <a:txBody>
                    <a:bodyPr>
                      <a:noAutofit/>
                    </a:bodyPr>
                    <a:lstStyle/>
                    <a:p>
                      <a:pPr indent="0" lvl="0" marL="0" rtl="0" algn="l">
                        <a:spcBef>
                          <a:spcPts val="0"/>
                        </a:spcBef>
                        <a:spcAft>
                          <a:spcPts val="0"/>
                        </a:spcAft>
                        <a:buNone/>
                      </a:pPr>
                      <a:r>
                        <a:rPr lang="en-GB" sz="1200"/>
                        <a:t>Sensitivity</a:t>
                      </a:r>
                      <a:endParaRPr sz="1200"/>
                    </a:p>
                  </a:txBody>
                  <a:tcPr marT="91425" marB="91425" marR="91425" marL="91425"/>
                </a:tc>
                <a:tc>
                  <a:txBody>
                    <a:bodyPr>
                      <a:noAutofit/>
                    </a:bodyPr>
                    <a:lstStyle/>
                    <a:p>
                      <a:pPr indent="0" lvl="0" marL="0" rtl="0" algn="l">
                        <a:spcBef>
                          <a:spcPts val="0"/>
                        </a:spcBef>
                        <a:spcAft>
                          <a:spcPts val="0"/>
                        </a:spcAft>
                        <a:buNone/>
                      </a:pPr>
                      <a:r>
                        <a:rPr lang="en-GB" sz="1200"/>
                        <a:t>Specificity</a:t>
                      </a:r>
                      <a:endParaRPr sz="1200"/>
                    </a:p>
                  </a:txBody>
                  <a:tcPr marT="91425" marB="91425" marR="91425" marL="91425"/>
                </a:tc>
                <a:tc>
                  <a:txBody>
                    <a:bodyPr>
                      <a:noAutofit/>
                    </a:bodyPr>
                    <a:lstStyle/>
                    <a:p>
                      <a:pPr indent="0" lvl="0" marL="0" rtl="0" algn="l">
                        <a:spcBef>
                          <a:spcPts val="0"/>
                        </a:spcBef>
                        <a:spcAft>
                          <a:spcPts val="0"/>
                        </a:spcAft>
                        <a:buNone/>
                      </a:pPr>
                      <a:r>
                        <a:rPr lang="en-GB" sz="1200"/>
                        <a:t>Precision</a:t>
                      </a:r>
                      <a:endParaRPr sz="1200"/>
                    </a:p>
                  </a:txBody>
                  <a:tcPr marT="91425" marB="91425" marR="91425" marL="91425"/>
                </a:tc>
                <a:tc>
                  <a:txBody>
                    <a:bodyPr>
                      <a:noAutofit/>
                    </a:bodyPr>
                    <a:lstStyle/>
                    <a:p>
                      <a:pPr indent="0" lvl="0" marL="0" rtl="0" algn="l">
                        <a:spcBef>
                          <a:spcPts val="0"/>
                        </a:spcBef>
                        <a:spcAft>
                          <a:spcPts val="0"/>
                        </a:spcAft>
                        <a:buNone/>
                      </a:pPr>
                      <a:r>
                        <a:rPr lang="en-GB" sz="1200"/>
                        <a:t>Recall</a:t>
                      </a:r>
                      <a:endParaRPr sz="1200"/>
                    </a:p>
                  </a:txBody>
                  <a:tcPr marT="91425" marB="91425" marR="91425" marL="91425"/>
                </a:tc>
                <a:tc>
                  <a:txBody>
                    <a:bodyPr>
                      <a:noAutofit/>
                    </a:bodyPr>
                    <a:lstStyle/>
                    <a:p>
                      <a:pPr indent="0" lvl="0" marL="0" rtl="0" algn="l">
                        <a:spcBef>
                          <a:spcPts val="0"/>
                        </a:spcBef>
                        <a:spcAft>
                          <a:spcPts val="0"/>
                        </a:spcAft>
                        <a:buNone/>
                      </a:pPr>
                      <a:r>
                        <a:rPr lang="en-GB" sz="1200"/>
                        <a:t>FScore</a:t>
                      </a:r>
                      <a:endParaRPr sz="1200"/>
                    </a:p>
                  </a:txBody>
                  <a:tcPr marT="91425" marB="91425" marR="91425" marL="91425"/>
                </a:tc>
              </a:tr>
              <a:tr h="362150">
                <a:tc>
                  <a:txBody>
                    <a:bodyPr>
                      <a:noAutofit/>
                    </a:bodyPr>
                    <a:lstStyle/>
                    <a:p>
                      <a:pPr indent="0" lvl="0" marL="0" rtl="0" algn="l">
                        <a:spcBef>
                          <a:spcPts val="0"/>
                        </a:spcBef>
                        <a:spcAft>
                          <a:spcPts val="0"/>
                        </a:spcAft>
                        <a:buNone/>
                      </a:pPr>
                      <a:r>
                        <a:rPr lang="en-GB" sz="1200"/>
                        <a:t>KNN</a:t>
                      </a:r>
                      <a:endParaRPr sz="1200"/>
                    </a:p>
                  </a:txBody>
                  <a:tcPr marT="91425" marB="91425" marR="91425" marL="91425"/>
                </a:tc>
                <a:tc>
                  <a:txBody>
                    <a:bodyPr>
                      <a:noAutofit/>
                    </a:bodyPr>
                    <a:lstStyle/>
                    <a:p>
                      <a:pPr indent="0" lvl="0" marL="0" rtl="0" algn="l">
                        <a:spcBef>
                          <a:spcPts val="0"/>
                        </a:spcBef>
                        <a:spcAft>
                          <a:spcPts val="0"/>
                        </a:spcAft>
                        <a:buNone/>
                      </a:pPr>
                      <a:r>
                        <a:rPr lang="en-GB" sz="1200"/>
                        <a:t>0.868</a:t>
                      </a:r>
                      <a:endParaRPr sz="1200"/>
                    </a:p>
                  </a:txBody>
                  <a:tcPr marT="91425" marB="91425" marR="91425" marL="91425"/>
                </a:tc>
                <a:tc>
                  <a:txBody>
                    <a:bodyPr>
                      <a:noAutofit/>
                    </a:bodyPr>
                    <a:lstStyle/>
                    <a:p>
                      <a:pPr indent="0" lvl="0" marL="0" rtl="0" algn="l">
                        <a:spcBef>
                          <a:spcPts val="0"/>
                        </a:spcBef>
                        <a:spcAft>
                          <a:spcPts val="0"/>
                        </a:spcAft>
                        <a:buNone/>
                      </a:pPr>
                      <a:r>
                        <a:rPr lang="en-GB" sz="1200"/>
                        <a:t>0.132</a:t>
                      </a:r>
                      <a:endParaRPr sz="1200"/>
                    </a:p>
                  </a:txBody>
                  <a:tcPr marT="91425" marB="91425" marR="91425" marL="91425"/>
                </a:tc>
                <a:tc>
                  <a:txBody>
                    <a:bodyPr>
                      <a:noAutofit/>
                    </a:bodyPr>
                    <a:lstStyle/>
                    <a:p>
                      <a:pPr indent="0" lvl="0" marL="0" rtl="0" algn="l">
                        <a:spcBef>
                          <a:spcPts val="0"/>
                        </a:spcBef>
                        <a:spcAft>
                          <a:spcPts val="0"/>
                        </a:spcAft>
                        <a:buNone/>
                      </a:pPr>
                      <a:r>
                        <a:rPr lang="en-GB" sz="1200"/>
                        <a:t>0.821</a:t>
                      </a:r>
                      <a:endParaRPr sz="1200"/>
                    </a:p>
                  </a:txBody>
                  <a:tcPr marT="91425" marB="91425" marR="91425" marL="91425"/>
                </a:tc>
                <a:tc>
                  <a:txBody>
                    <a:bodyPr>
                      <a:noAutofit/>
                    </a:bodyPr>
                    <a:lstStyle/>
                    <a:p>
                      <a:pPr indent="0" lvl="0" marL="0" rtl="0" algn="l">
                        <a:spcBef>
                          <a:spcPts val="0"/>
                        </a:spcBef>
                        <a:spcAft>
                          <a:spcPts val="0"/>
                        </a:spcAft>
                        <a:buNone/>
                      </a:pPr>
                      <a:r>
                        <a:rPr lang="en-GB" sz="1200"/>
                        <a:t>0.904</a:t>
                      </a:r>
                      <a:endParaRPr sz="1200"/>
                    </a:p>
                  </a:txBody>
                  <a:tcPr marT="91425" marB="91425" marR="91425" marL="91425"/>
                </a:tc>
                <a:tc>
                  <a:txBody>
                    <a:bodyPr>
                      <a:noAutofit/>
                    </a:bodyPr>
                    <a:lstStyle/>
                    <a:p>
                      <a:pPr indent="0" lvl="0" marL="0" rtl="0" algn="l">
                        <a:spcBef>
                          <a:spcPts val="0"/>
                        </a:spcBef>
                        <a:spcAft>
                          <a:spcPts val="0"/>
                        </a:spcAft>
                        <a:buNone/>
                      </a:pPr>
                      <a:r>
                        <a:rPr lang="en-GB" sz="1200"/>
                        <a:t>0.865</a:t>
                      </a:r>
                      <a:endParaRPr sz="1200"/>
                    </a:p>
                  </a:txBody>
                  <a:tcPr marT="91425" marB="91425" marR="91425" marL="91425"/>
                </a:tc>
                <a:tc>
                  <a:txBody>
                    <a:bodyPr>
                      <a:noAutofit/>
                    </a:bodyPr>
                    <a:lstStyle/>
                    <a:p>
                      <a:pPr indent="0" lvl="0" marL="0" rtl="0" algn="l">
                        <a:spcBef>
                          <a:spcPts val="0"/>
                        </a:spcBef>
                        <a:spcAft>
                          <a:spcPts val="0"/>
                        </a:spcAft>
                        <a:buNone/>
                      </a:pPr>
                      <a:r>
                        <a:rPr lang="en-GB" sz="1200"/>
                        <a:t>0.821</a:t>
                      </a:r>
                      <a:endParaRPr sz="1200"/>
                    </a:p>
                  </a:txBody>
                  <a:tcPr marT="91425" marB="91425" marR="91425" marL="91425"/>
                </a:tc>
                <a:tc>
                  <a:txBody>
                    <a:bodyPr>
                      <a:noAutofit/>
                    </a:bodyPr>
                    <a:lstStyle/>
                    <a:p>
                      <a:pPr indent="0" lvl="0" marL="0" rtl="0" algn="l">
                        <a:spcBef>
                          <a:spcPts val="0"/>
                        </a:spcBef>
                        <a:spcAft>
                          <a:spcPts val="0"/>
                        </a:spcAft>
                        <a:buNone/>
                      </a:pPr>
                      <a:r>
                        <a:rPr lang="en-GB" sz="1200"/>
                        <a:t>0.842</a:t>
                      </a:r>
                      <a:endParaRPr sz="1200"/>
                    </a:p>
                  </a:txBody>
                  <a:tcPr marT="91425" marB="91425" marR="91425" marL="91425"/>
                </a:tc>
              </a:tr>
              <a:tr h="555550">
                <a:tc>
                  <a:txBody>
                    <a:bodyPr>
                      <a:noAutofit/>
                    </a:bodyPr>
                    <a:lstStyle/>
                    <a:p>
                      <a:pPr indent="0" lvl="0" marL="0" rtl="0" algn="l">
                        <a:spcBef>
                          <a:spcPts val="0"/>
                        </a:spcBef>
                        <a:spcAft>
                          <a:spcPts val="0"/>
                        </a:spcAft>
                        <a:buNone/>
                      </a:pPr>
                      <a:r>
                        <a:rPr lang="en-GB" sz="1200"/>
                        <a:t>Decision Trees</a:t>
                      </a:r>
                      <a:endParaRPr sz="1200"/>
                    </a:p>
                  </a:txBody>
                  <a:tcPr marT="91425" marB="91425" marR="91425" marL="91425"/>
                </a:tc>
                <a:tc>
                  <a:txBody>
                    <a:bodyPr>
                      <a:noAutofit/>
                    </a:bodyPr>
                    <a:lstStyle/>
                    <a:p>
                      <a:pPr indent="0" lvl="0" marL="0" rtl="0" algn="l">
                        <a:spcBef>
                          <a:spcPts val="0"/>
                        </a:spcBef>
                        <a:spcAft>
                          <a:spcPts val="0"/>
                        </a:spcAft>
                        <a:buNone/>
                      </a:pPr>
                      <a:r>
                        <a:rPr lang="en-GB" sz="1200"/>
                        <a:t>0.791</a:t>
                      </a:r>
                      <a:endParaRPr sz="1200"/>
                    </a:p>
                  </a:txBody>
                  <a:tcPr marT="91425" marB="91425" marR="91425" marL="91425"/>
                </a:tc>
                <a:tc>
                  <a:txBody>
                    <a:bodyPr>
                      <a:noAutofit/>
                    </a:bodyPr>
                    <a:lstStyle/>
                    <a:p>
                      <a:pPr indent="0" lvl="0" marL="0" rtl="0" algn="l">
                        <a:spcBef>
                          <a:spcPts val="0"/>
                        </a:spcBef>
                        <a:spcAft>
                          <a:spcPts val="0"/>
                        </a:spcAft>
                        <a:buNone/>
                      </a:pPr>
                      <a:r>
                        <a:rPr lang="en-GB" sz="1200"/>
                        <a:t>0.209</a:t>
                      </a:r>
                      <a:endParaRPr sz="1200"/>
                    </a:p>
                  </a:txBody>
                  <a:tcPr marT="91425" marB="91425" marR="91425" marL="91425"/>
                </a:tc>
                <a:tc>
                  <a:txBody>
                    <a:bodyPr>
                      <a:noAutofit/>
                    </a:bodyPr>
                    <a:lstStyle/>
                    <a:p>
                      <a:pPr indent="0" lvl="0" marL="0" rtl="0" algn="l">
                        <a:spcBef>
                          <a:spcPts val="0"/>
                        </a:spcBef>
                        <a:spcAft>
                          <a:spcPts val="0"/>
                        </a:spcAft>
                        <a:buNone/>
                      </a:pPr>
                      <a:r>
                        <a:rPr lang="en-GB" sz="1200"/>
                        <a:t>0.641</a:t>
                      </a:r>
                      <a:endParaRPr sz="1200"/>
                    </a:p>
                  </a:txBody>
                  <a:tcPr marT="91425" marB="91425" marR="91425" marL="91425"/>
                </a:tc>
                <a:tc>
                  <a:txBody>
                    <a:bodyPr>
                      <a:noAutofit/>
                    </a:bodyPr>
                    <a:lstStyle/>
                    <a:p>
                      <a:pPr indent="0" lvl="0" marL="0" rtl="0" algn="l">
                        <a:spcBef>
                          <a:spcPts val="0"/>
                        </a:spcBef>
                        <a:spcAft>
                          <a:spcPts val="0"/>
                        </a:spcAft>
                        <a:buNone/>
                      </a:pPr>
                      <a:r>
                        <a:rPr lang="en-GB" sz="1200"/>
                        <a:t>0.904</a:t>
                      </a:r>
                      <a:endParaRPr sz="1200"/>
                    </a:p>
                  </a:txBody>
                  <a:tcPr marT="91425" marB="91425" marR="91425" marL="91425"/>
                </a:tc>
                <a:tc>
                  <a:txBody>
                    <a:bodyPr>
                      <a:noAutofit/>
                    </a:bodyPr>
                    <a:lstStyle/>
                    <a:p>
                      <a:pPr indent="0" lvl="0" marL="0" rtl="0" algn="l">
                        <a:spcBef>
                          <a:spcPts val="0"/>
                        </a:spcBef>
                        <a:spcAft>
                          <a:spcPts val="0"/>
                        </a:spcAft>
                        <a:buNone/>
                      </a:pPr>
                      <a:r>
                        <a:rPr lang="en-GB" sz="1200"/>
                        <a:t>0.833</a:t>
                      </a:r>
                      <a:endParaRPr sz="1200"/>
                    </a:p>
                  </a:txBody>
                  <a:tcPr marT="91425" marB="91425" marR="91425" marL="91425"/>
                </a:tc>
                <a:tc>
                  <a:txBody>
                    <a:bodyPr>
                      <a:noAutofit/>
                    </a:bodyPr>
                    <a:lstStyle/>
                    <a:p>
                      <a:pPr indent="0" lvl="0" marL="0" rtl="0" algn="l">
                        <a:spcBef>
                          <a:spcPts val="0"/>
                        </a:spcBef>
                        <a:spcAft>
                          <a:spcPts val="0"/>
                        </a:spcAft>
                        <a:buNone/>
                      </a:pPr>
                      <a:r>
                        <a:rPr lang="en-GB" sz="1200"/>
                        <a:t>0.641</a:t>
                      </a:r>
                      <a:endParaRPr sz="1200"/>
                    </a:p>
                  </a:txBody>
                  <a:tcPr marT="91425" marB="91425" marR="91425" marL="91425"/>
                </a:tc>
                <a:tc>
                  <a:txBody>
                    <a:bodyPr>
                      <a:noAutofit/>
                    </a:bodyPr>
                    <a:lstStyle/>
                    <a:p>
                      <a:pPr indent="0" lvl="0" marL="0" rtl="0" algn="l">
                        <a:spcBef>
                          <a:spcPts val="0"/>
                        </a:spcBef>
                        <a:spcAft>
                          <a:spcPts val="0"/>
                        </a:spcAft>
                        <a:buNone/>
                      </a:pPr>
                      <a:r>
                        <a:rPr lang="en-GB" sz="1200"/>
                        <a:t>0.725</a:t>
                      </a:r>
                      <a:endParaRPr sz="1200"/>
                    </a:p>
                  </a:txBody>
                  <a:tcPr marT="91425" marB="91425" marR="91425" marL="91425"/>
                </a:tc>
              </a:tr>
              <a:tr h="555550">
                <a:tc>
                  <a:txBody>
                    <a:bodyPr>
                      <a:noAutofit/>
                    </a:bodyPr>
                    <a:lstStyle/>
                    <a:p>
                      <a:pPr indent="0" lvl="0" marL="0" rtl="0" algn="l">
                        <a:spcBef>
                          <a:spcPts val="0"/>
                        </a:spcBef>
                        <a:spcAft>
                          <a:spcPts val="0"/>
                        </a:spcAft>
                        <a:buNone/>
                      </a:pPr>
                      <a:r>
                        <a:rPr lang="en-GB" sz="1200"/>
                        <a:t>Logistic Regression</a:t>
                      </a:r>
                      <a:endParaRPr sz="1200"/>
                    </a:p>
                  </a:txBody>
                  <a:tcPr marT="91425" marB="91425" marR="91425" marL="91425"/>
                </a:tc>
                <a:tc>
                  <a:txBody>
                    <a:bodyPr>
                      <a:noAutofit/>
                    </a:bodyPr>
                    <a:lstStyle/>
                    <a:p>
                      <a:pPr indent="0" lvl="0" marL="0" rtl="0" algn="l">
                        <a:spcBef>
                          <a:spcPts val="0"/>
                        </a:spcBef>
                        <a:spcAft>
                          <a:spcPts val="0"/>
                        </a:spcAft>
                        <a:buNone/>
                      </a:pPr>
                      <a:r>
                        <a:rPr lang="en-GB" sz="1200"/>
                        <a:t>0.857</a:t>
                      </a:r>
                      <a:endParaRPr sz="1200"/>
                    </a:p>
                  </a:txBody>
                  <a:tcPr marT="91425" marB="91425" marR="91425" marL="91425"/>
                </a:tc>
                <a:tc>
                  <a:txBody>
                    <a:bodyPr>
                      <a:noAutofit/>
                    </a:bodyPr>
                    <a:lstStyle/>
                    <a:p>
                      <a:pPr indent="0" lvl="0" marL="0" rtl="0" algn="l">
                        <a:spcBef>
                          <a:spcPts val="0"/>
                        </a:spcBef>
                        <a:spcAft>
                          <a:spcPts val="0"/>
                        </a:spcAft>
                        <a:buNone/>
                      </a:pPr>
                      <a:r>
                        <a:rPr lang="en-GB" sz="1200"/>
                        <a:t>0.143</a:t>
                      </a:r>
                      <a:endParaRPr sz="1200"/>
                    </a:p>
                  </a:txBody>
                  <a:tcPr marT="91425" marB="91425" marR="91425" marL="91425"/>
                </a:tc>
                <a:tc>
                  <a:txBody>
                    <a:bodyPr>
                      <a:noAutofit/>
                    </a:bodyPr>
                    <a:lstStyle/>
                    <a:p>
                      <a:pPr indent="0" lvl="0" marL="0" rtl="0" algn="l">
                        <a:spcBef>
                          <a:spcPts val="0"/>
                        </a:spcBef>
                        <a:spcAft>
                          <a:spcPts val="0"/>
                        </a:spcAft>
                        <a:buNone/>
                      </a:pPr>
                      <a:r>
                        <a:rPr lang="en-GB" sz="1200"/>
                        <a:t>0.795</a:t>
                      </a:r>
                      <a:endParaRPr sz="1200"/>
                    </a:p>
                  </a:txBody>
                  <a:tcPr marT="91425" marB="91425" marR="91425" marL="91425"/>
                </a:tc>
                <a:tc>
                  <a:txBody>
                    <a:bodyPr>
                      <a:noAutofit/>
                    </a:bodyPr>
                    <a:lstStyle/>
                    <a:p>
                      <a:pPr indent="0" lvl="0" marL="0" rtl="0" algn="l">
                        <a:spcBef>
                          <a:spcPts val="0"/>
                        </a:spcBef>
                        <a:spcAft>
                          <a:spcPts val="0"/>
                        </a:spcAft>
                        <a:buNone/>
                      </a:pPr>
                      <a:r>
                        <a:rPr lang="en-GB" sz="1200"/>
                        <a:t>0.904</a:t>
                      </a:r>
                      <a:endParaRPr sz="1200"/>
                    </a:p>
                  </a:txBody>
                  <a:tcPr marT="91425" marB="91425" marR="91425" marL="91425"/>
                </a:tc>
                <a:tc>
                  <a:txBody>
                    <a:bodyPr>
                      <a:noAutofit/>
                    </a:bodyPr>
                    <a:lstStyle/>
                    <a:p>
                      <a:pPr indent="0" lvl="0" marL="0" rtl="0" algn="l">
                        <a:spcBef>
                          <a:spcPts val="0"/>
                        </a:spcBef>
                        <a:spcAft>
                          <a:spcPts val="0"/>
                        </a:spcAft>
                        <a:buNone/>
                      </a:pPr>
                      <a:r>
                        <a:rPr lang="en-GB" sz="1200"/>
                        <a:t>0.861</a:t>
                      </a:r>
                      <a:endParaRPr sz="1200"/>
                    </a:p>
                  </a:txBody>
                  <a:tcPr marT="91425" marB="91425" marR="91425" marL="91425"/>
                </a:tc>
                <a:tc>
                  <a:txBody>
                    <a:bodyPr>
                      <a:noAutofit/>
                    </a:bodyPr>
                    <a:lstStyle/>
                    <a:p>
                      <a:pPr indent="0" lvl="0" marL="0" rtl="0" algn="l">
                        <a:spcBef>
                          <a:spcPts val="0"/>
                        </a:spcBef>
                        <a:spcAft>
                          <a:spcPts val="0"/>
                        </a:spcAft>
                        <a:buNone/>
                      </a:pPr>
                      <a:r>
                        <a:rPr lang="en-GB" sz="1200"/>
                        <a:t>0.795</a:t>
                      </a:r>
                      <a:endParaRPr sz="1200"/>
                    </a:p>
                  </a:txBody>
                  <a:tcPr marT="91425" marB="91425" marR="91425" marL="91425"/>
                </a:tc>
                <a:tc>
                  <a:txBody>
                    <a:bodyPr>
                      <a:noAutofit/>
                    </a:bodyPr>
                    <a:lstStyle/>
                    <a:p>
                      <a:pPr indent="0" lvl="0" marL="0" rtl="0" algn="l">
                        <a:spcBef>
                          <a:spcPts val="0"/>
                        </a:spcBef>
                        <a:spcAft>
                          <a:spcPts val="0"/>
                        </a:spcAft>
                        <a:buNone/>
                      </a:pPr>
                      <a:r>
                        <a:rPr lang="en-GB" sz="1200"/>
                        <a:t>0.827</a:t>
                      </a:r>
                      <a:endParaRPr sz="1200"/>
                    </a:p>
                  </a:txBody>
                  <a:tcPr marT="91425" marB="91425" marR="91425" marL="91425"/>
                </a:tc>
              </a:tr>
              <a:tr h="748925">
                <a:tc>
                  <a:txBody>
                    <a:bodyPr>
                      <a:noAutofit/>
                    </a:bodyPr>
                    <a:lstStyle/>
                    <a:p>
                      <a:pPr indent="0" lvl="0" marL="0" rtl="0" algn="l">
                        <a:spcBef>
                          <a:spcPts val="0"/>
                        </a:spcBef>
                        <a:spcAft>
                          <a:spcPts val="0"/>
                        </a:spcAft>
                        <a:buNone/>
                      </a:pPr>
                      <a:r>
                        <a:rPr lang="en-GB" sz="1200"/>
                        <a:t>Gaussian Naive Bayes</a:t>
                      </a:r>
                      <a:endParaRPr sz="1200"/>
                    </a:p>
                  </a:txBody>
                  <a:tcPr marT="91425" marB="91425" marR="91425" marL="91425"/>
                </a:tc>
                <a:tc>
                  <a:txBody>
                    <a:bodyPr>
                      <a:noAutofit/>
                    </a:bodyPr>
                    <a:lstStyle/>
                    <a:p>
                      <a:pPr indent="0" lvl="0" marL="0" rtl="0" algn="l">
                        <a:spcBef>
                          <a:spcPts val="0"/>
                        </a:spcBef>
                        <a:spcAft>
                          <a:spcPts val="0"/>
                        </a:spcAft>
                        <a:buNone/>
                      </a:pPr>
                      <a:r>
                        <a:rPr lang="en-GB" sz="1200"/>
                        <a:t>0.868</a:t>
                      </a:r>
                      <a:endParaRPr sz="1200"/>
                    </a:p>
                  </a:txBody>
                  <a:tcPr marT="91425" marB="91425" marR="91425" marL="91425"/>
                </a:tc>
                <a:tc>
                  <a:txBody>
                    <a:bodyPr>
                      <a:noAutofit/>
                    </a:bodyPr>
                    <a:lstStyle/>
                    <a:p>
                      <a:pPr indent="0" lvl="0" marL="0" rtl="0" algn="l">
                        <a:spcBef>
                          <a:spcPts val="0"/>
                        </a:spcBef>
                        <a:spcAft>
                          <a:spcPts val="0"/>
                        </a:spcAft>
                        <a:buNone/>
                      </a:pPr>
                      <a:r>
                        <a:rPr lang="en-GB" sz="1200"/>
                        <a:t>0.132</a:t>
                      </a:r>
                      <a:endParaRPr sz="1200"/>
                    </a:p>
                  </a:txBody>
                  <a:tcPr marT="91425" marB="91425" marR="91425" marL="91425"/>
                </a:tc>
                <a:tc>
                  <a:txBody>
                    <a:bodyPr>
                      <a:noAutofit/>
                    </a:bodyPr>
                    <a:lstStyle/>
                    <a:p>
                      <a:pPr indent="0" lvl="0" marL="0" rtl="0" algn="l">
                        <a:spcBef>
                          <a:spcPts val="0"/>
                        </a:spcBef>
                        <a:spcAft>
                          <a:spcPts val="0"/>
                        </a:spcAft>
                        <a:buNone/>
                      </a:pPr>
                      <a:r>
                        <a:rPr lang="en-GB" sz="1200"/>
                        <a:t>0.821</a:t>
                      </a:r>
                      <a:endParaRPr sz="1200"/>
                    </a:p>
                  </a:txBody>
                  <a:tcPr marT="91425" marB="91425" marR="91425" marL="91425"/>
                </a:tc>
                <a:tc>
                  <a:txBody>
                    <a:bodyPr>
                      <a:noAutofit/>
                    </a:bodyPr>
                    <a:lstStyle/>
                    <a:p>
                      <a:pPr indent="0" lvl="0" marL="0" rtl="0" algn="l">
                        <a:spcBef>
                          <a:spcPts val="0"/>
                        </a:spcBef>
                        <a:spcAft>
                          <a:spcPts val="0"/>
                        </a:spcAft>
                        <a:buNone/>
                      </a:pPr>
                      <a:r>
                        <a:rPr lang="en-GB" sz="1200"/>
                        <a:t>0.903</a:t>
                      </a:r>
                      <a:endParaRPr sz="1200"/>
                    </a:p>
                  </a:txBody>
                  <a:tcPr marT="91425" marB="91425" marR="91425" marL="91425"/>
                </a:tc>
                <a:tc>
                  <a:txBody>
                    <a:bodyPr>
                      <a:noAutofit/>
                    </a:bodyPr>
                    <a:lstStyle/>
                    <a:p>
                      <a:pPr indent="0" lvl="0" marL="0" rtl="0" algn="l">
                        <a:spcBef>
                          <a:spcPts val="0"/>
                        </a:spcBef>
                        <a:spcAft>
                          <a:spcPts val="0"/>
                        </a:spcAft>
                        <a:buNone/>
                      </a:pPr>
                      <a:r>
                        <a:rPr lang="en-GB" sz="1200"/>
                        <a:t>0.865</a:t>
                      </a:r>
                      <a:endParaRPr sz="1200"/>
                    </a:p>
                  </a:txBody>
                  <a:tcPr marT="91425" marB="91425" marR="91425" marL="91425"/>
                </a:tc>
                <a:tc>
                  <a:txBody>
                    <a:bodyPr>
                      <a:noAutofit/>
                    </a:bodyPr>
                    <a:lstStyle/>
                    <a:p>
                      <a:pPr indent="0" lvl="0" marL="0" rtl="0" algn="l">
                        <a:spcBef>
                          <a:spcPts val="0"/>
                        </a:spcBef>
                        <a:spcAft>
                          <a:spcPts val="0"/>
                        </a:spcAft>
                        <a:buNone/>
                      </a:pPr>
                      <a:r>
                        <a:rPr lang="en-GB" sz="1200"/>
                        <a:t>0.821</a:t>
                      </a:r>
                      <a:endParaRPr sz="1200"/>
                    </a:p>
                  </a:txBody>
                  <a:tcPr marT="91425" marB="91425" marR="91425" marL="91425"/>
                </a:tc>
                <a:tc>
                  <a:txBody>
                    <a:bodyPr>
                      <a:noAutofit/>
                    </a:bodyPr>
                    <a:lstStyle/>
                    <a:p>
                      <a:pPr indent="0" lvl="0" marL="0" rtl="0" algn="l">
                        <a:spcBef>
                          <a:spcPts val="0"/>
                        </a:spcBef>
                        <a:spcAft>
                          <a:spcPts val="0"/>
                        </a:spcAft>
                        <a:buNone/>
                      </a:pPr>
                      <a:r>
                        <a:rPr lang="en-GB" sz="1200"/>
                        <a:t>0.842</a:t>
                      </a:r>
                      <a:endParaRPr sz="1200"/>
                    </a:p>
                  </a:txBody>
                  <a:tcPr marT="91425" marB="91425" marR="91425" marL="91425"/>
                </a:tc>
              </a:tr>
              <a:tr h="362150">
                <a:tc>
                  <a:txBody>
                    <a:bodyPr>
                      <a:noAutofit/>
                    </a:bodyPr>
                    <a:lstStyle/>
                    <a:p>
                      <a:pPr indent="0" lvl="0" marL="0" rtl="0" algn="l">
                        <a:spcBef>
                          <a:spcPts val="0"/>
                        </a:spcBef>
                        <a:spcAft>
                          <a:spcPts val="0"/>
                        </a:spcAft>
                        <a:buNone/>
                      </a:pPr>
                      <a:r>
                        <a:rPr lang="en-GB" sz="1200"/>
                        <a:t>SVM</a:t>
                      </a:r>
                      <a:endParaRPr sz="1200"/>
                    </a:p>
                  </a:txBody>
                  <a:tcPr marT="91425" marB="91425" marR="91425" marL="91425"/>
                </a:tc>
                <a:tc>
                  <a:txBody>
                    <a:bodyPr>
                      <a:noAutofit/>
                    </a:bodyPr>
                    <a:lstStyle/>
                    <a:p>
                      <a:pPr indent="0" lvl="0" marL="0" rtl="0" algn="just">
                        <a:lnSpc>
                          <a:spcPct val="115000"/>
                        </a:lnSpc>
                        <a:spcBef>
                          <a:spcPts val="0"/>
                        </a:spcBef>
                        <a:spcAft>
                          <a:spcPts val="0"/>
                        </a:spcAft>
                        <a:buNone/>
                      </a:pPr>
                      <a:r>
                        <a:rPr lang="en-GB" sz="1200"/>
                        <a:t>0.879</a:t>
                      </a:r>
                      <a:endParaRPr sz="1200"/>
                    </a:p>
                  </a:txBody>
                  <a:tcPr marT="91425" marB="91425" marR="91425" marL="91425"/>
                </a:tc>
                <a:tc>
                  <a:txBody>
                    <a:bodyPr>
                      <a:noAutofit/>
                    </a:bodyPr>
                    <a:lstStyle/>
                    <a:p>
                      <a:pPr indent="0" lvl="0" marL="0" rtl="0" algn="l">
                        <a:spcBef>
                          <a:spcPts val="0"/>
                        </a:spcBef>
                        <a:spcAft>
                          <a:spcPts val="0"/>
                        </a:spcAft>
                        <a:buNone/>
                      </a:pPr>
                      <a:r>
                        <a:rPr lang="en-GB" sz="1200"/>
                        <a:t>0.121</a:t>
                      </a:r>
                      <a:endParaRPr sz="1200"/>
                    </a:p>
                  </a:txBody>
                  <a:tcPr marT="91425" marB="91425" marR="91425" marL="91425"/>
                </a:tc>
                <a:tc>
                  <a:txBody>
                    <a:bodyPr>
                      <a:noAutofit/>
                    </a:bodyPr>
                    <a:lstStyle/>
                    <a:p>
                      <a:pPr indent="0" lvl="0" marL="0" rtl="0" algn="l">
                        <a:spcBef>
                          <a:spcPts val="0"/>
                        </a:spcBef>
                        <a:spcAft>
                          <a:spcPts val="0"/>
                        </a:spcAft>
                        <a:buNone/>
                      </a:pPr>
                      <a:r>
                        <a:rPr lang="en-GB" sz="1200"/>
                        <a:t>0.821</a:t>
                      </a:r>
                      <a:endParaRPr sz="1200"/>
                    </a:p>
                  </a:txBody>
                  <a:tcPr marT="91425" marB="91425" marR="91425" marL="91425"/>
                </a:tc>
                <a:tc>
                  <a:txBody>
                    <a:bodyPr>
                      <a:noAutofit/>
                    </a:bodyPr>
                    <a:lstStyle/>
                    <a:p>
                      <a:pPr indent="0" lvl="0" marL="0" rtl="0" algn="l">
                        <a:spcBef>
                          <a:spcPts val="0"/>
                        </a:spcBef>
                        <a:spcAft>
                          <a:spcPts val="0"/>
                        </a:spcAft>
                        <a:buNone/>
                      </a:pPr>
                      <a:r>
                        <a:rPr lang="en-GB" sz="1200"/>
                        <a:t>0.923</a:t>
                      </a:r>
                      <a:endParaRPr sz="1200"/>
                    </a:p>
                  </a:txBody>
                  <a:tcPr marT="91425" marB="91425" marR="91425" marL="91425"/>
                </a:tc>
                <a:tc>
                  <a:txBody>
                    <a:bodyPr>
                      <a:noAutofit/>
                    </a:bodyPr>
                    <a:lstStyle/>
                    <a:p>
                      <a:pPr indent="0" lvl="0" marL="0" rtl="0" algn="l">
                        <a:spcBef>
                          <a:spcPts val="0"/>
                        </a:spcBef>
                        <a:spcAft>
                          <a:spcPts val="0"/>
                        </a:spcAft>
                        <a:buNone/>
                      </a:pPr>
                      <a:r>
                        <a:rPr lang="en-GB" sz="1200"/>
                        <a:t>0.889</a:t>
                      </a:r>
                      <a:endParaRPr sz="1200"/>
                    </a:p>
                  </a:txBody>
                  <a:tcPr marT="91425" marB="91425" marR="91425" marL="91425"/>
                </a:tc>
                <a:tc>
                  <a:txBody>
                    <a:bodyPr>
                      <a:noAutofit/>
                    </a:bodyPr>
                    <a:lstStyle/>
                    <a:p>
                      <a:pPr indent="0" lvl="0" marL="0" rtl="0" algn="l">
                        <a:spcBef>
                          <a:spcPts val="0"/>
                        </a:spcBef>
                        <a:spcAft>
                          <a:spcPts val="0"/>
                        </a:spcAft>
                        <a:buNone/>
                      </a:pPr>
                      <a:r>
                        <a:rPr lang="en-GB" sz="1200"/>
                        <a:t>0.821</a:t>
                      </a:r>
                      <a:endParaRPr sz="1200"/>
                    </a:p>
                  </a:txBody>
                  <a:tcPr marT="91425" marB="91425" marR="91425" marL="91425"/>
                </a:tc>
                <a:tc>
                  <a:txBody>
                    <a:bodyPr>
                      <a:noAutofit/>
                    </a:bodyPr>
                    <a:lstStyle/>
                    <a:p>
                      <a:pPr indent="0" lvl="0" marL="0" rtl="0" algn="l">
                        <a:spcBef>
                          <a:spcPts val="0"/>
                        </a:spcBef>
                        <a:spcAft>
                          <a:spcPts val="0"/>
                        </a:spcAft>
                        <a:buNone/>
                      </a:pPr>
                      <a:r>
                        <a:rPr lang="en-GB" sz="1200"/>
                        <a:t>0.853</a:t>
                      </a:r>
                      <a:endParaRPr sz="1200"/>
                    </a:p>
                  </a:txBody>
                  <a:tcPr marT="91425" marB="91425" marR="91425" marL="91425"/>
                </a:tc>
              </a:tr>
              <a:tr h="555550">
                <a:tc>
                  <a:txBody>
                    <a:bodyPr>
                      <a:noAutofit/>
                    </a:bodyPr>
                    <a:lstStyle/>
                    <a:p>
                      <a:pPr indent="0" lvl="0" marL="0" rtl="0" algn="l">
                        <a:spcBef>
                          <a:spcPts val="0"/>
                        </a:spcBef>
                        <a:spcAft>
                          <a:spcPts val="0"/>
                        </a:spcAft>
                        <a:buNone/>
                      </a:pPr>
                      <a:r>
                        <a:rPr lang="en-GB" sz="1200"/>
                        <a:t>Random Forests</a:t>
                      </a:r>
                      <a:endParaRPr sz="1200"/>
                    </a:p>
                  </a:txBody>
                  <a:tcPr marT="91425" marB="91425" marR="91425" marL="91425"/>
                </a:tc>
                <a:tc>
                  <a:txBody>
                    <a:bodyPr>
                      <a:noAutofit/>
                    </a:bodyPr>
                    <a:lstStyle/>
                    <a:p>
                      <a:pPr indent="0" lvl="0" marL="0" rtl="0" algn="l">
                        <a:spcBef>
                          <a:spcPts val="0"/>
                        </a:spcBef>
                        <a:spcAft>
                          <a:spcPts val="0"/>
                        </a:spcAft>
                        <a:buNone/>
                      </a:pPr>
                      <a:r>
                        <a:rPr b="1" lang="en-GB" sz="1200"/>
                        <a:t>0.890</a:t>
                      </a:r>
                      <a:endParaRPr b="1" sz="1200"/>
                    </a:p>
                  </a:txBody>
                  <a:tcPr marT="91425" marB="91425" marR="91425" marL="91425"/>
                </a:tc>
                <a:tc>
                  <a:txBody>
                    <a:bodyPr>
                      <a:noAutofit/>
                    </a:bodyPr>
                    <a:lstStyle/>
                    <a:p>
                      <a:pPr indent="0" lvl="0" marL="0" rtl="0" algn="l">
                        <a:spcBef>
                          <a:spcPts val="0"/>
                        </a:spcBef>
                        <a:spcAft>
                          <a:spcPts val="0"/>
                        </a:spcAft>
                        <a:buNone/>
                      </a:pPr>
                      <a:r>
                        <a:rPr lang="en-GB" sz="1200"/>
                        <a:t>0.109</a:t>
                      </a:r>
                      <a:endParaRPr sz="1200"/>
                    </a:p>
                  </a:txBody>
                  <a:tcPr marT="91425" marB="91425" marR="91425" marL="91425"/>
                </a:tc>
                <a:tc>
                  <a:txBody>
                    <a:bodyPr>
                      <a:noAutofit/>
                    </a:bodyPr>
                    <a:lstStyle/>
                    <a:p>
                      <a:pPr indent="0" lvl="0" marL="0" rtl="0" algn="l">
                        <a:spcBef>
                          <a:spcPts val="0"/>
                        </a:spcBef>
                        <a:spcAft>
                          <a:spcPts val="0"/>
                        </a:spcAft>
                        <a:buNone/>
                      </a:pPr>
                      <a:r>
                        <a:rPr lang="en-GB" sz="1200"/>
                        <a:t>0.846</a:t>
                      </a:r>
                      <a:endParaRPr sz="1200"/>
                    </a:p>
                  </a:txBody>
                  <a:tcPr marT="91425" marB="91425" marR="91425" marL="91425"/>
                </a:tc>
                <a:tc>
                  <a:txBody>
                    <a:bodyPr>
                      <a:noAutofit/>
                    </a:bodyPr>
                    <a:lstStyle/>
                    <a:p>
                      <a:pPr indent="0" lvl="0" marL="0" rtl="0" algn="l">
                        <a:spcBef>
                          <a:spcPts val="0"/>
                        </a:spcBef>
                        <a:spcAft>
                          <a:spcPts val="0"/>
                        </a:spcAft>
                        <a:buNone/>
                      </a:pPr>
                      <a:r>
                        <a:rPr lang="en-GB" sz="1200"/>
                        <a:t>0.923</a:t>
                      </a:r>
                      <a:endParaRPr sz="1200"/>
                    </a:p>
                  </a:txBody>
                  <a:tcPr marT="91425" marB="91425" marR="91425" marL="91425"/>
                </a:tc>
                <a:tc>
                  <a:txBody>
                    <a:bodyPr>
                      <a:noAutofit/>
                    </a:bodyPr>
                    <a:lstStyle/>
                    <a:p>
                      <a:pPr indent="0" lvl="0" marL="0" rtl="0" algn="l">
                        <a:spcBef>
                          <a:spcPts val="0"/>
                        </a:spcBef>
                        <a:spcAft>
                          <a:spcPts val="0"/>
                        </a:spcAft>
                        <a:buNone/>
                      </a:pPr>
                      <a:r>
                        <a:rPr lang="en-GB" sz="1200"/>
                        <a:t>0.892</a:t>
                      </a:r>
                      <a:endParaRPr sz="1200"/>
                    </a:p>
                  </a:txBody>
                  <a:tcPr marT="91425" marB="91425" marR="91425" marL="91425"/>
                </a:tc>
                <a:tc>
                  <a:txBody>
                    <a:bodyPr>
                      <a:noAutofit/>
                    </a:bodyPr>
                    <a:lstStyle/>
                    <a:p>
                      <a:pPr indent="0" lvl="0" marL="0" rtl="0" algn="l">
                        <a:spcBef>
                          <a:spcPts val="0"/>
                        </a:spcBef>
                        <a:spcAft>
                          <a:spcPts val="0"/>
                        </a:spcAft>
                        <a:buNone/>
                      </a:pPr>
                      <a:r>
                        <a:rPr lang="en-GB" sz="1200"/>
                        <a:t>0.846</a:t>
                      </a:r>
                      <a:endParaRPr sz="1200"/>
                    </a:p>
                  </a:txBody>
                  <a:tcPr marT="91425" marB="91425" marR="91425" marL="91425"/>
                </a:tc>
                <a:tc>
                  <a:txBody>
                    <a:bodyPr>
                      <a:noAutofit/>
                    </a:bodyPr>
                    <a:lstStyle/>
                    <a:p>
                      <a:pPr indent="0" lvl="0" marL="0" rtl="0" algn="l">
                        <a:spcBef>
                          <a:spcPts val="0"/>
                        </a:spcBef>
                        <a:spcAft>
                          <a:spcPts val="0"/>
                        </a:spcAft>
                        <a:buNone/>
                      </a:pPr>
                      <a:r>
                        <a:rPr lang="en-GB" sz="1200"/>
                        <a:t>0.868</a:t>
                      </a:r>
                      <a:endParaRPr sz="12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Significance of features according to the chosen model (Random Forests)</a:t>
            </a:r>
            <a:endParaRPr/>
          </a:p>
        </p:txBody>
      </p:sp>
      <p:pic>
        <p:nvPicPr>
          <p:cNvPr id="193" name="Google Shape;193;p29"/>
          <p:cNvPicPr preferRelativeResize="0"/>
          <p:nvPr/>
        </p:nvPicPr>
        <p:blipFill>
          <a:blip r:embed="rId3">
            <a:alphaModFix/>
          </a:blip>
          <a:stretch>
            <a:fillRect/>
          </a:stretch>
        </p:blipFill>
        <p:spPr>
          <a:xfrm>
            <a:off x="2090725" y="2286000"/>
            <a:ext cx="4962525" cy="2705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7650" y="1248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ROC Curve</a:t>
            </a:r>
            <a:endParaRPr/>
          </a:p>
        </p:txBody>
      </p:sp>
      <p:pic>
        <p:nvPicPr>
          <p:cNvPr id="199" name="Google Shape;199;p30"/>
          <p:cNvPicPr preferRelativeResize="0"/>
          <p:nvPr/>
        </p:nvPicPr>
        <p:blipFill>
          <a:blip r:embed="rId3">
            <a:alphaModFix/>
          </a:blip>
          <a:stretch>
            <a:fillRect/>
          </a:stretch>
        </p:blipFill>
        <p:spPr>
          <a:xfrm>
            <a:off x="2273750" y="2006250"/>
            <a:ext cx="4596505" cy="298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205" name="Google Shape;205;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00000"/>
                </a:solidFill>
                <a:highlight>
                  <a:srgbClr val="FFFFFF"/>
                </a:highlight>
              </a:rPr>
              <a:t>The evolution in healthcare facilities has vastly improved the scope of disease prediction applications.</a:t>
            </a:r>
            <a:endParaRPr sz="1100">
              <a:solidFill>
                <a:srgbClr val="000000"/>
              </a:solidFill>
              <a:highlight>
                <a:srgbClr val="FFFFFF"/>
              </a:highlight>
            </a:endParaRPr>
          </a:p>
          <a:p>
            <a:pPr indent="0" lvl="0" marL="0" rtl="0" algn="l">
              <a:spcBef>
                <a:spcPts val="1600"/>
              </a:spcBef>
              <a:spcAft>
                <a:spcPts val="0"/>
              </a:spcAft>
              <a:buNone/>
            </a:pPr>
            <a:r>
              <a:rPr lang="en-GB" sz="1200">
                <a:solidFill>
                  <a:srgbClr val="000000"/>
                </a:solidFill>
                <a:highlight>
                  <a:srgbClr val="FFFFFF"/>
                </a:highlight>
              </a:rPr>
              <a:t>This project explores the use of machine learning algorithms such as KNN, SVM, Decision Trees, Logistic Regression, Naïve Bayes and Random Forests in order to predict heart disease.</a:t>
            </a:r>
            <a:endParaRPr sz="1100">
              <a:solidFill>
                <a:srgbClr val="000000"/>
              </a:solidFill>
              <a:highlight>
                <a:srgbClr val="FFFFFF"/>
              </a:highlight>
            </a:endParaRPr>
          </a:p>
          <a:p>
            <a:pPr indent="0" lvl="0" marL="0" rtl="0" algn="l">
              <a:spcBef>
                <a:spcPts val="1600"/>
              </a:spcBef>
              <a:spcAft>
                <a:spcPts val="0"/>
              </a:spcAft>
              <a:buNone/>
            </a:pPr>
            <a:r>
              <a:rPr lang="en-GB" sz="1200">
                <a:solidFill>
                  <a:srgbClr val="000000"/>
                </a:solidFill>
                <a:highlight>
                  <a:srgbClr val="FFFFFF"/>
                </a:highlight>
              </a:rPr>
              <a:t>The dataset used is from the UCI repository and contains numerical, as well as categorical data. This data is a set of 14 attributes, collected from 303 individuals who may or may not suffer from heart disease.</a:t>
            </a:r>
            <a:endParaRPr sz="1100">
              <a:solidFill>
                <a:srgbClr val="000000"/>
              </a:solidFill>
              <a:highlight>
                <a:srgbClr val="FFFFFF"/>
              </a:highlight>
            </a:endParaRPr>
          </a:p>
          <a:p>
            <a:pPr indent="0" lvl="0" marL="0" rtl="0" algn="l">
              <a:spcBef>
                <a:spcPts val="1600"/>
              </a:spcBef>
              <a:spcAft>
                <a:spcPts val="0"/>
              </a:spcAft>
              <a:buNone/>
            </a:pPr>
            <a:r>
              <a:rPr lang="en-GB" sz="1200">
                <a:solidFill>
                  <a:srgbClr val="000000"/>
                </a:solidFill>
                <a:highlight>
                  <a:srgbClr val="FFFFFF"/>
                </a:highlight>
              </a:rPr>
              <a:t>From the comparison of the various algorithms, Random forest classifiers are providing us with a maximum accuracy of 89.01%.</a:t>
            </a:r>
            <a:endParaRPr sz="1100">
              <a:solidFill>
                <a:srgbClr val="000000"/>
              </a:solidFill>
              <a:highlight>
                <a:srgbClr val="FFFFFF"/>
              </a:highlight>
            </a:endParaRPr>
          </a:p>
          <a:p>
            <a:pPr indent="0" lvl="0" marL="0" rtl="0" algn="just">
              <a:spcBef>
                <a:spcPts val="1600"/>
              </a:spcBef>
              <a:spcAft>
                <a:spcPts val="0"/>
              </a:spcAft>
              <a:buNone/>
            </a:pPr>
            <a:r>
              <a:rPr lang="en-GB" sz="1200">
                <a:solidFill>
                  <a:srgbClr val="000000"/>
                </a:solidFill>
                <a:highlight>
                  <a:srgbClr val="FFFFFF"/>
                </a:highlight>
              </a:rPr>
              <a:t>In the future, a larger dataset and more advanced algorithms may be used to improve the predictions even further. We hope to enhance this project in the future through further study and analysis.</a:t>
            </a:r>
            <a:endParaRPr sz="1200">
              <a:solidFill>
                <a:srgbClr val="000000"/>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Deaths in India due to Heart Disease </a:t>
            </a:r>
            <a:endParaRPr/>
          </a:p>
        </p:txBody>
      </p:sp>
      <p:pic>
        <p:nvPicPr>
          <p:cNvPr id="100" name="Google Shape;100;p14"/>
          <p:cNvPicPr preferRelativeResize="0"/>
          <p:nvPr/>
        </p:nvPicPr>
        <p:blipFill>
          <a:blip r:embed="rId3">
            <a:alphaModFix/>
          </a:blip>
          <a:stretch>
            <a:fillRect/>
          </a:stretch>
        </p:blipFill>
        <p:spPr>
          <a:xfrm>
            <a:off x="1616138" y="429200"/>
            <a:ext cx="5915025" cy="3943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Scope</a:t>
            </a:r>
            <a:endParaRPr/>
          </a:p>
        </p:txBody>
      </p:sp>
      <p:sp>
        <p:nvSpPr>
          <p:cNvPr id="211" name="Google Shape;211;p32"/>
          <p:cNvSpPr txBox="1"/>
          <p:nvPr/>
        </p:nvSpPr>
        <p:spPr>
          <a:xfrm>
            <a:off x="1164975" y="2081850"/>
            <a:ext cx="7000800" cy="1989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800">
                <a:highlight>
                  <a:schemeClr val="lt1"/>
                </a:highlight>
                <a:latin typeface="Lato"/>
                <a:ea typeface="Lato"/>
                <a:cs typeface="Lato"/>
                <a:sym typeface="Lato"/>
              </a:rPr>
              <a:t>In the future, a larger dataset and more advanced algorithms like Multilayer Neural Networks may be used to improve the predictions even further. </a:t>
            </a:r>
            <a:endParaRPr sz="1800">
              <a:highlight>
                <a:schemeClr val="lt1"/>
              </a:highlight>
              <a:latin typeface="Lato"/>
              <a:ea typeface="Lato"/>
              <a:cs typeface="Lato"/>
              <a:sym typeface="Lato"/>
            </a:endParaRPr>
          </a:p>
          <a:p>
            <a:pPr indent="0" lvl="0" marL="0" rtl="0" algn="just">
              <a:lnSpc>
                <a:spcPct val="115000"/>
              </a:lnSpc>
              <a:spcBef>
                <a:spcPts val="0"/>
              </a:spcBef>
              <a:spcAft>
                <a:spcPts val="0"/>
              </a:spcAft>
              <a:buNone/>
            </a:pPr>
            <a:r>
              <a:rPr lang="en-GB" sz="1800">
                <a:highlight>
                  <a:schemeClr val="lt1"/>
                </a:highlight>
                <a:latin typeface="Lato"/>
                <a:ea typeface="Lato"/>
                <a:cs typeface="Lato"/>
                <a:sym typeface="Lato"/>
              </a:rPr>
              <a:t>We hope to enhance this project in the future through further study and analysis.</a:t>
            </a:r>
            <a:endParaRPr sz="1800">
              <a:highlight>
                <a:schemeClr val="lt1"/>
              </a:highlight>
              <a:latin typeface="Lato"/>
              <a:ea typeface="Lato"/>
              <a:cs typeface="Lato"/>
              <a:sym typeface="Lato"/>
            </a:endParaRPr>
          </a:p>
          <a:p>
            <a:pPr indent="0" lvl="0" marL="0" rtl="0" algn="just">
              <a:lnSpc>
                <a:spcPct val="115000"/>
              </a:lnSpc>
              <a:spcBef>
                <a:spcPts val="0"/>
              </a:spcBef>
              <a:spcAft>
                <a:spcPts val="0"/>
              </a:spcAft>
              <a:buNone/>
            </a:pPr>
            <a:r>
              <a:t/>
            </a:r>
            <a:endParaRPr sz="1800">
              <a:highlight>
                <a:schemeClr val="lt1"/>
              </a:highlight>
              <a:latin typeface="Lato"/>
              <a:ea typeface="Lato"/>
              <a:cs typeface="Lato"/>
              <a:sym typeface="Lato"/>
            </a:endParaRPr>
          </a:p>
          <a:p>
            <a:pPr indent="0" lvl="0" marL="0" rtl="0" algn="just">
              <a:lnSpc>
                <a:spcPct val="115000"/>
              </a:lnSpc>
              <a:spcBef>
                <a:spcPts val="0"/>
              </a:spcBef>
              <a:spcAft>
                <a:spcPts val="0"/>
              </a:spcAft>
              <a:buNone/>
            </a:pPr>
            <a:r>
              <a:rPr b="1" lang="en-GB" sz="2400">
                <a:highlight>
                  <a:schemeClr val="lt1"/>
                </a:highlight>
                <a:latin typeface="Lato"/>
                <a:ea typeface="Lato"/>
                <a:cs typeface="Lato"/>
                <a:sym typeface="Lato"/>
              </a:rPr>
              <a:t>Thank you!</a:t>
            </a:r>
            <a:endParaRPr b="1" sz="2400">
              <a:highlight>
                <a:schemeClr val="lt1"/>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Aim</a:t>
            </a:r>
            <a:endParaRPr/>
          </a:p>
        </p:txBody>
      </p:sp>
      <p:sp>
        <p:nvSpPr>
          <p:cNvPr id="106" name="Google Shape;106;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today’s fast-paced world, there has been a large increase in the number of ailments, especially those related to the cardiovascular system. It is estimated that 90% of heart-related diseases are preventable. There are many risk factors for heart diseases that we will take a closer look at.</a:t>
            </a:r>
            <a:endParaRPr/>
          </a:p>
          <a:p>
            <a:pPr indent="0" lvl="0" marL="0" rtl="0" algn="just">
              <a:lnSpc>
                <a:spcPct val="100000"/>
              </a:lnSpc>
              <a:spcBef>
                <a:spcPts val="1600"/>
              </a:spcBef>
              <a:spcAft>
                <a:spcPts val="0"/>
              </a:spcAft>
              <a:buNone/>
            </a:pPr>
            <a:r>
              <a:t/>
            </a:r>
            <a:endParaRPr/>
          </a:p>
          <a:p>
            <a:pPr indent="0" lvl="0" marL="0" rtl="0" algn="just">
              <a:lnSpc>
                <a:spcPct val="100000"/>
              </a:lnSpc>
              <a:spcBef>
                <a:spcPts val="0"/>
              </a:spcBef>
              <a:spcAft>
                <a:spcPts val="0"/>
              </a:spcAft>
              <a:buNone/>
            </a:pPr>
            <a:r>
              <a:rPr lang="en-GB"/>
              <a:t>The main objective of this study is to build a model that can predict the heart disease occurrence, based on a combination of features (risk factors) describing the disease. Different machine learning algorithms will be implemented and statistically compared using metrics such as accuracy.</a:t>
            </a:r>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Literature Review</a:t>
            </a:r>
            <a:endParaRPr/>
          </a:p>
        </p:txBody>
      </p:sp>
      <p:sp>
        <p:nvSpPr>
          <p:cNvPr id="112" name="Google Shape;112;p16"/>
          <p:cNvSpPr txBox="1"/>
          <p:nvPr>
            <p:ph idx="1" type="body"/>
          </p:nvPr>
        </p:nvSpPr>
        <p:spPr>
          <a:xfrm>
            <a:off x="729450" y="2208200"/>
            <a:ext cx="7688700" cy="2261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GB" sz="1400">
                <a:solidFill>
                  <a:srgbClr val="000000"/>
                </a:solidFill>
                <a:latin typeface="Arial"/>
                <a:ea typeface="Arial"/>
                <a:cs typeface="Arial"/>
                <a:sym typeface="Arial"/>
              </a:rPr>
              <a:t>Name:</a:t>
            </a:r>
            <a:r>
              <a:rPr lang="en-GB" sz="1400">
                <a:solidFill>
                  <a:srgbClr val="000000"/>
                </a:solidFill>
                <a:latin typeface="Arial"/>
                <a:ea typeface="Arial"/>
                <a:cs typeface="Arial"/>
                <a:sym typeface="Arial"/>
              </a:rPr>
              <a:t> Heart Disease Prediction Using Data Mining</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GB" sz="1400">
                <a:solidFill>
                  <a:srgbClr val="000000"/>
                </a:solidFill>
                <a:latin typeface="Arial"/>
                <a:ea typeface="Arial"/>
                <a:cs typeface="Arial"/>
                <a:sym typeface="Arial"/>
              </a:rPr>
              <a:t>Authors:</a:t>
            </a:r>
            <a:r>
              <a:rPr lang="en-GB" sz="1400">
                <a:solidFill>
                  <a:srgbClr val="000000"/>
                </a:solidFill>
                <a:latin typeface="Arial"/>
                <a:ea typeface="Arial"/>
                <a:cs typeface="Arial"/>
                <a:sym typeface="Arial"/>
              </a:rPr>
              <a:t> Ajad Patel, Sonali Gandhi, Swetha Shetty, Prof. Bhanu Tekwani</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GB" sz="1400">
                <a:solidFill>
                  <a:srgbClr val="000000"/>
                </a:solidFill>
                <a:latin typeface="Arial"/>
                <a:ea typeface="Arial"/>
                <a:cs typeface="Arial"/>
                <a:sym typeface="Arial"/>
              </a:rPr>
              <a:t>Publication:</a:t>
            </a:r>
            <a:r>
              <a:rPr lang="en-GB" sz="1400">
                <a:solidFill>
                  <a:srgbClr val="000000"/>
                </a:solidFill>
                <a:latin typeface="Arial"/>
                <a:ea typeface="Arial"/>
                <a:cs typeface="Arial"/>
                <a:sym typeface="Arial"/>
              </a:rPr>
              <a:t> International Research Journal of Engineering and Technology (IRJET)</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GB" sz="1400">
                <a:solidFill>
                  <a:srgbClr val="000000"/>
                </a:solidFill>
                <a:latin typeface="Arial"/>
                <a:ea typeface="Arial"/>
                <a:cs typeface="Arial"/>
                <a:sym typeface="Arial"/>
              </a:rPr>
              <a:t>Date:</a:t>
            </a:r>
            <a:r>
              <a:rPr lang="en-GB" sz="1400">
                <a:solidFill>
                  <a:srgbClr val="000000"/>
                </a:solidFill>
                <a:latin typeface="Arial"/>
                <a:ea typeface="Arial"/>
                <a:cs typeface="Arial"/>
                <a:sym typeface="Arial"/>
              </a:rPr>
              <a:t> 2017</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GB" sz="1400">
                <a:solidFill>
                  <a:srgbClr val="000000"/>
                </a:solidFill>
                <a:latin typeface="Arial"/>
                <a:ea typeface="Arial"/>
                <a:cs typeface="Arial"/>
                <a:sym typeface="Arial"/>
              </a:rPr>
              <a:t>Proposed Methods</a:t>
            </a:r>
            <a:r>
              <a:rPr lang="en-GB" sz="1400">
                <a:solidFill>
                  <a:srgbClr val="000000"/>
                </a:solidFill>
                <a:latin typeface="Arial"/>
                <a:ea typeface="Arial"/>
                <a:cs typeface="Arial"/>
                <a:sym typeface="Arial"/>
              </a:rPr>
              <a:t>: Naive Bayes and </a:t>
            </a:r>
            <a:r>
              <a:rPr lang="en-GB" sz="1400">
                <a:solidFill>
                  <a:srgbClr val="000000"/>
                </a:solidFill>
                <a:latin typeface="Arial"/>
                <a:ea typeface="Arial"/>
                <a:cs typeface="Arial"/>
                <a:sym typeface="Arial"/>
              </a:rPr>
              <a:t>Weighted Association Rule Mining (WARM)</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br>
              <a:rPr lang="en-GB"/>
            </a:b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209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Disadvantages</a:t>
            </a:r>
            <a:endParaRPr sz="2400"/>
          </a:p>
        </p:txBody>
      </p:sp>
      <p:sp>
        <p:nvSpPr>
          <p:cNvPr id="118" name="Google Shape;118;p17"/>
          <p:cNvSpPr txBox="1"/>
          <p:nvPr>
            <p:ph idx="1" type="body"/>
          </p:nvPr>
        </p:nvSpPr>
        <p:spPr>
          <a:xfrm>
            <a:off x="729450" y="167512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GB"/>
              <a:t>Naive Bayes: </a:t>
            </a:r>
            <a:endParaRPr/>
          </a:p>
          <a:p>
            <a:pPr indent="0" lvl="0" marL="457200" rtl="0" algn="l">
              <a:spcBef>
                <a:spcPts val="1600"/>
              </a:spcBef>
              <a:spcAft>
                <a:spcPts val="0"/>
              </a:spcAft>
              <a:buNone/>
            </a:pPr>
            <a:r>
              <a:rPr lang="en-GB"/>
              <a:t>Makes the conditional independence assumption</a:t>
            </a:r>
            <a:endParaRPr/>
          </a:p>
          <a:p>
            <a:pPr indent="-311150" lvl="0" marL="457200" rtl="0" algn="l">
              <a:spcBef>
                <a:spcPts val="1600"/>
              </a:spcBef>
              <a:spcAft>
                <a:spcPts val="0"/>
              </a:spcAft>
              <a:buSzPts val="1300"/>
              <a:buAutoNum type="arabicPeriod"/>
            </a:pPr>
            <a:r>
              <a:rPr lang="en-GB"/>
              <a:t>Weighted </a:t>
            </a:r>
            <a:r>
              <a:rPr lang="en-GB"/>
              <a:t>Association</a:t>
            </a:r>
            <a:r>
              <a:rPr lang="en-GB"/>
              <a:t> Rule Mining (WARM):</a:t>
            </a:r>
            <a:endParaRPr/>
          </a:p>
          <a:p>
            <a:pPr indent="0" lvl="0" marL="457200" rtl="0" algn="l">
              <a:spcBef>
                <a:spcPts val="1600"/>
              </a:spcBef>
              <a:spcAft>
                <a:spcPts val="0"/>
              </a:spcAft>
              <a:buNone/>
            </a:pPr>
            <a:r>
              <a:rPr lang="en-GB"/>
              <a:t>Finding appropriate parameter setting difficult</a:t>
            </a:r>
            <a:endParaRPr/>
          </a:p>
          <a:p>
            <a:pPr indent="0" lvl="0" marL="457200" rtl="0" algn="l">
              <a:spcBef>
                <a:spcPts val="1600"/>
              </a:spcBef>
              <a:spcAft>
                <a:spcPts val="0"/>
              </a:spcAft>
              <a:buNone/>
            </a:pPr>
            <a:r>
              <a:rPr lang="en-GB"/>
              <a:t>May result in generation of irrelevant rules</a:t>
            </a:r>
            <a:endParaRPr/>
          </a:p>
          <a:p>
            <a:pPr indent="0" lvl="0" marL="457200" rtl="0" algn="l">
              <a:spcBef>
                <a:spcPts val="1600"/>
              </a:spcBef>
              <a:spcAft>
                <a:spcPts val="0"/>
              </a:spcAft>
              <a:buNone/>
            </a:pPr>
            <a:r>
              <a:rPr lang="en-GB"/>
              <a:t>Sometimes rules are incomprehensible</a:t>
            </a:r>
            <a:endParaRPr/>
          </a:p>
          <a:p>
            <a:pPr indent="0" lvl="0" marL="0" rtl="0" algn="l">
              <a:spcBef>
                <a:spcPts val="1600"/>
              </a:spcBef>
              <a:spcAft>
                <a:spcPts val="0"/>
              </a:spcAft>
              <a:buNone/>
            </a:pPr>
            <a:r>
              <a:rPr lang="en-GB"/>
              <a:t>Our Conclusion:  the Associative Classifier in conjunction with Naïve Bayes used in this paper does not produce very accurate results</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Literature Review</a:t>
            </a:r>
            <a:endParaRPr/>
          </a:p>
        </p:txBody>
      </p:sp>
      <p:sp>
        <p:nvSpPr>
          <p:cNvPr id="124" name="Google Shape;124;p18"/>
          <p:cNvSpPr txBox="1"/>
          <p:nvPr>
            <p:ph idx="1" type="body"/>
          </p:nvPr>
        </p:nvSpPr>
        <p:spPr>
          <a:xfrm>
            <a:off x="729450" y="2228100"/>
            <a:ext cx="7688700" cy="2261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GB" sz="1400">
                <a:solidFill>
                  <a:srgbClr val="000000"/>
                </a:solidFill>
                <a:latin typeface="Arial"/>
                <a:ea typeface="Arial"/>
                <a:cs typeface="Arial"/>
                <a:sym typeface="Arial"/>
              </a:rPr>
              <a:t>Name:</a:t>
            </a:r>
            <a:r>
              <a:rPr lang="en-GB" sz="1400">
                <a:solidFill>
                  <a:srgbClr val="000000"/>
                </a:solidFill>
                <a:latin typeface="Arial"/>
                <a:ea typeface="Arial"/>
                <a:cs typeface="Arial"/>
                <a:sym typeface="Arial"/>
              </a:rPr>
              <a:t> A Heart Disease Prediction Model using Logistic Regression</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GB" sz="1400">
                <a:solidFill>
                  <a:srgbClr val="000000"/>
                </a:solidFill>
                <a:latin typeface="Arial"/>
                <a:ea typeface="Arial"/>
                <a:cs typeface="Arial"/>
                <a:sym typeface="Arial"/>
              </a:rPr>
              <a:t>Authors:</a:t>
            </a:r>
            <a:r>
              <a:rPr lang="en-GB" sz="1400">
                <a:solidFill>
                  <a:srgbClr val="000000"/>
                </a:solidFill>
                <a:latin typeface="Arial"/>
                <a:ea typeface="Arial"/>
                <a:cs typeface="Arial"/>
                <a:sym typeface="Arial"/>
              </a:rPr>
              <a:t> K. Sandhya Rani, M. Sai Manoj, G. Suguna Mani</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GB" sz="1400">
                <a:solidFill>
                  <a:srgbClr val="000000"/>
                </a:solidFill>
                <a:latin typeface="Arial"/>
                <a:ea typeface="Arial"/>
                <a:cs typeface="Arial"/>
                <a:sym typeface="Arial"/>
              </a:rPr>
              <a:t>Publication: </a:t>
            </a:r>
            <a:r>
              <a:rPr lang="en-GB" sz="1400">
                <a:solidFill>
                  <a:srgbClr val="000000"/>
                </a:solidFill>
                <a:latin typeface="Arial"/>
                <a:ea typeface="Arial"/>
                <a:cs typeface="Arial"/>
                <a:sym typeface="Arial"/>
              </a:rPr>
              <a:t>International Journal of Trend in Scientific Research and Development (IJTSRD)</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GB" sz="1400">
                <a:solidFill>
                  <a:srgbClr val="000000"/>
                </a:solidFill>
                <a:latin typeface="Arial"/>
                <a:ea typeface="Arial"/>
                <a:cs typeface="Arial"/>
                <a:sym typeface="Arial"/>
              </a:rPr>
              <a:t>Date:</a:t>
            </a:r>
            <a:r>
              <a:rPr lang="en-GB" sz="1400">
                <a:solidFill>
                  <a:srgbClr val="000000"/>
                </a:solidFill>
                <a:latin typeface="Arial"/>
                <a:ea typeface="Arial"/>
                <a:cs typeface="Arial"/>
                <a:sym typeface="Arial"/>
              </a:rPr>
              <a:t> 2018</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GB" sz="1400">
                <a:solidFill>
                  <a:srgbClr val="000000"/>
                </a:solidFill>
                <a:latin typeface="Arial"/>
                <a:ea typeface="Arial"/>
                <a:cs typeface="Arial"/>
                <a:sym typeface="Arial"/>
              </a:rPr>
              <a:t>Proposed Methods</a:t>
            </a:r>
            <a:r>
              <a:rPr lang="en-GB" sz="1400">
                <a:solidFill>
                  <a:srgbClr val="000000"/>
                </a:solidFill>
                <a:latin typeface="Arial"/>
                <a:ea typeface="Arial"/>
                <a:cs typeface="Arial"/>
                <a:sym typeface="Arial"/>
              </a:rPr>
              <a:t>: Logistic Regression</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b="1" sz="1400">
              <a:solidFill>
                <a:srgbClr val="000000"/>
              </a:solidFill>
              <a:latin typeface="Arial"/>
              <a:ea typeface="Arial"/>
              <a:cs typeface="Arial"/>
              <a:sym typeface="Arial"/>
            </a:endParaRPr>
          </a:p>
          <a:p>
            <a:pPr indent="0" lvl="0" marL="0" rtl="0" algn="just">
              <a:spcBef>
                <a:spcPts val="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209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Disadvantages</a:t>
            </a:r>
            <a:endParaRPr sz="2400"/>
          </a:p>
        </p:txBody>
      </p:sp>
      <p:sp>
        <p:nvSpPr>
          <p:cNvPr id="130" name="Google Shape;130;p19"/>
          <p:cNvSpPr txBox="1"/>
          <p:nvPr>
            <p:ph idx="1" type="body"/>
          </p:nvPr>
        </p:nvSpPr>
        <p:spPr>
          <a:xfrm>
            <a:off x="729450" y="16712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Uses the </a:t>
            </a:r>
            <a:r>
              <a:rPr lang="en-GB"/>
              <a:t>Cleveland</a:t>
            </a:r>
            <a:r>
              <a:rPr lang="en-GB"/>
              <a:t> Heart Disease Database (303 samples 14 attributes) which contains correlated </a:t>
            </a:r>
            <a:r>
              <a:rPr lang="en-GB"/>
              <a:t>attributes.</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GB"/>
              <a:t>The above table indicates that older people are less likely to suffer from a heart disease which seems illogical.</a:t>
            </a:r>
            <a:endParaRPr/>
          </a:p>
          <a:p>
            <a:pPr indent="-311150" lvl="0" marL="457200" rtl="0" algn="l">
              <a:spcBef>
                <a:spcPts val="0"/>
              </a:spcBef>
              <a:spcAft>
                <a:spcPts val="0"/>
              </a:spcAft>
              <a:buSzPts val="1300"/>
              <a:buChar char="●"/>
            </a:pPr>
            <a:r>
              <a:rPr lang="en-GB"/>
              <a:t>We need to be extra careful while choosing features that will be used in the logistic regression model.</a:t>
            </a:r>
            <a:endParaRPr/>
          </a:p>
          <a:p>
            <a:pPr indent="0" lvl="0" marL="0" rtl="0" algn="l">
              <a:spcBef>
                <a:spcPts val="1600"/>
              </a:spcBef>
              <a:spcAft>
                <a:spcPts val="0"/>
              </a:spcAft>
              <a:buNone/>
            </a:pPr>
            <a:r>
              <a:rPr lang="en-GB"/>
              <a:t>Our Conclusion:  the Logistic Regression model used in this paper is not as accurate as more complex Machine Learning algorithms such as Random Forests and SVM.</a:t>
            </a:r>
            <a:endParaRPr/>
          </a:p>
          <a:p>
            <a:pPr indent="0" lvl="0" marL="457200" rtl="0" algn="l">
              <a:spcBef>
                <a:spcPts val="1600"/>
              </a:spcBef>
              <a:spcAft>
                <a:spcPts val="1600"/>
              </a:spcAft>
              <a:buNone/>
            </a:pPr>
            <a:r>
              <a:t/>
            </a:r>
            <a:endParaRPr/>
          </a:p>
        </p:txBody>
      </p:sp>
      <p:pic>
        <p:nvPicPr>
          <p:cNvPr id="131" name="Google Shape;131;p19"/>
          <p:cNvPicPr preferRelativeResize="0"/>
          <p:nvPr/>
        </p:nvPicPr>
        <p:blipFill>
          <a:blip r:embed="rId3">
            <a:alphaModFix/>
          </a:blip>
          <a:stretch>
            <a:fillRect/>
          </a:stretch>
        </p:blipFill>
        <p:spPr>
          <a:xfrm>
            <a:off x="2998874" y="2186498"/>
            <a:ext cx="2343601" cy="100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7650" y="1175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 </a:t>
            </a:r>
            <a:r>
              <a:rPr b="0" lang="en-GB" sz="2400"/>
              <a:t>UC Irvine Machine Learning Repository</a:t>
            </a:r>
            <a:endParaRPr b="0" sz="2400"/>
          </a:p>
        </p:txBody>
      </p:sp>
      <p:pic>
        <p:nvPicPr>
          <p:cNvPr id="137" name="Google Shape;137;p20"/>
          <p:cNvPicPr preferRelativeResize="0"/>
          <p:nvPr/>
        </p:nvPicPr>
        <p:blipFill>
          <a:blip r:embed="rId3">
            <a:alphaModFix/>
          </a:blip>
          <a:stretch>
            <a:fillRect/>
          </a:stretch>
        </p:blipFill>
        <p:spPr>
          <a:xfrm>
            <a:off x="3075825" y="1711138"/>
            <a:ext cx="2841125" cy="2559450"/>
          </a:xfrm>
          <a:prstGeom prst="rect">
            <a:avLst/>
          </a:prstGeom>
          <a:noFill/>
          <a:ln>
            <a:noFill/>
          </a:ln>
        </p:spPr>
      </p:pic>
      <p:sp>
        <p:nvSpPr>
          <p:cNvPr id="138" name="Google Shape;138;p20"/>
          <p:cNvSpPr txBox="1"/>
          <p:nvPr/>
        </p:nvSpPr>
        <p:spPr>
          <a:xfrm>
            <a:off x="806775" y="4270575"/>
            <a:ext cx="7688700" cy="62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solidFill>
                  <a:schemeClr val="accent1"/>
                </a:solidFill>
                <a:latin typeface="Lato"/>
                <a:ea typeface="Lato"/>
                <a:cs typeface="Lato"/>
                <a:sym typeface="Lato"/>
              </a:rPr>
              <a:t>I</a:t>
            </a:r>
            <a:r>
              <a:rPr b="1" lang="en-GB" sz="1300">
                <a:solidFill>
                  <a:schemeClr val="accent1"/>
                </a:solidFill>
                <a:latin typeface="Lato"/>
                <a:ea typeface="Lato"/>
                <a:cs typeface="Lato"/>
                <a:sym typeface="Lato"/>
              </a:rPr>
              <a:t>nput features</a:t>
            </a:r>
            <a:r>
              <a:rPr lang="en-GB" sz="1300">
                <a:solidFill>
                  <a:schemeClr val="accent1"/>
                </a:solidFill>
                <a:latin typeface="Lato"/>
                <a:ea typeface="Lato"/>
                <a:cs typeface="Lato"/>
                <a:sym typeface="Lato"/>
              </a:rPr>
              <a:t>: 14</a:t>
            </a:r>
            <a:endParaRPr sz="1300">
              <a:solidFill>
                <a:schemeClr val="accent1"/>
              </a:solidFill>
              <a:latin typeface="Lato"/>
              <a:ea typeface="Lato"/>
              <a:cs typeface="Lato"/>
              <a:sym typeface="Lato"/>
            </a:endParaRPr>
          </a:p>
          <a:p>
            <a:pPr indent="0" lvl="0" marL="0" rtl="0" algn="l">
              <a:lnSpc>
                <a:spcPct val="100000"/>
              </a:lnSpc>
              <a:spcBef>
                <a:spcPts val="0"/>
              </a:spcBef>
              <a:spcAft>
                <a:spcPts val="0"/>
              </a:spcAft>
              <a:buNone/>
            </a:pPr>
            <a:r>
              <a:rPr b="1" lang="en-GB" sz="1300">
                <a:solidFill>
                  <a:schemeClr val="accent1"/>
                </a:solidFill>
                <a:latin typeface="Lato"/>
                <a:ea typeface="Lato"/>
                <a:cs typeface="Lato"/>
                <a:sym typeface="Lato"/>
              </a:rPr>
              <a:t>Target feature</a:t>
            </a:r>
            <a:r>
              <a:rPr lang="en-GB" sz="1300">
                <a:solidFill>
                  <a:schemeClr val="accent1"/>
                </a:solidFill>
                <a:latin typeface="Lato"/>
                <a:ea typeface="Lato"/>
                <a:cs typeface="Lato"/>
                <a:sym typeface="Lato"/>
              </a:rPr>
              <a:t>: Diagnosis (</a:t>
            </a:r>
            <a:r>
              <a:rPr i="1" lang="en-GB" sz="1300">
                <a:solidFill>
                  <a:schemeClr val="accent1"/>
                </a:solidFill>
                <a:latin typeface="Lato"/>
                <a:ea typeface="Lato"/>
                <a:cs typeface="Lato"/>
                <a:sym typeface="Lato"/>
              </a:rPr>
              <a:t>whether the person has been diagnosed with heart disease or not</a:t>
            </a:r>
            <a:r>
              <a:rPr lang="en-GB"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1"/>
          <p:cNvPicPr preferRelativeResize="0"/>
          <p:nvPr/>
        </p:nvPicPr>
        <p:blipFill>
          <a:blip r:embed="rId3">
            <a:alphaModFix/>
          </a:blip>
          <a:stretch>
            <a:fillRect/>
          </a:stretch>
        </p:blipFill>
        <p:spPr>
          <a:xfrm>
            <a:off x="152400" y="1497788"/>
            <a:ext cx="8839200" cy="2147926"/>
          </a:xfrm>
          <a:prstGeom prst="rect">
            <a:avLst/>
          </a:prstGeom>
          <a:noFill/>
          <a:ln>
            <a:noFill/>
          </a:ln>
        </p:spPr>
      </p:pic>
      <p:sp>
        <p:nvSpPr>
          <p:cNvPr id="144" name="Google Shape;144;p21"/>
          <p:cNvSpPr txBox="1"/>
          <p:nvPr/>
        </p:nvSpPr>
        <p:spPr>
          <a:xfrm>
            <a:off x="3125550" y="3728750"/>
            <a:ext cx="32901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Description of the dataset</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