
<file path=[Content_Types].xml><?xml version="1.0" encoding="utf-8"?>
<Types xmlns="http://schemas.openxmlformats.org/package/2006/content-types">
  <Default ContentType="image/jpeg" Extension="jpg"/>
  <Default ContentType="image/svg+xml" Extension="sv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528">
          <p15:clr>
            <a:srgbClr val="A4A3A4"/>
          </p15:clr>
        </p15:guide>
        <p15:guide id="2" pos="3864">
          <p15:clr>
            <a:srgbClr val="A4A3A4"/>
          </p15:clr>
        </p15:guide>
        <p15:guide id="3" orient="horz" pos="1272">
          <p15:clr>
            <a:srgbClr val="A4A3A4"/>
          </p15:clr>
        </p15:guide>
        <p15:guide id="4" orient="horz" pos="2312">
          <p15:clr>
            <a:srgbClr val="A4A3A4"/>
          </p15:clr>
        </p15:guide>
        <p15:guide id="5" orient="horz" pos="1944">
          <p15:clr>
            <a:srgbClr val="A4A3A4"/>
          </p15:clr>
        </p15:guide>
        <p15:guide id="6" orient="horz" pos="2328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28" orient="horz"/>
        <p:guide pos="3864"/>
        <p:guide pos="1272" orient="horz"/>
        <p:guide pos="2312" orient="horz"/>
        <p:guide pos="1944" orient="horz"/>
        <p:guide pos="232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12/19/2022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21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Doctor Fee Prediction.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800" b="1" u="sng" dirty="0">
                <a:solidFill>
                  <a:schemeClr val="tx1"/>
                </a:solidFill>
              </a:rPr>
              <a:t>Team Members: </a:t>
            </a:r>
          </a:p>
          <a:p>
            <a:r>
              <a:rPr lang="en-US" sz="1800" dirty="0"/>
              <a:t>Dhaval Hanesha </a:t>
            </a:r>
          </a:p>
          <a:p>
            <a:r>
              <a:rPr lang="en-US" sz="1800" dirty="0"/>
              <a:t>Aditya Pawar </a:t>
            </a:r>
          </a:p>
          <a:p>
            <a:r>
              <a:rPr lang="en-US" sz="1800" dirty="0"/>
              <a:t>Jayesh Patil </a:t>
            </a:r>
          </a:p>
          <a:p>
            <a:r>
              <a:rPr lang="en-US" sz="1800" dirty="0"/>
              <a:t>Munazza Bhombal </a:t>
            </a:r>
          </a:p>
          <a:p>
            <a:r>
              <a:rPr lang="en-US" sz="1800" dirty="0"/>
              <a:t>Pritam Jal 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7BEBE-18E8-4025-FF6F-EC0130CB4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2102" y="3648269"/>
            <a:ext cx="3747796" cy="746449"/>
          </a:xfrm>
        </p:spPr>
        <p:txBody>
          <a:bodyPr>
            <a:normAutofit/>
          </a:bodyPr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Goals: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1" y="1947671"/>
            <a:ext cx="5759415" cy="4070729"/>
          </a:xfrm>
        </p:spPr>
        <p:txBody>
          <a:bodyPr>
            <a:normAutofit/>
          </a:bodyPr>
          <a:lstStyle/>
          <a:p>
            <a:r>
              <a:rPr lang="en-US" dirty="0"/>
              <a:t>1. Scrape all types of doctor’s data from online medical consultancy booking site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Practo</a:t>
            </a:r>
            <a:r>
              <a:rPr lang="en-US" dirty="0"/>
              <a:t> using python library called Beautifulsoup (or similar).</a:t>
            </a:r>
          </a:p>
          <a:p>
            <a:endParaRPr lang="en-US" dirty="0"/>
          </a:p>
          <a:p>
            <a:r>
              <a:rPr lang="en-US" dirty="0"/>
              <a:t>2. Scrape the dataset of Delhi, Mumbai and Bangalore for all the list of specialty doctors and create a machine learning model that can predict the consultation fee for any doctors using their key values.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speciality_of_doctor</a:t>
            </a:r>
            <a:r>
              <a:rPr lang="en-US" dirty="0"/>
              <a:t> ,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degree_type</a:t>
            </a:r>
            <a:r>
              <a:rPr lang="en-US" dirty="0"/>
              <a:t> ,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year_of_experience</a:t>
            </a:r>
            <a:r>
              <a:rPr lang="en-US" dirty="0"/>
              <a:t> ,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Location</a:t>
            </a:r>
            <a:r>
              <a:rPr lang="en-US" dirty="0"/>
              <a:t> ,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city</a:t>
            </a:r>
            <a:r>
              <a:rPr lang="en-US" dirty="0"/>
              <a:t> ,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dp_score</a:t>
            </a:r>
            <a:r>
              <a:rPr lang="en-US" dirty="0"/>
              <a:t> ,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npv_</a:t>
            </a:r>
          </a:p>
          <a:p>
            <a:endParaRPr lang="en-US" dirty="0">
              <a:solidFill>
                <a:srgbClr val="EB5757"/>
              </a:solidFill>
              <a:latin typeface="SFMono-Regular"/>
            </a:endParaRPr>
          </a:p>
          <a:p>
            <a:r>
              <a:rPr lang="en-US" dirty="0">
                <a:latin typeface="SFMono-Regular"/>
              </a:rPr>
              <a:t>3. </a:t>
            </a:r>
            <a:r>
              <a:rPr lang="en-US" dirty="0"/>
              <a:t>Create a Web page their we give these values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speciality_of_doctor</a:t>
            </a:r>
            <a:r>
              <a:rPr lang="en-US" dirty="0"/>
              <a:t> ,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degree_type</a:t>
            </a:r>
            <a:r>
              <a:rPr lang="en-US" dirty="0"/>
              <a:t> ,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year_of_experianc</a:t>
            </a:r>
            <a:r>
              <a:rPr lang="en-US" dirty="0"/>
              <a:t> ,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Location</a:t>
            </a:r>
            <a:r>
              <a:rPr lang="en-US" dirty="0"/>
              <a:t> ,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city</a:t>
            </a:r>
            <a:r>
              <a:rPr lang="en-US" dirty="0"/>
              <a:t> ,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dp_score</a:t>
            </a:r>
            <a:r>
              <a:rPr lang="en-US" dirty="0"/>
              <a:t> ,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npv_</a:t>
            </a:r>
            <a:r>
              <a:rPr lang="en-US" dirty="0"/>
              <a:t> and we get their consultation fees.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Doctor Consultation’s Fee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EB4B134-9887-3F00-F95F-81BAFDEA188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5782" r="257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761" y="3003835"/>
            <a:ext cx="4840641" cy="1773555"/>
          </a:xfrm>
        </p:spPr>
        <p:txBody>
          <a:bodyPr/>
          <a:lstStyle/>
          <a:p>
            <a:r>
              <a:rPr lang="en-US" dirty="0"/>
              <a:t>Tech Stack: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B0A655-D038-B5A7-05C3-211383BE1165}"/>
              </a:ext>
            </a:extLst>
          </p:cNvPr>
          <p:cNvSpPr txBox="1"/>
          <p:nvPr/>
        </p:nvSpPr>
        <p:spPr>
          <a:xfrm>
            <a:off x="1197429" y="3228391"/>
            <a:ext cx="43107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chemeClr val="bg2"/>
                </a:solidFill>
              </a:rPr>
              <a:t>Python Libraries : </a:t>
            </a:r>
          </a:p>
          <a:p>
            <a:pPr marL="342900" indent="-342900">
              <a:buAutoNum type="alphaLcPeriod"/>
            </a:pPr>
            <a:r>
              <a:rPr lang="en-IN" dirty="0">
                <a:solidFill>
                  <a:schemeClr val="bg2"/>
                </a:solidFill>
              </a:rPr>
              <a:t>BeautifulSoup ( For Web Scraping)</a:t>
            </a:r>
          </a:p>
          <a:p>
            <a:pPr marL="342900" indent="-342900">
              <a:buAutoNum type="alphaLcPeriod"/>
            </a:pPr>
            <a:r>
              <a:rPr lang="en-IN" dirty="0">
                <a:solidFill>
                  <a:schemeClr val="bg2"/>
                </a:solidFill>
              </a:rPr>
              <a:t>Pandas, Numpy ( For Data Manipulation and Pre-processing)</a:t>
            </a:r>
          </a:p>
          <a:p>
            <a:pPr marL="342900" indent="-342900">
              <a:buAutoNum type="alphaLcPeriod"/>
            </a:pPr>
            <a:r>
              <a:rPr lang="en-IN" dirty="0">
                <a:solidFill>
                  <a:schemeClr val="bg2"/>
                </a:solidFill>
              </a:rPr>
              <a:t>Matplotlib, Seaborn (For Visualization)</a:t>
            </a:r>
          </a:p>
          <a:p>
            <a:pPr marL="342900" indent="-342900">
              <a:buAutoNum type="alphaLcPeriod"/>
            </a:pPr>
            <a:r>
              <a:rPr lang="en-IN" dirty="0">
                <a:solidFill>
                  <a:schemeClr val="bg2"/>
                </a:solidFill>
              </a:rPr>
              <a:t>Sklearn ( For Machine Learning Models)</a:t>
            </a:r>
          </a:p>
          <a:p>
            <a:endParaRPr lang="en-IN" dirty="0">
              <a:solidFill>
                <a:schemeClr val="bg2"/>
              </a:solidFill>
            </a:endParaRPr>
          </a:p>
          <a:p>
            <a:r>
              <a:rPr lang="en-IN" b="1" u="sng" dirty="0">
                <a:solidFill>
                  <a:schemeClr val="bg2"/>
                </a:solidFill>
              </a:rPr>
              <a:t>StreamLit :</a:t>
            </a:r>
          </a:p>
          <a:p>
            <a:r>
              <a:rPr lang="en-IN" dirty="0">
                <a:solidFill>
                  <a:schemeClr val="bg2"/>
                </a:solidFill>
              </a:rPr>
              <a:t>For deployment of model which predicts the Doctor’s consultation fee.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1B14D-18DD-E7AD-320F-D61A96002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5204"/>
            <a:ext cx="9144000" cy="2387600"/>
          </a:xfrm>
        </p:spPr>
        <p:txBody>
          <a:bodyPr/>
          <a:lstStyle/>
          <a:p>
            <a:r>
              <a:rPr lang="en-IN" dirty="0"/>
              <a:t>Challenges faced: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00F86-67A8-59E7-FACC-59C45D8FB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1158" y="2912804"/>
            <a:ext cx="7638661" cy="2276248"/>
          </a:xfrm>
        </p:spPr>
        <p:txBody>
          <a:bodyPr>
            <a:normAutofit fontScale="70000" lnSpcReduction="20000"/>
          </a:bodyPr>
          <a:lstStyle/>
          <a:p>
            <a:pPr lvl="1" algn="l"/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lvl="1" algn="l"/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the high volume of data available on Practo, Collecting meaningful data is a big challenge using Web Scraping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deployment was a big challenge faced by all the team members, as no one had any knowledge regarding building Web pages.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Management, as all of the team members are working professionals amd couldn’t be available for all the meetings conducted.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182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D1D6FF-1122-B11D-0CE3-E62BA273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gona Book" panose="020F0502020204030204" pitchFamily="34" charset="0"/>
              </a:rPr>
              <a:t>Model Deployment: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087F1-0A22-4E04-6B3F-B1DDA246A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D92B98-444C-00D2-3246-91E7E1BF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Doctor Consultation’s Fee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F8520-CF3A-DEEA-6A9F-571CC04E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E718A0F-19CA-2A84-CAC2-8F5792BEC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3556" y="1380744"/>
            <a:ext cx="4876800" cy="4773168"/>
          </a:xfrm>
        </p:spPr>
      </p:pic>
    </p:spTree>
    <p:extLst>
      <p:ext uri="{BB962C8B-B14F-4D97-AF65-F5344CB8AC3E}">
        <p14:creationId xmlns:p14="http://schemas.microsoft.com/office/powerpoint/2010/main" val="1699088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4ADC4-01B6-AA8C-9B56-49464B10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Sagona Book" panose="020F0502020204030204" pitchFamily="34" charset="0"/>
                <a:cs typeface="Sagona Book" panose="020F0502020204030204" pitchFamily="34" charset="0"/>
              </a:rPr>
              <a:t>Insights: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CC35A-169D-2E87-6515-5E6B9D8F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C73CF-CD73-39D0-D208-17D75BEB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Doctor’s Fee Prediction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763FCD4-E85F-C6EB-BEE7-C112C6EBD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948" y="1534886"/>
            <a:ext cx="5152924" cy="378822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B62173-5B9A-F23F-182E-FA135D5C4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250" y="1534886"/>
            <a:ext cx="5152924" cy="37831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3A1951-FD2A-9D7C-3C92-167DE04FDE1A}"/>
              </a:ext>
            </a:extLst>
          </p:cNvPr>
          <p:cNvSpPr txBox="1"/>
          <p:nvPr/>
        </p:nvSpPr>
        <p:spPr>
          <a:xfrm>
            <a:off x="1008974" y="5464345"/>
            <a:ext cx="449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 of doctors with respect to different cities.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CEDEB8-E129-6AB2-083D-E68F56F038D0}"/>
              </a:ext>
            </a:extLst>
          </p:cNvPr>
          <p:cNvSpPr txBox="1"/>
          <p:nvPr/>
        </p:nvSpPr>
        <p:spPr>
          <a:xfrm>
            <a:off x="6875864" y="5485495"/>
            <a:ext cx="403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Doctor’s fee with respect to different cities.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2853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50A4145-4A88-B785-4BD4-45D4ED801F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5347" y="1491968"/>
            <a:ext cx="5044988" cy="3998619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1F6D241-3BAA-8E9C-85B8-1D2CF3FB4E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5999" y="1491968"/>
            <a:ext cx="4860733" cy="399861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791A4-00EF-AA4A-3590-2F61B385A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1A752-52AF-F51C-462C-33F81FA22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Doctor’s Fee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6DAE3-AEF7-1ED7-A20E-DAE76484E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40517D6-70BC-9DED-7F0A-2589CD6B5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Insights: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84069-DEE5-BC87-8BD4-E6FF196FE897}"/>
              </a:ext>
            </a:extLst>
          </p:cNvPr>
          <p:cNvSpPr txBox="1"/>
          <p:nvPr/>
        </p:nvSpPr>
        <p:spPr>
          <a:xfrm>
            <a:off x="395762" y="5601811"/>
            <a:ext cx="5584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Relationship between Doctor’s Fee and Years of Experience.</a:t>
            </a:r>
            <a:endParaRPr lang="en-IN" dirty="0"/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A79AEA-6F18-9499-96C2-509D0C35FDDD}"/>
              </a:ext>
            </a:extLst>
          </p:cNvPr>
          <p:cNvSpPr txBox="1"/>
          <p:nvPr/>
        </p:nvSpPr>
        <p:spPr>
          <a:xfrm>
            <a:off x="6212083" y="5609862"/>
            <a:ext cx="515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Percentage wise distribution for different specializations.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7966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5768EFB-B317-47EA-C969-D365EB13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3278188" y="1922106"/>
            <a:ext cx="4508241" cy="839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801EE7-C3C0-5B30-EB9B-2C995032EE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4074334" cy="103887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50B43-2FC6-DBFA-2920-C8265C1C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FDBE1-8C88-4D39-6BA3-537373DF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71416" y="6464808"/>
            <a:ext cx="3438144" cy="310896"/>
          </a:xfrm>
        </p:spPr>
        <p:txBody>
          <a:bodyPr/>
          <a:lstStyle/>
          <a:p>
            <a:r>
              <a:rPr lang="en-US" dirty="0"/>
              <a:t>Doctor’s Fee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1CF39-6540-5B9E-8E6C-4310213A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5046F4-1719-EAB9-3127-1605AFB6D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148" y="247552"/>
            <a:ext cx="8808098" cy="54535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DA4334-4E48-26B8-3BB0-9F000D3203E0}"/>
              </a:ext>
            </a:extLst>
          </p:cNvPr>
          <p:cNvSpPr txBox="1"/>
          <p:nvPr/>
        </p:nvSpPr>
        <p:spPr>
          <a:xfrm>
            <a:off x="5934269" y="5803641"/>
            <a:ext cx="125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 Plot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679D-DC49-184B-33D7-D460C700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9144000" cy="676656"/>
          </a:xfrm>
        </p:spPr>
        <p:txBody>
          <a:bodyPr/>
          <a:lstStyle/>
          <a:p>
            <a:r>
              <a:rPr lang="en-US" dirty="0"/>
              <a:t>Insights: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5CC3A7-DD9A-E887-A929-DE6D4C1E47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400" dirty="0"/>
              <a:t>The highest Count of doctors is in Bangalore Followed by Delhi and then Mumbai.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1A076CC-9414-293E-8AB1-B8C2EA1C5F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400" dirty="0"/>
              <a:t>AS THE YEARS OF EXPERIENCE INCREASES, THERE IS AN INCREASE IN THE DOCTOR’S FEE AS WELL.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E754D37-3AA6-7249-76D8-52F85F4C15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400" dirty="0"/>
              <a:t>Doctor’s in Mumbai charge higher in comparison with Bangalore and Delhi.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FCA4FA2-1095-105E-5606-3D90E73136C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400" dirty="0"/>
              <a:t>The dataset has higher percentage of dentists, gynecologist, OBSTRETICIAN AND Pediatrician</a:t>
            </a:r>
          </a:p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1694C6-64CB-2042-D079-8D98D610ED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1400" dirty="0"/>
              <a:t>The average fees a doctor charges is 889/- </a:t>
            </a:r>
          </a:p>
        </p:txBody>
      </p:sp>
    </p:spTree>
    <p:extLst>
      <p:ext uri="{BB962C8B-B14F-4D97-AF65-F5344CB8AC3E}">
        <p14:creationId xmlns:p14="http://schemas.microsoft.com/office/powerpoint/2010/main" val="327257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