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5" r:id="rId3"/>
    <p:sldId id="274" r:id="rId4"/>
    <p:sldId id="276" r:id="rId5"/>
    <p:sldId id="275" r:id="rId6"/>
    <p:sldId id="272" r:id="rId7"/>
    <p:sldId id="278" r:id="rId8"/>
    <p:sldId id="279" r:id="rId9"/>
    <p:sldId id="26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C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4" autoAdjust="0"/>
    <p:restoredTop sz="94660"/>
  </p:normalViewPr>
  <p:slideViewPr>
    <p:cSldViewPr>
      <p:cViewPr varScale="1">
        <p:scale>
          <a:sx n="65" d="100"/>
          <a:sy n="65" d="100"/>
        </p:scale>
        <p:origin x="90" y="49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chi%20Kumar\OneDrive\Desktop\SECOND%20YEAR%20VIT\SEM%204\SDP%20II\timeline%20gnatt%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535522840994746"/>
          <c:y val="0.11152792676899036"/>
          <c:w val="0.82225021872265969"/>
          <c:h val="0.72088764946048411"/>
        </c:manualLayout>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Sheet1!$A$2:$A$9</c:f>
              <c:strCache>
                <c:ptCount val="8"/>
                <c:pt idx="0">
                  <c:v>Learn singnature forgery  cases</c:v>
                </c:pt>
                <c:pt idx="1">
                  <c:v>Study research papers </c:v>
                </c:pt>
                <c:pt idx="2">
                  <c:v>Mid Sem Review Preparation </c:v>
                </c:pt>
                <c:pt idx="3">
                  <c:v>Preprocess data</c:v>
                </c:pt>
                <c:pt idx="4">
                  <c:v>Feature Extraction </c:v>
                </c:pt>
                <c:pt idx="5">
                  <c:v>Saving the features </c:v>
                </c:pt>
                <c:pt idx="6">
                  <c:v>TensorFlow Model creation</c:v>
                </c:pt>
                <c:pt idx="7">
                  <c:v>Final Review (Presentation+Report)</c:v>
                </c:pt>
              </c:strCache>
            </c:strRef>
          </c:cat>
          <c:val>
            <c:numRef>
              <c:f>Sheet1!$B$2:$B$9</c:f>
              <c:numCache>
                <c:formatCode>m/d/yyyy</c:formatCode>
                <c:ptCount val="8"/>
                <c:pt idx="0">
                  <c:v>44621</c:v>
                </c:pt>
                <c:pt idx="1">
                  <c:v>44635</c:v>
                </c:pt>
                <c:pt idx="2">
                  <c:v>44652</c:v>
                </c:pt>
                <c:pt idx="3">
                  <c:v>44663</c:v>
                </c:pt>
                <c:pt idx="4">
                  <c:v>44668</c:v>
                </c:pt>
                <c:pt idx="5">
                  <c:v>44676</c:v>
                </c:pt>
                <c:pt idx="6">
                  <c:v>44681</c:v>
                </c:pt>
                <c:pt idx="7">
                  <c:v>44689</c:v>
                </c:pt>
              </c:numCache>
            </c:numRef>
          </c:val>
          <c:extLst>
            <c:ext xmlns:c16="http://schemas.microsoft.com/office/drawing/2014/chart" uri="{C3380CC4-5D6E-409C-BE32-E72D297353CC}">
              <c16:uniqueId val="{00000000-E32B-487C-B747-48C1AD1F78F8}"/>
            </c:ext>
          </c:extLst>
        </c:ser>
        <c:ser>
          <c:idx val="1"/>
          <c:order val="1"/>
          <c:tx>
            <c:strRef>
              <c:f>Sheet1!$D$1</c:f>
              <c:strCache>
                <c:ptCount val="1"/>
                <c:pt idx="0">
                  <c:v>Duration (Days)</c:v>
                </c:pt>
              </c:strCache>
            </c:strRef>
          </c:tx>
          <c:spPr>
            <a:solidFill>
              <a:schemeClr val="accent2"/>
            </a:solidFill>
            <a:ln>
              <a:noFill/>
            </a:ln>
            <a:effectLst/>
          </c:spPr>
          <c:invertIfNegative val="0"/>
          <c:cat>
            <c:strRef>
              <c:f>Sheet1!$A$2:$A$9</c:f>
              <c:strCache>
                <c:ptCount val="8"/>
                <c:pt idx="0">
                  <c:v>Learn singnature forgery  cases</c:v>
                </c:pt>
                <c:pt idx="1">
                  <c:v>Study research papers </c:v>
                </c:pt>
                <c:pt idx="2">
                  <c:v>Mid Sem Review Preparation </c:v>
                </c:pt>
                <c:pt idx="3">
                  <c:v>Preprocess data</c:v>
                </c:pt>
                <c:pt idx="4">
                  <c:v>Feature Extraction </c:v>
                </c:pt>
                <c:pt idx="5">
                  <c:v>Saving the features </c:v>
                </c:pt>
                <c:pt idx="6">
                  <c:v>TensorFlow Model creation</c:v>
                </c:pt>
                <c:pt idx="7">
                  <c:v>Final Review (Presentation+Report)</c:v>
                </c:pt>
              </c:strCache>
            </c:strRef>
          </c:cat>
          <c:val>
            <c:numRef>
              <c:f>Sheet1!$D$2:$D$9</c:f>
              <c:numCache>
                <c:formatCode>General</c:formatCode>
                <c:ptCount val="8"/>
                <c:pt idx="0">
                  <c:v>14</c:v>
                </c:pt>
                <c:pt idx="1">
                  <c:v>17</c:v>
                </c:pt>
                <c:pt idx="2">
                  <c:v>11</c:v>
                </c:pt>
                <c:pt idx="3">
                  <c:v>5</c:v>
                </c:pt>
                <c:pt idx="4">
                  <c:v>8</c:v>
                </c:pt>
                <c:pt idx="5">
                  <c:v>5</c:v>
                </c:pt>
                <c:pt idx="6">
                  <c:v>8</c:v>
                </c:pt>
                <c:pt idx="7">
                  <c:v>7</c:v>
                </c:pt>
              </c:numCache>
            </c:numRef>
          </c:val>
          <c:extLst>
            <c:ext xmlns:c16="http://schemas.microsoft.com/office/drawing/2014/chart" uri="{C3380CC4-5D6E-409C-BE32-E72D297353CC}">
              <c16:uniqueId val="{00000001-E32B-487C-B747-48C1AD1F78F8}"/>
            </c:ext>
          </c:extLst>
        </c:ser>
        <c:dLbls>
          <c:showLegendKey val="0"/>
          <c:showVal val="0"/>
          <c:showCatName val="0"/>
          <c:showSerName val="0"/>
          <c:showPercent val="0"/>
          <c:showBubbleSize val="0"/>
        </c:dLbls>
        <c:gapWidth val="150"/>
        <c:overlap val="100"/>
        <c:axId val="1105619408"/>
        <c:axId val="1105619824"/>
      </c:barChart>
      <c:catAx>
        <c:axId val="11056194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105619824"/>
        <c:crosses val="autoZero"/>
        <c:auto val="1"/>
        <c:lblAlgn val="ctr"/>
        <c:lblOffset val="100"/>
        <c:noMultiLvlLbl val="0"/>
      </c:catAx>
      <c:valAx>
        <c:axId val="1105619824"/>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561940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10/5/2024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10/5/2024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10/5/2024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10/5/2024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10/5/2024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10/5/2024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owardsdatascience.com/signature-fraud-detection-an-advanced-analytics-approach-a795b0e588b2"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docx"/><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7408" y="2780928"/>
            <a:ext cx="10058400" cy="1711037"/>
          </a:xfrm>
        </p:spPr>
        <p:txBody>
          <a:bodyPr/>
          <a:lstStyle/>
          <a:p>
            <a:r>
              <a:rPr lang="en-IN" dirty="0"/>
              <a:t>SIGNATURE FORGERY DETECTION &amp; VERIFICATION</a:t>
            </a:r>
            <a:endParaRPr dirty="0"/>
          </a:p>
        </p:txBody>
      </p:sp>
      <p:sp>
        <p:nvSpPr>
          <p:cNvPr id="3" name="Subtitle 2"/>
          <p:cNvSpPr>
            <a:spLocks noGrp="1"/>
          </p:cNvSpPr>
          <p:nvPr>
            <p:ph type="subTitle" idx="1"/>
          </p:nvPr>
        </p:nvSpPr>
        <p:spPr>
          <a:xfrm>
            <a:off x="911424" y="4491965"/>
            <a:ext cx="10058400" cy="1572344"/>
          </a:xfrm>
        </p:spPr>
        <p:txBody>
          <a:bodyPr>
            <a:normAutofit/>
          </a:bodyPr>
          <a:lstStyle/>
          <a:p>
            <a:r>
              <a:rPr lang="en-IN" dirty="0"/>
              <a:t>PRACHI KUMAR</a:t>
            </a:r>
          </a:p>
          <a:p>
            <a:r>
              <a:rPr lang="en-IN" dirty="0"/>
              <a:t>ARTIFICIAL INTELLINGENCE AND DATA SCIENCE</a:t>
            </a:r>
            <a:endParaRPr dirty="0"/>
          </a:p>
        </p:txBody>
      </p:sp>
      <p:pic>
        <p:nvPicPr>
          <p:cNvPr id="4" name="Picture 3">
            <a:extLst>
              <a:ext uri="{FF2B5EF4-FFF2-40B4-BE49-F238E27FC236}">
                <a16:creationId xmlns:a16="http://schemas.microsoft.com/office/drawing/2014/main" id="{DA549894-C0BC-4105-A5DB-784EC4AB8DAD}"/>
              </a:ext>
            </a:extLst>
          </p:cNvPr>
          <p:cNvPicPr>
            <a:picLocks noChangeAspect="1"/>
          </p:cNvPicPr>
          <p:nvPr/>
        </p:nvPicPr>
        <p:blipFill>
          <a:blip r:embed="rId2"/>
          <a:stretch>
            <a:fillRect/>
          </a:stretch>
        </p:blipFill>
        <p:spPr>
          <a:xfrm>
            <a:off x="6708876" y="519471"/>
            <a:ext cx="5029649" cy="1760377"/>
          </a:xfrm>
          <a:prstGeom prst="rect">
            <a:avLst/>
          </a:prstGeom>
          <a:ln>
            <a:noFill/>
          </a:ln>
          <a:effectLst>
            <a:softEdge rad="112500"/>
          </a:effectLst>
        </p:spPr>
      </p:pic>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127D-C46D-44A6-B4F9-6AC83994474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B726964-F916-4E90-BC78-1645AA9164F0}"/>
              </a:ext>
            </a:extLst>
          </p:cNvPr>
          <p:cNvSpPr>
            <a:spLocks noGrp="1"/>
          </p:cNvSpPr>
          <p:nvPr>
            <p:ph idx="1"/>
          </p:nvPr>
        </p:nvSpPr>
        <p:spPr>
          <a:xfrm>
            <a:off x="119336" y="188640"/>
            <a:ext cx="7488832" cy="6669360"/>
          </a:xfrm>
        </p:spPr>
        <p:txBody>
          <a:bodyPr>
            <a:normAutofit/>
          </a:bodyPr>
          <a:lstStyle/>
          <a:p>
            <a:r>
              <a:rPr lang="en-IN" dirty="0">
                <a:hlinkClick r:id="rId2"/>
              </a:rPr>
              <a:t>https://towardsdatascience.com/signature-fraud-detection-an-advanced-analytics-approach-a795b0e588b2</a:t>
            </a:r>
            <a:r>
              <a:rPr lang="en-IN" dirty="0"/>
              <a:t> </a:t>
            </a:r>
          </a:p>
          <a:p>
            <a:r>
              <a:rPr lang="en-US" dirty="0"/>
              <a:t>Score Level Fusion of Classifiers in Off-line Signature Verification research paper </a:t>
            </a:r>
          </a:p>
          <a:p>
            <a:r>
              <a:rPr lang="en-US" dirty="0"/>
              <a:t>High Performance Offline Signature Verification and Recognition Method </a:t>
            </a:r>
            <a:r>
              <a:rPr lang="en-US" dirty="0" err="1"/>
              <a:t>usingNeuralNetwork</a:t>
            </a:r>
            <a:endParaRPr lang="en-US" dirty="0"/>
          </a:p>
          <a:p>
            <a:r>
              <a:rPr lang="en-US" dirty="0"/>
              <a:t>A new system for offline signature identification and verification</a:t>
            </a:r>
          </a:p>
          <a:p>
            <a:r>
              <a:rPr lang="en-US" dirty="0"/>
              <a:t>Online Signature Forgery Prevention</a:t>
            </a:r>
          </a:p>
          <a:p>
            <a:r>
              <a:rPr lang="en-US" dirty="0"/>
              <a:t>Off-line Handwritten Signature Verification Using Compositional Synthetic Generation Of Signatures And Siamese  Neural Networks</a:t>
            </a:r>
          </a:p>
          <a:p>
            <a:r>
              <a:rPr lang="en-US" dirty="0"/>
              <a:t>Image Splicing Forgery Detection Combining Coarse to Refined Convolutional Neural Network and Adaptive Clustering:</a:t>
            </a:r>
          </a:p>
          <a:p>
            <a:r>
              <a:rPr lang="en-US" dirty="0"/>
              <a:t>Handwritten Signature Forgery Detection using Convolutional Neural Networks </a:t>
            </a:r>
          </a:p>
          <a:p>
            <a:r>
              <a:rPr lang="en-US"/>
              <a:t>Algorithm for Bayesian Dynamic Signature Verification </a:t>
            </a:r>
            <a:endParaRPr lang="en-US" dirty="0"/>
          </a:p>
          <a:p>
            <a:endParaRPr lang="en-US" dirty="0"/>
          </a:p>
        </p:txBody>
      </p:sp>
      <p:sp>
        <p:nvSpPr>
          <p:cNvPr id="4" name="Text Placeholder 3">
            <a:extLst>
              <a:ext uri="{FF2B5EF4-FFF2-40B4-BE49-F238E27FC236}">
                <a16:creationId xmlns:a16="http://schemas.microsoft.com/office/drawing/2014/main" id="{B667C1D8-AF3C-419A-8D97-620712744BFA}"/>
              </a:ext>
            </a:extLst>
          </p:cNvPr>
          <p:cNvSpPr>
            <a:spLocks noGrp="1"/>
          </p:cNvSpPr>
          <p:nvPr>
            <p:ph type="body" sz="half" idx="2"/>
          </p:nvPr>
        </p:nvSpPr>
        <p:spPr>
          <a:xfrm>
            <a:off x="7974471" y="4005064"/>
            <a:ext cx="3124161" cy="1828800"/>
          </a:xfrm>
        </p:spPr>
        <p:txBody>
          <a:bodyPr>
            <a:normAutofit/>
          </a:bodyPr>
          <a:lstStyle/>
          <a:p>
            <a:r>
              <a:rPr lang="en-IN" sz="3600" dirty="0"/>
              <a:t>THANK YOU</a:t>
            </a:r>
          </a:p>
        </p:txBody>
      </p:sp>
    </p:spTree>
    <p:extLst>
      <p:ext uri="{BB962C8B-B14F-4D97-AF65-F5344CB8AC3E}">
        <p14:creationId xmlns:p14="http://schemas.microsoft.com/office/powerpoint/2010/main" val="122324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8CC056"/>
            </a:gs>
            <a:gs pos="92135">
              <a:schemeClr val="tx2">
                <a:lumMod val="10000"/>
              </a:schemeClr>
            </a:gs>
            <a:gs pos="71000">
              <a:schemeClr val="tx2">
                <a:lumMod val="25000"/>
              </a:schemeClr>
            </a:gs>
            <a:gs pos="48000">
              <a:schemeClr val="accent1">
                <a:lumMod val="75000"/>
              </a:schemeClr>
            </a:gs>
          </a:gsLst>
          <a:lin ang="2700000" scaled="1"/>
          <a:tileRect/>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15224" y="188640"/>
            <a:ext cx="9144000" cy="1143000"/>
          </a:xfrm>
        </p:spPr>
        <p:txBody>
          <a:bodyPr/>
          <a:lstStyle/>
          <a:p>
            <a:pPr algn="ctr"/>
            <a:r>
              <a:rPr lang="en-IN" b="1" dirty="0">
                <a:solidFill>
                  <a:schemeClr val="bg2"/>
                </a:solidFill>
              </a:rPr>
              <a:t>INTRODUCTION</a:t>
            </a:r>
            <a:endParaRPr b="1" dirty="0">
              <a:solidFill>
                <a:schemeClr val="bg2"/>
              </a:solidFill>
            </a:endParaRPr>
          </a:p>
        </p:txBody>
      </p:sp>
      <p:sp>
        <p:nvSpPr>
          <p:cNvPr id="14" name="Content Placeholder 13"/>
          <p:cNvSpPr>
            <a:spLocks noGrp="1"/>
          </p:cNvSpPr>
          <p:nvPr>
            <p:ph idx="1"/>
          </p:nvPr>
        </p:nvSpPr>
        <p:spPr>
          <a:xfrm>
            <a:off x="1406704" y="1844824"/>
            <a:ext cx="9252520" cy="4572000"/>
          </a:xfrm>
        </p:spPr>
        <p:txBody>
          <a:bodyPr>
            <a:normAutofit/>
          </a:bodyPr>
          <a:lstStyle/>
          <a:p>
            <a:pPr>
              <a:buClr>
                <a:schemeClr val="accent1">
                  <a:lumMod val="50000"/>
                </a:schemeClr>
              </a:buClr>
              <a:buFont typeface="Wingdings" panose="05000000000000000000" pitchFamily="2" charset="2"/>
              <a:buChar char="Ø"/>
            </a:pPr>
            <a:r>
              <a:rPr lang="en-US" dirty="0"/>
              <a:t> </a:t>
            </a:r>
            <a:r>
              <a:rPr lang="en-US" dirty="0">
                <a:solidFill>
                  <a:schemeClr val="bg1"/>
                </a:solidFill>
              </a:rPr>
              <a:t>SRVS (signature recognition and verification) is a  system which is capable of addressing two  individuals </a:t>
            </a:r>
          </a:p>
          <a:p>
            <a:pPr marL="365760" lvl="1" indent="0">
              <a:buNone/>
            </a:pPr>
            <a:r>
              <a:rPr lang="en-US" dirty="0">
                <a:solidFill>
                  <a:schemeClr val="bg1"/>
                </a:solidFill>
              </a:rPr>
              <a:t>(a) Identification of the signature owner and who is forging it </a:t>
            </a:r>
          </a:p>
          <a:p>
            <a:pPr marL="365760" lvl="1" indent="0">
              <a:buNone/>
            </a:pPr>
            <a:r>
              <a:rPr lang="en-US" dirty="0">
                <a:solidFill>
                  <a:schemeClr val="bg1"/>
                </a:solidFill>
              </a:rPr>
              <a:t> (b) Decision whether the signature is genuine  or forger</a:t>
            </a:r>
          </a:p>
          <a:p>
            <a:pPr>
              <a:buFont typeface="Wingdings" panose="05000000000000000000" pitchFamily="2" charset="2"/>
              <a:buChar char="Ø"/>
            </a:pPr>
            <a:r>
              <a:rPr lang="en-US" dirty="0">
                <a:solidFill>
                  <a:schemeClr val="bg1"/>
                </a:solidFill>
              </a:rPr>
              <a:t>We will be creating a model that can test if a signature is forged</a:t>
            </a:r>
          </a:p>
          <a:p>
            <a:pPr>
              <a:buFont typeface="Wingdings" panose="05000000000000000000" pitchFamily="2" charset="2"/>
              <a:buChar char="Ø"/>
            </a:pPr>
            <a:r>
              <a:rPr lang="en-US" dirty="0">
                <a:solidFill>
                  <a:schemeClr val="bg1"/>
                </a:solidFill>
              </a:rPr>
              <a:t>We will train the system by using  a database of signatures</a:t>
            </a:r>
          </a:p>
          <a:p>
            <a:pPr>
              <a:buFont typeface="Wingdings" panose="05000000000000000000" pitchFamily="2" charset="2"/>
              <a:buChar char="Ø"/>
            </a:pPr>
            <a:r>
              <a:rPr lang="en-US" dirty="0">
                <a:solidFill>
                  <a:schemeClr val="bg1"/>
                </a:solidFill>
              </a:rPr>
              <a:t>Once the model is trained on that dataset, it will be able to take that  analysis as a reference for other future signature verification</a:t>
            </a:r>
          </a:p>
          <a:p>
            <a:pPr>
              <a:buFont typeface="Wingdings" panose="05000000000000000000" pitchFamily="2" charset="2"/>
              <a:buChar char="Ø"/>
            </a:pPr>
            <a:r>
              <a:rPr lang="en-US" dirty="0">
                <a:solidFill>
                  <a:schemeClr val="bg1"/>
                </a:solidFill>
              </a:rPr>
              <a:t>If the absolute difference between the parameters  of original signature and the verification signature  is greater than a pre-defined threshold then the  signature is identified as forgery  </a:t>
            </a:r>
          </a:p>
          <a:p>
            <a:endParaRPr lang="en-US" dirty="0"/>
          </a:p>
          <a:p>
            <a:endParaRPr lang="en-US" dirty="0"/>
          </a:p>
          <a:p>
            <a:endParaRPr lang="en-US" dirty="0"/>
          </a:p>
          <a:p>
            <a:endParaRPr lang="en-US" dirty="0"/>
          </a:p>
          <a:p>
            <a:endParaRPr lang="en-US" dirty="0"/>
          </a:p>
          <a:p>
            <a:endParaRPr lang="en-US" dirty="0"/>
          </a:p>
          <a:p>
            <a:endParaRPr dirty="0"/>
          </a:p>
        </p:txBody>
      </p:sp>
      <p:pic>
        <p:nvPicPr>
          <p:cNvPr id="2" name="Picture 1">
            <a:extLst>
              <a:ext uri="{FF2B5EF4-FFF2-40B4-BE49-F238E27FC236}">
                <a16:creationId xmlns:a16="http://schemas.microsoft.com/office/drawing/2014/main" id="{F38FDE3D-9F7A-47C1-9C9D-A3C85D58F646}"/>
              </a:ext>
            </a:extLst>
          </p:cNvPr>
          <p:cNvPicPr>
            <a:picLocks noChangeAspect="1"/>
          </p:cNvPicPr>
          <p:nvPr/>
        </p:nvPicPr>
        <p:blipFill rotWithShape="1">
          <a:blip r:embed="rId2"/>
          <a:srcRect b="7040"/>
          <a:stretch/>
        </p:blipFill>
        <p:spPr>
          <a:xfrm>
            <a:off x="10290249" y="162258"/>
            <a:ext cx="1901751" cy="1944216"/>
          </a:xfrm>
          <a:prstGeom prst="round2DiagRect">
            <a:avLst>
              <a:gd name="adj1" fmla="val 16667"/>
              <a:gd name="adj2" fmla="val 0"/>
            </a:avLst>
          </a:prstGeom>
          <a:solidFill>
            <a:schemeClr val="accent1"/>
          </a:solidFill>
          <a:ln/>
          <a:effectLst>
            <a:softEdge rad="317500"/>
          </a:effectLst>
        </p:spPr>
        <p:style>
          <a:lnRef idx="2">
            <a:schemeClr val="accent3">
              <a:shade val="50000"/>
            </a:schemeClr>
          </a:lnRef>
          <a:fillRef idx="1">
            <a:schemeClr val="accent3"/>
          </a:fillRef>
          <a:effectRef idx="0">
            <a:schemeClr val="accent3"/>
          </a:effectRef>
          <a:fontRef idx="minor">
            <a:schemeClr val="lt1"/>
          </a:fontRef>
        </p:style>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8CC056"/>
            </a:gs>
            <a:gs pos="92135">
              <a:schemeClr val="tx2">
                <a:lumMod val="10000"/>
              </a:schemeClr>
            </a:gs>
            <a:gs pos="71000">
              <a:schemeClr val="tx2">
                <a:lumMod val="25000"/>
              </a:schemeClr>
            </a:gs>
            <a:gs pos="48000">
              <a:schemeClr val="accent1">
                <a:lumMod val="75000"/>
              </a:schemeClr>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B2CA2C-F556-401E-8ED0-F75433735B87}"/>
              </a:ext>
            </a:extLst>
          </p:cNvPr>
          <p:cNvPicPr>
            <a:picLocks noChangeAspect="1"/>
          </p:cNvPicPr>
          <p:nvPr/>
        </p:nvPicPr>
        <p:blipFill>
          <a:blip r:embed="rId2">
            <a:duotone>
              <a:prstClr val="black"/>
              <a:schemeClr val="accent1">
                <a:tint val="45000"/>
                <a:satMod val="400000"/>
              </a:schemeClr>
            </a:duotone>
          </a:blip>
          <a:stretch>
            <a:fillRect/>
          </a:stretch>
        </p:blipFill>
        <p:spPr>
          <a:xfrm>
            <a:off x="0" y="0"/>
            <a:ext cx="12192000" cy="6858000"/>
          </a:xfrm>
          <a:prstGeom prst="rect">
            <a:avLst/>
          </a:prstGeom>
        </p:spPr>
      </p:pic>
      <p:sp>
        <p:nvSpPr>
          <p:cNvPr id="2" name="Title 1"/>
          <p:cNvSpPr>
            <a:spLocks noGrp="1"/>
          </p:cNvSpPr>
          <p:nvPr>
            <p:ph type="title"/>
          </p:nvPr>
        </p:nvSpPr>
        <p:spPr>
          <a:xfrm>
            <a:off x="8688288" y="188640"/>
            <a:ext cx="3122613" cy="1828800"/>
          </a:xfrm>
        </p:spPr>
        <p:txBody>
          <a:bodyPr/>
          <a:lstStyle/>
          <a:p>
            <a:r>
              <a:rPr lang="en-IN" dirty="0">
                <a:solidFill>
                  <a:schemeClr val="tx1"/>
                </a:solidFill>
              </a:rPr>
              <a:t>TOOLS &amp; TECHNOLOGY </a:t>
            </a:r>
            <a:endParaRPr dirty="0">
              <a:solidFill>
                <a:schemeClr val="tx1"/>
              </a:solidFill>
            </a:endParaRPr>
          </a:p>
        </p:txBody>
      </p:sp>
      <p:sp>
        <p:nvSpPr>
          <p:cNvPr id="3" name="Content Placeholder 2"/>
          <p:cNvSpPr>
            <a:spLocks noGrp="1"/>
          </p:cNvSpPr>
          <p:nvPr>
            <p:ph idx="1"/>
          </p:nvPr>
        </p:nvSpPr>
        <p:spPr>
          <a:xfrm>
            <a:off x="379551" y="692696"/>
            <a:ext cx="8561040" cy="5763344"/>
          </a:xfrm>
        </p:spPr>
        <p:txBody>
          <a:bodyPr>
            <a:normAutofit fontScale="92500" lnSpcReduction="20000"/>
          </a:bodyPr>
          <a:lstStyle/>
          <a:p>
            <a:pPr>
              <a:buClr>
                <a:schemeClr val="bg1">
                  <a:lumMod val="95000"/>
                  <a:lumOff val="5000"/>
                </a:schemeClr>
              </a:buClr>
              <a:buFont typeface="Wingdings" panose="05000000000000000000" pitchFamily="2" charset="2"/>
              <a:buChar char="Ø"/>
            </a:pPr>
            <a:r>
              <a:rPr lang="en-IN" dirty="0"/>
              <a:t>Technology:</a:t>
            </a:r>
          </a:p>
          <a:p>
            <a:pPr>
              <a:buClr>
                <a:schemeClr val="bg1">
                  <a:lumMod val="95000"/>
                  <a:lumOff val="5000"/>
                </a:schemeClr>
              </a:buClr>
              <a:buFontTx/>
              <a:buChar char="-"/>
            </a:pPr>
            <a:r>
              <a:rPr lang="en-IN" dirty="0"/>
              <a:t>Machine learning</a:t>
            </a:r>
          </a:p>
          <a:p>
            <a:pPr>
              <a:buClr>
                <a:schemeClr val="bg1">
                  <a:lumMod val="95000"/>
                  <a:lumOff val="5000"/>
                </a:schemeClr>
              </a:buClr>
              <a:buFontTx/>
              <a:buChar char="-"/>
            </a:pPr>
            <a:r>
              <a:rPr lang="en-IN" dirty="0"/>
              <a:t> Artificial Intelligence</a:t>
            </a:r>
          </a:p>
          <a:p>
            <a:pPr>
              <a:buClr>
                <a:schemeClr val="bg1">
                  <a:lumMod val="95000"/>
                  <a:lumOff val="5000"/>
                </a:schemeClr>
              </a:buClr>
              <a:buFontTx/>
              <a:buChar char="-"/>
            </a:pPr>
            <a:r>
              <a:rPr lang="en-IN" dirty="0"/>
              <a:t> Computer Vision  </a:t>
            </a:r>
          </a:p>
          <a:p>
            <a:pPr>
              <a:buClr>
                <a:schemeClr val="bg1">
                  <a:lumMod val="95000"/>
                  <a:lumOff val="5000"/>
                </a:schemeClr>
              </a:buClr>
              <a:buFontTx/>
              <a:buChar char="-"/>
            </a:pPr>
            <a:r>
              <a:rPr lang="en-IN" dirty="0"/>
              <a:t>Neural Network</a:t>
            </a:r>
          </a:p>
          <a:p>
            <a:endParaRPr lang="en-IN" dirty="0"/>
          </a:p>
          <a:p>
            <a:pPr>
              <a:buClr>
                <a:schemeClr val="bg1"/>
              </a:buClr>
              <a:buFont typeface="Wingdings" panose="05000000000000000000" pitchFamily="2" charset="2"/>
              <a:buChar char="Ø"/>
            </a:pPr>
            <a:r>
              <a:rPr lang="en-IN" dirty="0"/>
              <a:t>Tools:</a:t>
            </a:r>
          </a:p>
          <a:p>
            <a:pPr>
              <a:buClr>
                <a:schemeClr val="bg1"/>
              </a:buClr>
              <a:buFontTx/>
              <a:buChar char="-"/>
            </a:pPr>
            <a:r>
              <a:rPr lang="en-IN" dirty="0"/>
              <a:t>NumPy </a:t>
            </a:r>
          </a:p>
          <a:p>
            <a:pPr>
              <a:buClr>
                <a:schemeClr val="bg1"/>
              </a:buClr>
              <a:buFontTx/>
              <a:buChar char="-"/>
            </a:pPr>
            <a:r>
              <a:rPr lang="en-IN" dirty="0"/>
              <a:t>TensorFlow</a:t>
            </a:r>
          </a:p>
          <a:p>
            <a:pPr>
              <a:buClr>
                <a:schemeClr val="bg1"/>
              </a:buClr>
              <a:buFontTx/>
              <a:buChar char="-"/>
            </a:pPr>
            <a:r>
              <a:rPr lang="en-IN" dirty="0"/>
              <a:t>Matplotlib</a:t>
            </a:r>
          </a:p>
          <a:p>
            <a:pPr>
              <a:buClr>
                <a:schemeClr val="bg1"/>
              </a:buClr>
              <a:buFontTx/>
              <a:buChar char="-"/>
            </a:pPr>
            <a:r>
              <a:rPr lang="en-IN" dirty="0"/>
              <a:t>Pandas,</a:t>
            </a:r>
          </a:p>
          <a:p>
            <a:pPr>
              <a:buClr>
                <a:schemeClr val="bg1"/>
              </a:buClr>
              <a:buFontTx/>
              <a:buChar char="-"/>
            </a:pPr>
            <a:r>
              <a:rPr lang="en-IN" dirty="0"/>
              <a:t> </a:t>
            </a:r>
            <a:r>
              <a:rPr lang="en-IN" dirty="0" err="1"/>
              <a:t>Keras</a:t>
            </a:r>
            <a:r>
              <a:rPr lang="en-IN" dirty="0"/>
              <a:t> </a:t>
            </a:r>
          </a:p>
          <a:p>
            <a:pPr>
              <a:buClr>
                <a:schemeClr val="bg1"/>
              </a:buClr>
              <a:buFontTx/>
              <a:buChar char="-"/>
            </a:pPr>
            <a:r>
              <a:rPr lang="en-IN" dirty="0"/>
              <a:t>Google </a:t>
            </a:r>
            <a:r>
              <a:rPr lang="en-IN" dirty="0" err="1"/>
              <a:t>colab</a:t>
            </a:r>
            <a:endParaRPr lang="en-IN" dirty="0"/>
          </a:p>
        </p:txBody>
      </p:sp>
      <p:sp>
        <p:nvSpPr>
          <p:cNvPr id="4" name="Text Placeholder 3"/>
          <p:cNvSpPr>
            <a:spLocks noGrp="1"/>
          </p:cNvSpPr>
          <p:nvPr>
            <p:ph type="body" sz="half" idx="2"/>
          </p:nvPr>
        </p:nvSpPr>
        <p:spPr>
          <a:xfrm>
            <a:off x="8688288" y="2020122"/>
            <a:ext cx="3124161" cy="1828800"/>
          </a:xfrm>
        </p:spPr>
        <p:txBody>
          <a:bodyPr>
            <a:normAutofit/>
          </a:bodyPr>
          <a:lstStyle/>
          <a:p>
            <a:r>
              <a:rPr lang="en-IN" sz="2400" dirty="0">
                <a:solidFill>
                  <a:schemeClr val="accent1"/>
                </a:solidFill>
              </a:rPr>
              <a:t>DOMAIN: SECURITY </a:t>
            </a:r>
            <a:endParaRPr sz="2400" dirty="0">
              <a:solidFill>
                <a:schemeClr val="accent1"/>
              </a:solidFill>
            </a:endParaRPr>
          </a:p>
        </p:txBody>
      </p:sp>
    </p:spTree>
    <p:extLst>
      <p:ext uri="{BB962C8B-B14F-4D97-AF65-F5344CB8AC3E}">
        <p14:creationId xmlns:p14="http://schemas.microsoft.com/office/powerpoint/2010/main" val="323256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9A04-3BF4-4760-9652-519DE699EE0B}"/>
              </a:ext>
            </a:extLst>
          </p:cNvPr>
          <p:cNvSpPr>
            <a:spLocks noGrp="1"/>
          </p:cNvSpPr>
          <p:nvPr>
            <p:ph type="title"/>
          </p:nvPr>
        </p:nvSpPr>
        <p:spPr>
          <a:xfrm>
            <a:off x="1524000" y="0"/>
            <a:ext cx="9144000" cy="1143000"/>
          </a:xfrm>
        </p:spPr>
        <p:txBody>
          <a:bodyPr/>
          <a:lstStyle/>
          <a:p>
            <a:pPr algn="ctr"/>
            <a:r>
              <a:rPr lang="en-IN" b="1" dirty="0"/>
              <a:t>METHODOLOGY</a:t>
            </a:r>
          </a:p>
        </p:txBody>
      </p:sp>
      <p:sp>
        <p:nvSpPr>
          <p:cNvPr id="3" name="Content Placeholder 2">
            <a:extLst>
              <a:ext uri="{FF2B5EF4-FFF2-40B4-BE49-F238E27FC236}">
                <a16:creationId xmlns:a16="http://schemas.microsoft.com/office/drawing/2014/main" id="{6C650621-F568-46C6-A590-37C77A4ED8BA}"/>
              </a:ext>
            </a:extLst>
          </p:cNvPr>
          <p:cNvSpPr>
            <a:spLocks noGrp="1"/>
          </p:cNvSpPr>
          <p:nvPr>
            <p:ph idx="1"/>
          </p:nvPr>
        </p:nvSpPr>
        <p:spPr>
          <a:xfrm>
            <a:off x="1524000" y="1556792"/>
            <a:ext cx="9144000" cy="5472608"/>
          </a:xfrm>
        </p:spPr>
        <p:txBody>
          <a:bodyPr>
            <a:normAutofit/>
          </a:bodyPr>
          <a:lstStyle/>
          <a:p>
            <a:pPr lvl="0">
              <a:buFont typeface="Wingdings" panose="05000000000000000000" pitchFamily="2" charset="2"/>
              <a:buChar char="ü"/>
            </a:pPr>
            <a:r>
              <a:rPr lang="en-US" sz="1800" dirty="0">
                <a:effectLst/>
                <a:ea typeface="Arial" panose="020B0604020202020204" pitchFamily="34" charset="0"/>
              </a:rPr>
              <a:t>This system will start with the input of the User ID [Format: XXX, i.e. 001] </a:t>
            </a:r>
          </a:p>
          <a:p>
            <a:pPr lvl="0">
              <a:buFont typeface="Wingdings" panose="05000000000000000000" pitchFamily="2" charset="2"/>
              <a:buChar char="ü"/>
            </a:pPr>
            <a:r>
              <a:rPr lang="en-US" sz="1800" dirty="0">
                <a:effectLst/>
                <a:ea typeface="Arial" panose="020B0604020202020204" pitchFamily="34" charset="0"/>
              </a:rPr>
              <a:t>The model will prompt user to enter the path of signature file we want to test </a:t>
            </a:r>
          </a:p>
          <a:p>
            <a:pPr marL="342900" lvl="0" indent="-342900">
              <a:buFont typeface="Wingdings" panose="05000000000000000000" pitchFamily="2" charset="2"/>
              <a:buChar char=""/>
            </a:pPr>
            <a:r>
              <a:rPr lang="en-US" sz="1800" dirty="0">
                <a:effectLst/>
                <a:ea typeface="Arial" panose="020B0604020202020204" pitchFamily="34" charset="0"/>
              </a:rPr>
              <a:t>If the user ID is registered, the user will then be asked to sign for testing. The signatures will then proceed to the pre-processing (testing) stage and model can directly give results</a:t>
            </a:r>
          </a:p>
          <a:p>
            <a:pPr marL="342900" indent="-342900">
              <a:buFont typeface="Wingdings" panose="05000000000000000000" pitchFamily="2" charset="2"/>
              <a:buChar char=""/>
            </a:pPr>
            <a:r>
              <a:rPr lang="en-US" sz="1800" dirty="0">
                <a:effectLst/>
                <a:ea typeface="Arial" panose="020B0604020202020204" pitchFamily="34" charset="0"/>
              </a:rPr>
              <a:t>If not registered, user has to drop down 5 sets of signature for training purposes. </a:t>
            </a:r>
          </a:p>
          <a:p>
            <a:pPr marL="342900" indent="-342900">
              <a:buFont typeface="Wingdings" panose="05000000000000000000" pitchFamily="2" charset="2"/>
              <a:buChar char=""/>
            </a:pPr>
            <a:r>
              <a:rPr lang="en-US" sz="1800" dirty="0">
                <a:effectLst/>
                <a:ea typeface="Times New Roman" panose="02020603050405020304" pitchFamily="18" charset="0"/>
              </a:rPr>
              <a:t>Format of path signature image in our model is XXXZZZ_YYY.png</a:t>
            </a:r>
            <a:endParaRPr lang="en-IN" sz="1800" dirty="0">
              <a:effectLst/>
              <a:ea typeface="Times New Roman" panose="02020603050405020304" pitchFamily="18" charset="0"/>
            </a:endParaRPr>
          </a:p>
          <a:p>
            <a:pPr marL="342900" lvl="0" indent="-342900">
              <a:buFont typeface="Wingdings" panose="05000000000000000000" pitchFamily="2" charset="2"/>
              <a:buChar char=""/>
            </a:pPr>
            <a:r>
              <a:rPr lang="en-US" sz="1800" dirty="0">
                <a:effectLst/>
                <a:ea typeface="Arial" panose="020B0604020202020204" pitchFamily="34" charset="0"/>
              </a:rPr>
              <a:t>The input signs will be saved as reference signatures in the database while input testing signature will be saved as sample signature and proceed to the verification stage </a:t>
            </a:r>
            <a:endParaRPr lang="en-IN" sz="1800" dirty="0">
              <a:effectLst/>
              <a:ea typeface="Times New Roman" panose="02020603050405020304" pitchFamily="18" charset="0"/>
            </a:endParaRPr>
          </a:p>
          <a:p>
            <a:pPr marL="342900" lvl="0" indent="-342900">
              <a:buFont typeface="Wingdings" panose="05000000000000000000" pitchFamily="2" charset="2"/>
              <a:buChar char=""/>
            </a:pPr>
            <a:r>
              <a:rPr lang="en-US" sz="1800" dirty="0">
                <a:effectLst/>
                <a:ea typeface="Arial" panose="020B0604020202020204" pitchFamily="34" charset="0"/>
              </a:rPr>
              <a:t>In verification step, the sample sign will be compared with reference signs stored in the database </a:t>
            </a:r>
            <a:endParaRPr lang="en-IN" sz="1800" dirty="0">
              <a:effectLst/>
              <a:ea typeface="Times New Roman" panose="02020603050405020304" pitchFamily="18" charset="0"/>
            </a:endParaRPr>
          </a:p>
          <a:p>
            <a:pPr>
              <a:buFont typeface="Wingdings" panose="05000000000000000000" pitchFamily="2" charset="2"/>
              <a:buChar char="ü"/>
            </a:pPr>
            <a:r>
              <a:rPr lang="en-US" sz="1800" dirty="0">
                <a:effectLst/>
                <a:ea typeface="Arial" panose="020B0604020202020204" pitchFamily="34" charset="0"/>
              </a:rPr>
              <a:t> If the difference between 2 signs does not exceed the threshold value, the sample signature will be accepted as genuine signature if not it will be declared forged </a:t>
            </a:r>
          </a:p>
          <a:p>
            <a:pPr marL="0" indent="0">
              <a:buNone/>
            </a:pPr>
            <a:endParaRPr lang="en-US" sz="1800" dirty="0">
              <a:effectLst/>
              <a:latin typeface="Arial" panose="020B0604020202020204" pitchFamily="34" charset="0"/>
              <a:ea typeface="Arial" panose="020B0604020202020204" pitchFamily="34" charset="0"/>
            </a:endParaRPr>
          </a:p>
          <a:p>
            <a:pPr>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id="{FAAABAFD-FD09-4608-B4E5-EEE59469139D}"/>
              </a:ext>
            </a:extLst>
          </p:cNvPr>
          <p:cNvPicPr>
            <a:picLocks noChangeAspect="1"/>
          </p:cNvPicPr>
          <p:nvPr/>
        </p:nvPicPr>
        <p:blipFill>
          <a:blip r:embed="rId2"/>
          <a:stretch>
            <a:fillRect/>
          </a:stretch>
        </p:blipFill>
        <p:spPr>
          <a:xfrm rot="20830500">
            <a:off x="9361665" y="264516"/>
            <a:ext cx="2396293" cy="1794907"/>
          </a:xfrm>
          <a:prstGeom prst="rect">
            <a:avLst/>
          </a:prstGeom>
          <a:ln>
            <a:noFill/>
          </a:ln>
          <a:effectLst>
            <a:softEdge rad="112500"/>
          </a:effectLst>
        </p:spPr>
      </p:pic>
    </p:spTree>
    <p:extLst>
      <p:ext uri="{BB962C8B-B14F-4D97-AF65-F5344CB8AC3E}">
        <p14:creationId xmlns:p14="http://schemas.microsoft.com/office/powerpoint/2010/main" val="407411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FLOWCHART</a:t>
            </a:r>
            <a:endParaRPr dirty="0"/>
          </a:p>
        </p:txBody>
      </p:sp>
      <p:sp>
        <p:nvSpPr>
          <p:cNvPr id="4" name="Text Placeholder 3"/>
          <p:cNvSpPr>
            <a:spLocks noGrp="1"/>
          </p:cNvSpPr>
          <p:nvPr>
            <p:ph type="body" sz="half" idx="2"/>
          </p:nvPr>
        </p:nvSpPr>
        <p:spPr>
          <a:xfrm>
            <a:off x="7950203" y="3429000"/>
            <a:ext cx="3127248" cy="1828800"/>
          </a:xfrm>
        </p:spPr>
        <p:txBody>
          <a:bodyPr>
            <a:normAutofit/>
          </a:bodyPr>
          <a:lstStyle/>
          <a:p>
            <a:r>
              <a:rPr lang="en-IN" sz="2800" dirty="0"/>
              <a:t>FLOW OF THE PROJECT</a:t>
            </a:r>
            <a:endParaRPr sz="2800" dirty="0"/>
          </a:p>
        </p:txBody>
      </p:sp>
      <p:pic>
        <p:nvPicPr>
          <p:cNvPr id="8" name="Picture 7">
            <a:extLst>
              <a:ext uri="{FF2B5EF4-FFF2-40B4-BE49-F238E27FC236}">
                <a16:creationId xmlns:a16="http://schemas.microsoft.com/office/drawing/2014/main" id="{5A67A61D-5085-41F2-8C19-E9D4EFD99D94}"/>
              </a:ext>
            </a:extLst>
          </p:cNvPr>
          <p:cNvPicPr>
            <a:picLocks noChangeAspect="1"/>
          </p:cNvPicPr>
          <p:nvPr/>
        </p:nvPicPr>
        <p:blipFill rotWithShape="1">
          <a:blip r:embed="rId2"/>
          <a:srcRect b="1165"/>
          <a:stretch/>
        </p:blipFill>
        <p:spPr>
          <a:xfrm>
            <a:off x="1080810" y="627423"/>
            <a:ext cx="5472608" cy="5537882"/>
          </a:xfrm>
          <a:prstGeom prst="rect">
            <a:avLst/>
          </a:prstGeom>
        </p:spPr>
      </p:pic>
      <p:sp>
        <p:nvSpPr>
          <p:cNvPr id="12" name="TextBox 11">
            <a:extLst>
              <a:ext uri="{FF2B5EF4-FFF2-40B4-BE49-F238E27FC236}">
                <a16:creationId xmlns:a16="http://schemas.microsoft.com/office/drawing/2014/main" id="{436854C6-4FDB-4A74-9609-A260EBFA7E98}"/>
              </a:ext>
            </a:extLst>
          </p:cNvPr>
          <p:cNvSpPr txBox="1"/>
          <p:nvPr/>
        </p:nvSpPr>
        <p:spPr>
          <a:xfrm>
            <a:off x="1088098" y="5934473"/>
            <a:ext cx="2232248" cy="230832"/>
          </a:xfrm>
          <a:prstGeom prst="rect">
            <a:avLst/>
          </a:prstGeom>
          <a:noFill/>
        </p:spPr>
        <p:txBody>
          <a:bodyPr wrap="square" rtlCol="0">
            <a:spAutoFit/>
          </a:bodyPr>
          <a:lstStyle/>
          <a:p>
            <a:r>
              <a:rPr lang="en-IN" sz="900" dirty="0">
                <a:solidFill>
                  <a:schemeClr val="bg2"/>
                </a:solidFill>
              </a:rPr>
              <a:t>Prachi Kumar SDP</a:t>
            </a:r>
          </a:p>
        </p:txBody>
      </p:sp>
    </p:spTree>
    <p:extLst>
      <p:ext uri="{BB962C8B-B14F-4D97-AF65-F5344CB8AC3E}">
        <p14:creationId xmlns:p14="http://schemas.microsoft.com/office/powerpoint/2010/main" val="185764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8CC056"/>
            </a:gs>
            <a:gs pos="92135">
              <a:schemeClr val="tx2">
                <a:lumMod val="10000"/>
              </a:schemeClr>
            </a:gs>
            <a:gs pos="71000">
              <a:schemeClr val="tx2">
                <a:lumMod val="25000"/>
              </a:schemeClr>
            </a:gs>
            <a:gs pos="48000">
              <a:schemeClr val="accent1">
                <a:lumMod val="7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7448" y="0"/>
            <a:ext cx="9144000" cy="1143000"/>
          </a:xfrm>
        </p:spPr>
        <p:txBody>
          <a:bodyPr/>
          <a:lstStyle/>
          <a:p>
            <a:pPr algn="ctr"/>
            <a:r>
              <a:rPr lang="en-IN" b="1" dirty="0"/>
              <a:t>LITERATURE REVIEW</a:t>
            </a:r>
            <a:endParaRPr b="1" dirty="0"/>
          </a:p>
        </p:txBody>
      </p:sp>
      <p:sp>
        <p:nvSpPr>
          <p:cNvPr id="5" name="TextBox 4">
            <a:extLst>
              <a:ext uri="{FF2B5EF4-FFF2-40B4-BE49-F238E27FC236}">
                <a16:creationId xmlns:a16="http://schemas.microsoft.com/office/drawing/2014/main" id="{53C4B1C3-4AAF-4951-9E29-01C7A464764D}"/>
              </a:ext>
            </a:extLst>
          </p:cNvPr>
          <p:cNvSpPr txBox="1"/>
          <p:nvPr/>
        </p:nvSpPr>
        <p:spPr>
          <a:xfrm>
            <a:off x="767408" y="1340768"/>
            <a:ext cx="10945216" cy="5909310"/>
          </a:xfrm>
          <a:prstGeom prst="rect">
            <a:avLst/>
          </a:prstGeom>
          <a:noFill/>
        </p:spPr>
        <p:txBody>
          <a:bodyPr wrap="square" rtlCol="0">
            <a:spAutoFit/>
          </a:bodyPr>
          <a:lstStyle/>
          <a:p>
            <a:pPr marL="285750" indent="-285750">
              <a:buFont typeface="Wingdings" panose="05000000000000000000" pitchFamily="2" charset="2"/>
              <a:buChar char="Ø"/>
            </a:pPr>
            <a:r>
              <a:rPr lang="en-IN" dirty="0"/>
              <a:t>Have studied about 15 papers and inserted about 7 in my literature review</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a:t>
            </a:r>
          </a:p>
          <a:p>
            <a:endParaRPr lang="en-IN" dirty="0"/>
          </a:p>
          <a:p>
            <a:pPr marL="285750" indent="-285750">
              <a:buFont typeface="Wingdings" panose="05000000000000000000" pitchFamily="2" charset="2"/>
              <a:buChar char="Ø"/>
            </a:pPr>
            <a:endParaRPr lang="en-IN" dirty="0"/>
          </a:p>
          <a:p>
            <a:endParaRPr lang="en-IN" dirty="0"/>
          </a:p>
          <a:p>
            <a:endParaRPr lang="en-IN" dirty="0"/>
          </a:p>
          <a:p>
            <a:endParaRPr lang="en-IN" dirty="0"/>
          </a:p>
          <a:p>
            <a:pPr marL="285750" indent="-285750">
              <a:buFont typeface="Wingdings" panose="05000000000000000000" pitchFamily="2" charset="2"/>
              <a:buChar char="Ø"/>
            </a:pPr>
            <a:r>
              <a:rPr lang="en-IN" dirty="0"/>
              <a:t>Overall idea:   </a:t>
            </a:r>
          </a:p>
          <a:p>
            <a:r>
              <a:rPr lang="en-IN" dirty="0"/>
              <a:t> 	- Technologies such as neural networks, parallel processing , etc. have been done to verify signatures </a:t>
            </a:r>
          </a:p>
          <a:p>
            <a:endParaRPr lang="en-IN" dirty="0"/>
          </a:p>
          <a:p>
            <a:r>
              <a:rPr lang="en-IN" dirty="0"/>
              <a:t>	- New concept, ideas and algorithms are being experimented </a:t>
            </a:r>
          </a:p>
          <a:p>
            <a:endParaRPr lang="en-IN" dirty="0"/>
          </a:p>
          <a:p>
            <a:r>
              <a:rPr lang="en-IN" dirty="0"/>
              <a:t>	- Measurements are made on the tracing of the signature points located on the skeleton of signature</a:t>
            </a:r>
          </a:p>
          <a:p>
            <a:r>
              <a:rPr lang="en-IN" dirty="0"/>
              <a:t> </a:t>
            </a:r>
          </a:p>
          <a:p>
            <a:r>
              <a:rPr lang="en-IN" dirty="0"/>
              <a:t>	- The results have however been observed to not be stable using the old techniques and model </a:t>
            </a:r>
          </a:p>
          <a:p>
            <a:endParaRPr lang="en-IN" dirty="0"/>
          </a:p>
          <a:p>
            <a:r>
              <a:rPr lang="en-IN" dirty="0"/>
              <a:t>	- Hence online based verifications are now being more preferred using the latest and updated models 	with new algorithms </a:t>
            </a:r>
          </a:p>
          <a:p>
            <a:endParaRPr lang="en-IN" dirty="0"/>
          </a:p>
          <a:p>
            <a:endParaRPr lang="en-IN" dirty="0"/>
          </a:p>
        </p:txBody>
      </p:sp>
      <p:graphicFrame>
        <p:nvGraphicFramePr>
          <p:cNvPr id="4" name="Object 3">
            <a:extLst>
              <a:ext uri="{FF2B5EF4-FFF2-40B4-BE49-F238E27FC236}">
                <a16:creationId xmlns:a16="http://schemas.microsoft.com/office/drawing/2014/main" id="{8281E004-434F-41FC-B034-36237844105D}"/>
              </a:ext>
            </a:extLst>
          </p:cNvPr>
          <p:cNvGraphicFramePr>
            <a:graphicFrameLocks noChangeAspect="1"/>
          </p:cNvGraphicFramePr>
          <p:nvPr>
            <p:extLst>
              <p:ext uri="{D42A27DB-BD31-4B8C-83A1-F6EECF244321}">
                <p14:modId xmlns:p14="http://schemas.microsoft.com/office/powerpoint/2010/main" val="3883113926"/>
              </p:ext>
            </p:extLst>
          </p:nvPr>
        </p:nvGraphicFramePr>
        <p:xfrm>
          <a:off x="1631504" y="1844824"/>
          <a:ext cx="1728192" cy="1524170"/>
        </p:xfrm>
        <a:graphic>
          <a:graphicData uri="http://schemas.openxmlformats.org/presentationml/2006/ole">
            <mc:AlternateContent xmlns:mc="http://schemas.openxmlformats.org/markup-compatibility/2006">
              <mc:Choice xmlns:v="urn:schemas-microsoft-com:vml" Requires="v">
                <p:oleObj name="Document" showAsIcon="1" r:id="rId2" imgW="914400" imgH="806345" progId="Word.Document.12">
                  <p:embed/>
                </p:oleObj>
              </mc:Choice>
              <mc:Fallback>
                <p:oleObj name="Document" showAsIcon="1" r:id="rId2" imgW="914400" imgH="806345" progId="Word.Document.12">
                  <p:embed/>
                  <p:pic>
                    <p:nvPicPr>
                      <p:cNvPr id="0" name=""/>
                      <p:cNvPicPr/>
                      <p:nvPr/>
                    </p:nvPicPr>
                    <p:blipFill>
                      <a:blip r:embed="rId3"/>
                      <a:stretch>
                        <a:fillRect/>
                      </a:stretch>
                    </p:blipFill>
                    <p:spPr>
                      <a:xfrm>
                        <a:off x="1631504" y="1844824"/>
                        <a:ext cx="1728192" cy="1524170"/>
                      </a:xfrm>
                      <a:prstGeom prst="rect">
                        <a:avLst/>
                      </a:prstGeom>
                    </p:spPr>
                  </p:pic>
                </p:oleObj>
              </mc:Fallback>
            </mc:AlternateContent>
          </a:graphicData>
        </a:graphic>
      </p:graphicFrame>
    </p:spTree>
    <p:extLst>
      <p:ext uri="{BB962C8B-B14F-4D97-AF65-F5344CB8AC3E}">
        <p14:creationId xmlns:p14="http://schemas.microsoft.com/office/powerpoint/2010/main" val="21598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55000">
              <a:schemeClr val="accent1">
                <a:lumMod val="45000"/>
                <a:lumOff val="55000"/>
              </a:schemeClr>
            </a:gs>
            <a:gs pos="83000">
              <a:schemeClr val="bg1">
                <a:lumMod val="75000"/>
                <a:lumOff val="25000"/>
              </a:schemeClr>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C410-AEA8-C948-A502-337EB404FC2E}"/>
              </a:ext>
            </a:extLst>
          </p:cNvPr>
          <p:cNvSpPr>
            <a:spLocks noGrp="1"/>
          </p:cNvSpPr>
          <p:nvPr>
            <p:ph type="title"/>
          </p:nvPr>
        </p:nvSpPr>
        <p:spPr>
          <a:xfrm>
            <a:off x="1127448" y="194359"/>
            <a:ext cx="9144000" cy="1143000"/>
          </a:xfrm>
        </p:spPr>
        <p:txBody>
          <a:bodyPr/>
          <a:lstStyle/>
          <a:p>
            <a:r>
              <a:rPr lang="en-IN" dirty="0"/>
              <a:t>Conclusion &amp; Result</a:t>
            </a:r>
          </a:p>
        </p:txBody>
      </p:sp>
      <p:sp>
        <p:nvSpPr>
          <p:cNvPr id="4" name="TextBox 3">
            <a:extLst>
              <a:ext uri="{FF2B5EF4-FFF2-40B4-BE49-F238E27FC236}">
                <a16:creationId xmlns:a16="http://schemas.microsoft.com/office/drawing/2014/main" id="{A941441A-7EB7-98DA-C96F-4AF3E1F5F6FF}"/>
              </a:ext>
            </a:extLst>
          </p:cNvPr>
          <p:cNvSpPr txBox="1"/>
          <p:nvPr/>
        </p:nvSpPr>
        <p:spPr>
          <a:xfrm>
            <a:off x="1415480" y="1844824"/>
            <a:ext cx="9252520" cy="4247317"/>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solidFill>
              </a:rPr>
              <a:t>Our model will be able to tell if the image part we entered into the model is forged or real</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Format of signature image path in our model is XXXZZZ_YYY.png </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XXX refers to the id of the person who has signed on the document(</a:t>
            </a:r>
            <a:r>
              <a:rPr lang="en-US" dirty="0" err="1">
                <a:solidFill>
                  <a:schemeClr val="bg1"/>
                </a:solidFill>
              </a:rPr>
              <a:t>i.e</a:t>
            </a:r>
            <a:r>
              <a:rPr lang="en-US" dirty="0">
                <a:solidFill>
                  <a:schemeClr val="bg1"/>
                </a:solidFill>
              </a:rPr>
              <a:t> -001)</a:t>
            </a:r>
          </a:p>
          <a:p>
            <a:pPr marL="285750" indent="-285750">
              <a:buFont typeface="Wingdings" panose="05000000000000000000" pitchFamily="2" charset="2"/>
              <a:buChar char="ü"/>
            </a:pPr>
            <a:r>
              <a:rPr lang="en-US" dirty="0">
                <a:solidFill>
                  <a:schemeClr val="bg1"/>
                </a:solidFill>
              </a:rPr>
              <a:t>ZZZ refers to the id of the person to whom the sign belongs in actual(</a:t>
            </a:r>
            <a:r>
              <a:rPr lang="en-US" dirty="0" err="1">
                <a:solidFill>
                  <a:schemeClr val="bg1"/>
                </a:solidFill>
              </a:rPr>
              <a:t>i.e</a:t>
            </a:r>
            <a:r>
              <a:rPr lang="en-US" dirty="0">
                <a:solidFill>
                  <a:schemeClr val="bg1"/>
                </a:solidFill>
              </a:rPr>
              <a:t>- 001)</a:t>
            </a:r>
          </a:p>
          <a:p>
            <a:pPr marL="285750" indent="-285750">
              <a:buFont typeface="Wingdings" panose="05000000000000000000" pitchFamily="2" charset="2"/>
              <a:buChar char="ü"/>
            </a:pPr>
            <a:r>
              <a:rPr lang="en-US" dirty="0">
                <a:solidFill>
                  <a:schemeClr val="bg1"/>
                </a:solidFill>
              </a:rPr>
              <a:t>YYY denotes the </a:t>
            </a:r>
            <a:r>
              <a:rPr lang="en-US" dirty="0" err="1">
                <a:solidFill>
                  <a:schemeClr val="bg1"/>
                </a:solidFill>
              </a:rPr>
              <a:t>n’th</a:t>
            </a:r>
            <a:r>
              <a:rPr lang="en-US" dirty="0">
                <a:solidFill>
                  <a:schemeClr val="bg1"/>
                </a:solidFill>
              </a:rPr>
              <a:t> number of attempt the model took to generate the result </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We can verify if the model output is correct by the file name as XXX == ZZZ then image is genuine otherwise the signature is forged</a:t>
            </a:r>
          </a:p>
          <a:p>
            <a:r>
              <a:rPr lang="en-US" dirty="0">
                <a:solidFill>
                  <a:schemeClr val="bg1"/>
                </a:solidFill>
              </a:rPr>
              <a:t>	or</a:t>
            </a:r>
          </a:p>
          <a:p>
            <a:pPr marL="285750" indent="-285750">
              <a:buFont typeface="Wingdings" panose="05000000000000000000" pitchFamily="2" charset="2"/>
              <a:buChar char="ü"/>
            </a:pPr>
            <a:r>
              <a:rPr lang="en-US" dirty="0">
                <a:solidFill>
                  <a:schemeClr val="bg1"/>
                </a:solidFill>
              </a:rPr>
              <a:t>We will be able to check the model’s accuracy of result by tracing back to the image file number in our files folder on desktop to ensure the model has given the correct output</a:t>
            </a:r>
          </a:p>
          <a:p>
            <a:endParaRPr lang="en-US" dirty="0">
              <a:solidFill>
                <a:schemeClr val="bg1"/>
              </a:solidFill>
            </a:endParaRPr>
          </a:p>
          <a:p>
            <a:endParaRPr lang="en-IN" dirty="0"/>
          </a:p>
        </p:txBody>
      </p:sp>
    </p:spTree>
    <p:extLst>
      <p:ext uri="{BB962C8B-B14F-4D97-AF65-F5344CB8AC3E}">
        <p14:creationId xmlns:p14="http://schemas.microsoft.com/office/powerpoint/2010/main" val="25195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CB504D-3E74-1468-FFA3-7A0398739B5B}"/>
              </a:ext>
            </a:extLst>
          </p:cNvPr>
          <p:cNvPicPr>
            <a:picLocks noChangeAspect="1"/>
          </p:cNvPicPr>
          <p:nvPr/>
        </p:nvPicPr>
        <p:blipFill>
          <a:blip r:embed="rId2"/>
          <a:stretch>
            <a:fillRect/>
          </a:stretch>
        </p:blipFill>
        <p:spPr>
          <a:xfrm>
            <a:off x="144384" y="3212976"/>
            <a:ext cx="6235134" cy="1393736"/>
          </a:xfrm>
          <a:prstGeom prst="rect">
            <a:avLst/>
          </a:prstGeom>
        </p:spPr>
      </p:pic>
      <p:pic>
        <p:nvPicPr>
          <p:cNvPr id="3" name="Picture 2">
            <a:extLst>
              <a:ext uri="{FF2B5EF4-FFF2-40B4-BE49-F238E27FC236}">
                <a16:creationId xmlns:a16="http://schemas.microsoft.com/office/drawing/2014/main" id="{A127BCF8-FCE8-5F27-767F-C884FC56C81A}"/>
              </a:ext>
            </a:extLst>
          </p:cNvPr>
          <p:cNvPicPr>
            <a:picLocks noChangeAspect="1"/>
          </p:cNvPicPr>
          <p:nvPr/>
        </p:nvPicPr>
        <p:blipFill>
          <a:blip r:embed="rId3"/>
          <a:stretch>
            <a:fillRect/>
          </a:stretch>
        </p:blipFill>
        <p:spPr>
          <a:xfrm>
            <a:off x="144384" y="332656"/>
            <a:ext cx="6854695" cy="1393735"/>
          </a:xfrm>
          <a:prstGeom prst="rect">
            <a:avLst/>
          </a:prstGeom>
        </p:spPr>
      </p:pic>
      <p:pic>
        <p:nvPicPr>
          <p:cNvPr id="4" name="Picture 3">
            <a:extLst>
              <a:ext uri="{FF2B5EF4-FFF2-40B4-BE49-F238E27FC236}">
                <a16:creationId xmlns:a16="http://schemas.microsoft.com/office/drawing/2014/main" id="{A463E80C-10E1-351A-0B46-7F04865A4DB4}"/>
              </a:ext>
            </a:extLst>
          </p:cNvPr>
          <p:cNvPicPr>
            <a:picLocks noChangeAspect="1"/>
          </p:cNvPicPr>
          <p:nvPr/>
        </p:nvPicPr>
        <p:blipFill>
          <a:blip r:embed="rId4"/>
          <a:stretch>
            <a:fillRect/>
          </a:stretch>
        </p:blipFill>
        <p:spPr>
          <a:xfrm>
            <a:off x="6428111" y="1600607"/>
            <a:ext cx="5629977" cy="5256584"/>
          </a:xfrm>
          <a:prstGeom prst="rect">
            <a:avLst/>
          </a:prstGeom>
        </p:spPr>
      </p:pic>
      <p:sp>
        <p:nvSpPr>
          <p:cNvPr id="5" name="TextBox 4">
            <a:extLst>
              <a:ext uri="{FF2B5EF4-FFF2-40B4-BE49-F238E27FC236}">
                <a16:creationId xmlns:a16="http://schemas.microsoft.com/office/drawing/2014/main" id="{93A45280-F838-F8DE-7D10-884BAA50AC59}"/>
              </a:ext>
            </a:extLst>
          </p:cNvPr>
          <p:cNvSpPr txBox="1"/>
          <p:nvPr/>
        </p:nvSpPr>
        <p:spPr>
          <a:xfrm>
            <a:off x="1559496" y="4589274"/>
            <a:ext cx="2980043" cy="369332"/>
          </a:xfrm>
          <a:prstGeom prst="rect">
            <a:avLst/>
          </a:prstGeom>
          <a:noFill/>
        </p:spPr>
        <p:txBody>
          <a:bodyPr wrap="square" rtlCol="0">
            <a:spAutoFit/>
          </a:bodyPr>
          <a:lstStyle/>
          <a:p>
            <a:r>
              <a:rPr lang="en-IN" dirty="0"/>
              <a:t>Output for forged</a:t>
            </a:r>
          </a:p>
        </p:txBody>
      </p:sp>
      <p:sp>
        <p:nvSpPr>
          <p:cNvPr id="6" name="TextBox 5">
            <a:extLst>
              <a:ext uri="{FF2B5EF4-FFF2-40B4-BE49-F238E27FC236}">
                <a16:creationId xmlns:a16="http://schemas.microsoft.com/office/drawing/2014/main" id="{C0AF31AD-C02F-4443-5410-66AC943BA19C}"/>
              </a:ext>
            </a:extLst>
          </p:cNvPr>
          <p:cNvSpPr txBox="1"/>
          <p:nvPr/>
        </p:nvSpPr>
        <p:spPr>
          <a:xfrm>
            <a:off x="1487488" y="1726391"/>
            <a:ext cx="2980043" cy="369332"/>
          </a:xfrm>
          <a:prstGeom prst="rect">
            <a:avLst/>
          </a:prstGeom>
          <a:noFill/>
        </p:spPr>
        <p:txBody>
          <a:bodyPr wrap="square" rtlCol="0">
            <a:spAutoFit/>
          </a:bodyPr>
          <a:lstStyle/>
          <a:p>
            <a:r>
              <a:rPr lang="en-IN" dirty="0"/>
              <a:t>Output for genuine</a:t>
            </a:r>
          </a:p>
        </p:txBody>
      </p:sp>
      <p:sp>
        <p:nvSpPr>
          <p:cNvPr id="7" name="TextBox 6">
            <a:extLst>
              <a:ext uri="{FF2B5EF4-FFF2-40B4-BE49-F238E27FC236}">
                <a16:creationId xmlns:a16="http://schemas.microsoft.com/office/drawing/2014/main" id="{807EF073-1586-E447-4203-14CAE8D24CE4}"/>
              </a:ext>
            </a:extLst>
          </p:cNvPr>
          <p:cNvSpPr txBox="1"/>
          <p:nvPr/>
        </p:nvSpPr>
        <p:spPr>
          <a:xfrm>
            <a:off x="8256240" y="954276"/>
            <a:ext cx="2980043" cy="646331"/>
          </a:xfrm>
          <a:prstGeom prst="rect">
            <a:avLst/>
          </a:prstGeom>
          <a:noFill/>
        </p:spPr>
        <p:txBody>
          <a:bodyPr wrap="square" rtlCol="0">
            <a:spAutoFit/>
          </a:bodyPr>
          <a:lstStyle/>
          <a:p>
            <a:r>
              <a:rPr lang="en-IN" dirty="0"/>
              <a:t>Cross checking if the model result was correct</a:t>
            </a:r>
          </a:p>
        </p:txBody>
      </p:sp>
    </p:spTree>
    <p:extLst>
      <p:ext uri="{BB962C8B-B14F-4D97-AF65-F5344CB8AC3E}">
        <p14:creationId xmlns:p14="http://schemas.microsoft.com/office/powerpoint/2010/main" val="165203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8CC056"/>
            </a:gs>
            <a:gs pos="92135">
              <a:schemeClr val="tx2">
                <a:lumMod val="10000"/>
              </a:schemeClr>
            </a:gs>
            <a:gs pos="71000">
              <a:schemeClr val="tx2">
                <a:lumMod val="25000"/>
              </a:schemeClr>
            </a:gs>
            <a:gs pos="48000">
              <a:schemeClr val="accent1">
                <a:lumMod val="7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32792" y="620688"/>
            <a:ext cx="7488832" cy="792088"/>
          </a:xfrm>
        </p:spPr>
        <p:txBody>
          <a:bodyPr/>
          <a:lstStyle/>
          <a:p>
            <a:pPr algn="ctr"/>
            <a:r>
              <a:rPr lang="en-IN" dirty="0"/>
              <a:t>TIMELINE OF COMPLETION</a:t>
            </a:r>
            <a:endParaRPr dirty="0"/>
          </a:p>
        </p:txBody>
      </p:sp>
      <p:graphicFrame>
        <p:nvGraphicFramePr>
          <p:cNvPr id="8" name="Content Placeholder 7">
            <a:extLst>
              <a:ext uri="{FF2B5EF4-FFF2-40B4-BE49-F238E27FC236}">
                <a16:creationId xmlns:a16="http://schemas.microsoft.com/office/drawing/2014/main" id="{FB88BC36-950F-437A-8E85-B97111778A50}"/>
              </a:ext>
            </a:extLst>
          </p:cNvPr>
          <p:cNvGraphicFramePr>
            <a:graphicFrameLocks noGrp="1"/>
          </p:cNvGraphicFramePr>
          <p:nvPr>
            <p:ph idx="1"/>
            <p:extLst>
              <p:ext uri="{D42A27DB-BD31-4B8C-83A1-F6EECF244321}">
                <p14:modId xmlns:p14="http://schemas.microsoft.com/office/powerpoint/2010/main" val="1831031312"/>
              </p:ext>
            </p:extLst>
          </p:nvPr>
        </p:nvGraphicFramePr>
        <p:xfrm>
          <a:off x="193391" y="1772816"/>
          <a:ext cx="12025336" cy="49971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6C6A07AC-ACBC-4B4B-BD1A-5BDC61D729B9}"/>
              </a:ext>
            </a:extLst>
          </p:cNvPr>
          <p:cNvGraphicFramePr>
            <a:graphicFrameLocks noGrp="1"/>
          </p:cNvGraphicFramePr>
          <p:nvPr>
            <p:extLst>
              <p:ext uri="{D42A27DB-BD31-4B8C-83A1-F6EECF244321}">
                <p14:modId xmlns:p14="http://schemas.microsoft.com/office/powerpoint/2010/main" val="3575047171"/>
              </p:ext>
            </p:extLst>
          </p:nvPr>
        </p:nvGraphicFramePr>
        <p:xfrm>
          <a:off x="6096000" y="111753"/>
          <a:ext cx="5320565" cy="1809958"/>
        </p:xfrm>
        <a:graphic>
          <a:graphicData uri="http://schemas.openxmlformats.org/drawingml/2006/table">
            <a:tbl>
              <a:tblPr>
                <a:tableStyleId>{5C22544A-7EE6-4342-B048-85BDC9FD1C3A}</a:tableStyleId>
              </a:tblPr>
              <a:tblGrid>
                <a:gridCol w="2092500">
                  <a:extLst>
                    <a:ext uri="{9D8B030D-6E8A-4147-A177-3AD203B41FA5}">
                      <a16:colId xmlns:a16="http://schemas.microsoft.com/office/drawing/2014/main" val="4011101792"/>
                    </a:ext>
                  </a:extLst>
                </a:gridCol>
                <a:gridCol w="995214">
                  <a:extLst>
                    <a:ext uri="{9D8B030D-6E8A-4147-A177-3AD203B41FA5}">
                      <a16:colId xmlns:a16="http://schemas.microsoft.com/office/drawing/2014/main" val="1895456311"/>
                    </a:ext>
                  </a:extLst>
                </a:gridCol>
                <a:gridCol w="1186601">
                  <a:extLst>
                    <a:ext uri="{9D8B030D-6E8A-4147-A177-3AD203B41FA5}">
                      <a16:colId xmlns:a16="http://schemas.microsoft.com/office/drawing/2014/main" val="1112789174"/>
                    </a:ext>
                  </a:extLst>
                </a:gridCol>
                <a:gridCol w="1046250">
                  <a:extLst>
                    <a:ext uri="{9D8B030D-6E8A-4147-A177-3AD203B41FA5}">
                      <a16:colId xmlns:a16="http://schemas.microsoft.com/office/drawing/2014/main" val="2639573861"/>
                    </a:ext>
                  </a:extLst>
                </a:gridCol>
              </a:tblGrid>
              <a:tr h="183541">
                <a:tc>
                  <a:txBody>
                    <a:bodyPr/>
                    <a:lstStyle/>
                    <a:p>
                      <a:pPr algn="l" fontAlgn="b"/>
                      <a:r>
                        <a:rPr lang="en-IN" sz="1100" u="sng" strike="noStrike">
                          <a:effectLst/>
                        </a:rPr>
                        <a:t>Task</a:t>
                      </a:r>
                      <a:endParaRPr lang="en-IN" sz="1100" b="1" i="0" u="sng"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sng" strike="noStrike">
                          <a:effectLst/>
                        </a:rPr>
                        <a:t>Start Date</a:t>
                      </a:r>
                      <a:endParaRPr lang="en-IN" sz="1100" b="1" i="0" u="sng"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sng" strike="noStrike">
                          <a:effectLst/>
                        </a:rPr>
                        <a:t>End Date</a:t>
                      </a:r>
                      <a:endParaRPr lang="en-IN" sz="1100" b="1" i="0" u="sng"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sng" strike="noStrike">
                          <a:effectLst/>
                        </a:rPr>
                        <a:t>Duration (Days)</a:t>
                      </a:r>
                      <a:endParaRPr lang="en-IN" sz="1100" b="1" i="0" u="sng"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86752621"/>
                  </a:ext>
                </a:extLst>
              </a:tr>
              <a:tr h="183541">
                <a:tc>
                  <a:txBody>
                    <a:bodyPr/>
                    <a:lstStyle/>
                    <a:p>
                      <a:pPr algn="l" fontAlgn="b"/>
                      <a:r>
                        <a:rPr lang="en-IN" sz="1100" u="none" strike="noStrike">
                          <a:effectLst/>
                        </a:rPr>
                        <a:t>Learn singnature forgery  cases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01-03-2022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15-03-2022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3285981"/>
                  </a:ext>
                </a:extLst>
              </a:tr>
              <a:tr h="183541">
                <a:tc>
                  <a:txBody>
                    <a:bodyPr/>
                    <a:lstStyle/>
                    <a:p>
                      <a:pPr algn="l" fontAlgn="b"/>
                      <a:r>
                        <a:rPr lang="en-IN" sz="1100" u="none" strike="noStrike">
                          <a:effectLst/>
                        </a:rPr>
                        <a:t>Study research papers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15-03-2022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01-04-2022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0207492"/>
                  </a:ext>
                </a:extLst>
              </a:tr>
              <a:tr h="183541">
                <a:tc>
                  <a:txBody>
                    <a:bodyPr/>
                    <a:lstStyle/>
                    <a:p>
                      <a:pPr algn="l" fontAlgn="b"/>
                      <a:r>
                        <a:rPr lang="en-IN" sz="1100" u="none" strike="noStrike">
                          <a:effectLst/>
                        </a:rPr>
                        <a:t>Mid Sem Review Preparation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01-04-2022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12-04-2022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7913537"/>
                  </a:ext>
                </a:extLst>
              </a:tr>
              <a:tr h="183541">
                <a:tc>
                  <a:txBody>
                    <a:bodyPr/>
                    <a:lstStyle/>
                    <a:p>
                      <a:pPr algn="l" fontAlgn="b"/>
                      <a:r>
                        <a:rPr lang="en-IN" sz="1100" u="none" strike="noStrike">
                          <a:effectLst/>
                        </a:rPr>
                        <a:t>Preprocess data</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12-04-2022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17-04-2022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16901613"/>
                  </a:ext>
                </a:extLst>
              </a:tr>
              <a:tr h="183541">
                <a:tc>
                  <a:txBody>
                    <a:bodyPr/>
                    <a:lstStyle/>
                    <a:p>
                      <a:pPr algn="l" fontAlgn="b"/>
                      <a:r>
                        <a:rPr lang="en-IN" sz="1100" u="none" strike="noStrike">
                          <a:effectLst/>
                        </a:rPr>
                        <a:t>Feature Extraction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17-04-2022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25-04-2022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82599676"/>
                  </a:ext>
                </a:extLst>
              </a:tr>
              <a:tr h="183541">
                <a:tc>
                  <a:txBody>
                    <a:bodyPr/>
                    <a:lstStyle/>
                    <a:p>
                      <a:pPr algn="l" fontAlgn="b"/>
                      <a:r>
                        <a:rPr lang="en-IN" sz="1100" u="none" strike="noStrike">
                          <a:effectLst/>
                        </a:rPr>
                        <a:t>Saving the features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25-04-2022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30-04-2022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26655921"/>
                  </a:ext>
                </a:extLst>
              </a:tr>
              <a:tr h="183541">
                <a:tc>
                  <a:txBody>
                    <a:bodyPr/>
                    <a:lstStyle/>
                    <a:p>
                      <a:pPr algn="l" fontAlgn="b"/>
                      <a:r>
                        <a:rPr lang="en-IN" sz="1100" u="none" strike="noStrike">
                          <a:effectLst/>
                        </a:rPr>
                        <a:t>TensorFlow Model creation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30-04-2022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08-05-2022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80833145"/>
                  </a:ext>
                </a:extLst>
              </a:tr>
              <a:tr h="340501">
                <a:tc>
                  <a:txBody>
                    <a:bodyPr/>
                    <a:lstStyle/>
                    <a:p>
                      <a:pPr algn="l" fontAlgn="b"/>
                      <a:r>
                        <a:rPr lang="en-IN" sz="1100" u="none" strike="noStrike">
                          <a:effectLst/>
                        </a:rPr>
                        <a:t>Final Review (Presentation+Report)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08-05-2022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15-05-2022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90574497"/>
                  </a:ext>
                </a:extLst>
              </a:tr>
            </a:tbl>
          </a:graphicData>
        </a:graphic>
      </p:graphicFrame>
    </p:spTree>
    <p:extLst>
      <p:ext uri="{BB962C8B-B14F-4D97-AF65-F5344CB8AC3E}">
        <p14:creationId xmlns:p14="http://schemas.microsoft.com/office/powerpoint/2010/main" val="211619016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3541</TotalTime>
  <Words>778</Words>
  <Application>Microsoft Office PowerPoint</Application>
  <PresentationFormat>Widescreen</PresentationFormat>
  <Paragraphs>125</Paragraphs>
  <Slides>10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Calibri</vt:lpstr>
      <vt:lpstr>Candara</vt:lpstr>
      <vt:lpstr>Consolas</vt:lpstr>
      <vt:lpstr>Times New Roman</vt:lpstr>
      <vt:lpstr>Wingdings</vt:lpstr>
      <vt:lpstr>Tech Computer 16x9</vt:lpstr>
      <vt:lpstr>Document</vt:lpstr>
      <vt:lpstr>SIGNATURE FORGERY DETECTION &amp; VERIFICATION</vt:lpstr>
      <vt:lpstr>INTRODUCTION</vt:lpstr>
      <vt:lpstr>TOOLS &amp; TECHNOLOGY </vt:lpstr>
      <vt:lpstr>METHODOLOGY</vt:lpstr>
      <vt:lpstr>FLOWCHART</vt:lpstr>
      <vt:lpstr>LITERATURE REVIEW</vt:lpstr>
      <vt:lpstr>Conclusion &amp; Result</vt:lpstr>
      <vt:lpstr>PowerPoint Presentation</vt:lpstr>
      <vt:lpstr>TIMELINE OF COMPLETION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SIGNATURE FORGERY DETECTION &amp; VERIFICATION</dc:title>
  <dc:creator>Prachi Kumar</dc:creator>
  <cp:lastModifiedBy>Prachi Kumar</cp:lastModifiedBy>
  <cp:revision>8</cp:revision>
  <dcterms:created xsi:type="dcterms:W3CDTF">2022-04-07T14:23:40Z</dcterms:created>
  <dcterms:modified xsi:type="dcterms:W3CDTF">2024-10-06T02:35:19Z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