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61" r:id="rId4"/>
    <p:sldMasterId id="2147483665" r:id="rId5"/>
  </p:sldMasterIdLst>
  <p:notesMasterIdLst>
    <p:notesMasterId r:id="rId7"/>
  </p:notesMasterIdLst>
  <p:sldIdLst>
    <p:sldId id="266" r:id="rId6"/>
    <p:sldId id="493" r:id="rId8"/>
    <p:sldId id="507" r:id="rId9"/>
    <p:sldId id="504" r:id="rId10"/>
    <p:sldId id="274" r:id="rId11"/>
    <p:sldId id="505" r:id="rId12"/>
    <p:sldId id="508" r:id="rId13"/>
    <p:sldId id="506" r:id="rId14"/>
    <p:sldId id="509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2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7" autoAdjust="0"/>
    <p:restoredTop sz="97731"/>
  </p:normalViewPr>
  <p:slideViewPr>
    <p:cSldViewPr snapToGrid="0" showGuides="1">
      <p:cViewPr>
        <p:scale>
          <a:sx n="77" d="100"/>
          <a:sy n="77" d="100"/>
        </p:scale>
        <p:origin x="4448" y="30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  <a:endParaRPr lang="de-DE" smtClean="0"/>
          </a:p>
          <a:p>
            <a:pPr lvl="1"/>
            <a:r>
              <a:rPr lang="de-DE" smtClean="0"/>
              <a:t>Second level</a:t>
            </a:r>
            <a:endParaRPr lang="de-DE" smtClean="0"/>
          </a:p>
          <a:p>
            <a:pPr lvl="2"/>
            <a:r>
              <a:rPr lang="de-DE" smtClean="0"/>
              <a:t>Third level</a:t>
            </a:r>
            <a:endParaRPr lang="de-DE" smtClean="0"/>
          </a:p>
          <a:p>
            <a:pPr lvl="3"/>
            <a:r>
              <a:rPr lang="de-DE" smtClean="0"/>
              <a:t>Fourth level</a:t>
            </a:r>
            <a:endParaRPr lang="de-DE" smtClean="0"/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charset="0"/>
              </a:rPr>
            </a:fld>
            <a:endParaRPr lang="en-US" sz="1200" dirty="0">
              <a:latin typeface="Calibri" panose="020F0502020204030204" charset="0"/>
            </a:endParaRPr>
          </a:p>
        </p:txBody>
      </p:sp>
      <p:sp>
        <p:nvSpPr>
          <p:cNvPr id="108547" name="Rectangle 2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charset="0"/>
              </a:rPr>
            </a:fld>
            <a:endParaRPr lang="en-US" sz="1200" dirty="0">
              <a:latin typeface="Calibri" panose="020F0502020204030204" charset="0"/>
            </a:endParaRPr>
          </a:p>
        </p:txBody>
      </p:sp>
      <p:sp>
        <p:nvSpPr>
          <p:cNvPr id="109571" name="Rectangle 2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charset="0"/>
              </a:rPr>
            </a:fld>
            <a:endParaRPr lang="en-US" sz="1200" dirty="0">
              <a:latin typeface="Calibri" panose="020F0502020204030204" charset="0"/>
            </a:endParaRPr>
          </a:p>
        </p:txBody>
      </p:sp>
      <p:sp>
        <p:nvSpPr>
          <p:cNvPr id="110595" name="Rectangle 2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0596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charset="0"/>
              </a:rPr>
            </a:fld>
            <a:endParaRPr lang="en-US" sz="1200" dirty="0">
              <a:latin typeface="Calibri" panose="020F0502020204030204" charset="0"/>
            </a:endParaRPr>
          </a:p>
        </p:txBody>
      </p:sp>
      <p:sp>
        <p:nvSpPr>
          <p:cNvPr id="107523" name="Rectangle 2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10363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/>
          <a:p>
            <a:pPr lvl="0" eaLnBrk="1" hangingPunct="1"/>
            <a:r>
              <a:rPr lang="en-US"/>
              <a:t>1/25/2005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/>
          <a:p>
            <a:pPr lvl="0" eaLnBrk="1" hangingPunct="1"/>
            <a:r>
              <a:rPr lang="en-US"/>
              <a:t>Introduction to Computer Vision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30C46C2-E70E-41E8-B8D2-5438C7F4DB69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 spd="slow">
    <p:cover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p>
            <a:fld id="{330C46C2-E70E-41E8-B8D2-5438C7F4DB69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65AF59-58FE-43EB-B1D0-B07C81C980A0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 spd="slow">
    <p:cover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30C46C2-E70E-41E8-B8D2-5438C7F4DB69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265AF59-58FE-43EB-B1D0-B07C81C980A0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 spd="slow">
    <p:cover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10363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/>
          <a:p>
            <a:pPr lvl="0" eaLnBrk="1" hangingPunct="1"/>
            <a:r>
              <a:rPr lang="en-US"/>
              <a:t>1/25/2005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/>
          <a:p>
            <a:pPr lvl="0" eaLnBrk="1" hangingPunct="1"/>
            <a:r>
              <a:rPr lang="en-US"/>
              <a:t>Introduction to Computer Vision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30C46C2-E70E-41E8-B8D2-5438C7F4DB69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5265AF59-58FE-43EB-B1D0-B07C81C980A0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OUR</a:t>
            </a:r>
            <a:r>
              <a:rPr lang="en-US" sz="1000" spc="160" baseline="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COMPANY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  <a:endParaRPr lang="en-US" sz="1000" spc="160" dirty="0" smtClean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p>
            <a:fld id="{330C46C2-E70E-41E8-B8D2-5438C7F4DB69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65AF59-58FE-43EB-B1D0-B07C81C980A0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 spd="slow">
    <p:cover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200" b="0" i="0" baseline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200" b="0" i="0" baseline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hyperlink" Target="http://people.w3.org/rishida/photos/html/slides/0311-beijing1_031111_035240+8_beijing_e031124.jpg.html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hyperlink" Target="http://people.w3.org/rishida/photos/html/slides/0311-beijing1_031111_035240+8_beijing_e031124.jpg.html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hyperlink" Target="http://people.w3.org/rishida/photos/html/slides/0311-beijing1_031111_035240+8_beijing_e031124.jpg.html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hyperlink" Target="http://people.w3.org/rishida/photos/html/slides/0311-beijing1_031111_035240+8_beijing_e031124.jpg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s://azure.microsoft.com/en-in/services/cognitive-services/computer-vision/" TargetMode="External"/><Relationship Id="rId3" Type="http://schemas.openxmlformats.org/officeDocument/2006/relationships/image" Target="../media/image14.jpeg"/><Relationship Id="rId2" Type="http://schemas.openxmlformats.org/officeDocument/2006/relationships/hyperlink" Target="https://cloud.google.com/vision/" TargetMode="External"/><Relationship Id="rId1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5.png"/><Relationship Id="rId2" Type="http://schemas.microsoft.com/office/2007/relationships/media" Target="file:///C:\Users\HP\Downloads\How%20we%20teach%20computers%20to%20understand%20pictures%20-%20Fei%20Fei%20Li.mp4" TargetMode="External"/><Relationship Id="rId1" Type="http://schemas.openxmlformats.org/officeDocument/2006/relationships/video" Target="NUL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0.png"/><Relationship Id="rId6" Type="http://schemas.openxmlformats.org/officeDocument/2006/relationships/tags" Target="../tags/tag2.xml"/><Relationship Id="rId5" Type="http://schemas.openxmlformats.org/officeDocument/2006/relationships/image" Target="../media/image9.jpeg"/><Relationship Id="rId4" Type="http://schemas.openxmlformats.org/officeDocument/2006/relationships/tags" Target="../tags/tag1.xml"/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s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155" y="1050925"/>
            <a:ext cx="1979930" cy="1908810"/>
          </a:xfrm>
          <a:prstGeom prst="rect">
            <a:avLst/>
          </a:prstGeom>
        </p:spPr>
      </p:pic>
      <p:sp>
        <p:nvSpPr>
          <p:cNvPr id="40" name="Text Box 39"/>
          <p:cNvSpPr txBox="1"/>
          <p:nvPr/>
        </p:nvSpPr>
        <p:spPr>
          <a:xfrm>
            <a:off x="9385935" y="5717540"/>
            <a:ext cx="2644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400" b="1">
                <a:latin typeface="Segoe UI" panose="020B0502040204020203" charset="0"/>
              </a:rPr>
              <a:t>  Prudvi raj</a:t>
            </a:r>
            <a:endParaRPr lang="en-US" altLang="en-GB" sz="2400" b="1">
              <a:latin typeface="Segoe UI" panose="020B0502040204020203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9197975" y="6202680"/>
            <a:ext cx="2992755" cy="0"/>
          </a:xfrm>
          <a:prstGeom prst="line">
            <a:avLst/>
          </a:prstGeom>
          <a:ln w="38100">
            <a:solidFill>
              <a:srgbClr val="C5C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_account_circle_black_24dp_2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735" y="5745480"/>
            <a:ext cx="457200" cy="457200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2098675" y="4581525"/>
            <a:ext cx="10076815" cy="381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458066" y="3999989"/>
            <a:ext cx="1033988" cy="105215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sz="1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START</a:t>
            </a:r>
            <a:endParaRPr lang="en-US" sz="140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04377" y="435429"/>
            <a:ext cx="8735833" cy="3139124"/>
          </a:xfrm>
          <a:prstGeom prst="roundRect">
            <a:avLst>
              <a:gd name="adj" fmla="val 1894"/>
            </a:avLst>
          </a:prstGeom>
          <a:solidFill>
            <a:srgbClr val="3F51B5"/>
          </a:solidFill>
          <a:ln>
            <a:noFill/>
          </a:ln>
          <a:effectLst>
            <a:outerShdw blurRad="215900" dist="635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886710" y="14623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GB" dirty="0">
                <a:solidFill>
                  <a:schemeClr val="bg1"/>
                </a:solidFill>
                <a:latin typeface="Roboto" panose="02000000000000000000" charset="0"/>
                <a:ea typeface="Roboto" panose="02000000000000000000" charset="0"/>
              </a:rPr>
              <a:t>Computer Vision</a:t>
            </a:r>
            <a:endParaRPr lang="en-US" altLang="en-GB" dirty="0">
              <a:solidFill>
                <a:schemeClr val="bg1"/>
              </a:solidFill>
              <a:latin typeface="Roboto" panose="02000000000000000000" charset="0"/>
              <a:ea typeface="Roboto" panose="02000000000000000000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048885" y="2533830"/>
            <a:ext cx="4819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cover dir="ld"/>
      </p:transition>
    </mc:Choice>
    <mc:Fallback>
      <p:transition spd="med">
        <p:cover dir="l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1901 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1 1.48148E-6 L 0.3694 1.48148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decel="67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4" grpId="2" bldLvl="0" animBg="1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859155" y="247650"/>
            <a:ext cx="9619615" cy="9144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Condensed" panose="02000000000000000000" charset="0"/>
              </a:rPr>
              <a:t>Components of a computer vision system</a:t>
            </a:r>
            <a:endParaRPr u="sng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 Condensed" panose="02000000000000000000" charset="0"/>
            </a:endParaRPr>
          </a:p>
        </p:txBody>
      </p:sp>
      <p:sp>
        <p:nvSpPr>
          <p:cNvPr id="22531" name="Freeform 4"/>
          <p:cNvSpPr/>
          <p:nvPr/>
        </p:nvSpPr>
        <p:spPr>
          <a:xfrm>
            <a:off x="8497888" y="4351338"/>
            <a:ext cx="300037" cy="620712"/>
          </a:xfrm>
          <a:custGeom>
            <a:avLst/>
            <a:gdLst>
              <a:gd name="txL" fmla="*/ 0 w 400"/>
              <a:gd name="txT" fmla="*/ 0 h 872"/>
              <a:gd name="txR" fmla="*/ 400 w 400"/>
              <a:gd name="txB" fmla="*/ 872 h 872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400" h="872">
                <a:moveTo>
                  <a:pt x="400" y="872"/>
                </a:moveTo>
                <a:cubicBezTo>
                  <a:pt x="396" y="854"/>
                  <a:pt x="393" y="836"/>
                  <a:pt x="376" y="816"/>
                </a:cubicBezTo>
                <a:cubicBezTo>
                  <a:pt x="359" y="796"/>
                  <a:pt x="341" y="783"/>
                  <a:pt x="296" y="752"/>
                </a:cubicBezTo>
                <a:cubicBezTo>
                  <a:pt x="251" y="721"/>
                  <a:pt x="152" y="693"/>
                  <a:pt x="104" y="632"/>
                </a:cubicBezTo>
                <a:cubicBezTo>
                  <a:pt x="56" y="571"/>
                  <a:pt x="16" y="471"/>
                  <a:pt x="8" y="384"/>
                </a:cubicBezTo>
                <a:cubicBezTo>
                  <a:pt x="0" y="297"/>
                  <a:pt x="36" y="176"/>
                  <a:pt x="56" y="112"/>
                </a:cubicBezTo>
                <a:cubicBezTo>
                  <a:pt x="76" y="48"/>
                  <a:pt x="102" y="24"/>
                  <a:pt x="128" y="0"/>
                </a:cubicBezTo>
              </a:path>
            </a:pathLst>
          </a:custGeom>
          <a:solidFill>
            <a:schemeClr val="bg1">
              <a:alpha val="100000"/>
            </a:schemeClr>
          </a:solidFill>
          <a:ln w="76200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22532" name="Freeform 5"/>
          <p:cNvSpPr/>
          <p:nvPr/>
        </p:nvSpPr>
        <p:spPr>
          <a:xfrm>
            <a:off x="8588375" y="3554413"/>
            <a:ext cx="1260475" cy="1924050"/>
          </a:xfrm>
          <a:custGeom>
            <a:avLst/>
            <a:gdLst>
              <a:gd name="txL" fmla="*/ 0 w 1680"/>
              <a:gd name="txT" fmla="*/ 0 h 2704"/>
              <a:gd name="txR" fmla="*/ 1680 w 1680"/>
              <a:gd name="txB" fmla="*/ 2704 h 2704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680" h="2704">
                <a:moveTo>
                  <a:pt x="0" y="1128"/>
                </a:moveTo>
                <a:lnTo>
                  <a:pt x="280" y="1096"/>
                </a:lnTo>
                <a:lnTo>
                  <a:pt x="456" y="1096"/>
                </a:lnTo>
                <a:lnTo>
                  <a:pt x="512" y="936"/>
                </a:lnTo>
                <a:lnTo>
                  <a:pt x="576" y="840"/>
                </a:lnTo>
                <a:lnTo>
                  <a:pt x="656" y="784"/>
                </a:lnTo>
                <a:lnTo>
                  <a:pt x="688" y="632"/>
                </a:lnTo>
                <a:lnTo>
                  <a:pt x="688" y="440"/>
                </a:lnTo>
                <a:lnTo>
                  <a:pt x="688" y="96"/>
                </a:lnTo>
                <a:lnTo>
                  <a:pt x="720" y="16"/>
                </a:lnTo>
                <a:lnTo>
                  <a:pt x="944" y="0"/>
                </a:lnTo>
                <a:lnTo>
                  <a:pt x="992" y="48"/>
                </a:lnTo>
                <a:lnTo>
                  <a:pt x="992" y="616"/>
                </a:lnTo>
                <a:lnTo>
                  <a:pt x="1016" y="752"/>
                </a:lnTo>
                <a:lnTo>
                  <a:pt x="1112" y="880"/>
                </a:lnTo>
                <a:lnTo>
                  <a:pt x="1192" y="1016"/>
                </a:lnTo>
                <a:lnTo>
                  <a:pt x="1224" y="1136"/>
                </a:lnTo>
                <a:lnTo>
                  <a:pt x="1216" y="2072"/>
                </a:lnTo>
                <a:lnTo>
                  <a:pt x="1272" y="2040"/>
                </a:lnTo>
                <a:lnTo>
                  <a:pt x="1328" y="2040"/>
                </a:lnTo>
                <a:lnTo>
                  <a:pt x="1376" y="2064"/>
                </a:lnTo>
                <a:lnTo>
                  <a:pt x="1392" y="2200"/>
                </a:lnTo>
                <a:lnTo>
                  <a:pt x="1392" y="2440"/>
                </a:lnTo>
                <a:lnTo>
                  <a:pt x="1416" y="2568"/>
                </a:lnTo>
                <a:lnTo>
                  <a:pt x="1472" y="2704"/>
                </a:lnTo>
                <a:lnTo>
                  <a:pt x="1496" y="2568"/>
                </a:lnTo>
                <a:lnTo>
                  <a:pt x="1560" y="2504"/>
                </a:lnTo>
                <a:lnTo>
                  <a:pt x="1640" y="2504"/>
                </a:lnTo>
                <a:lnTo>
                  <a:pt x="1680" y="2568"/>
                </a:lnTo>
              </a:path>
            </a:pathLst>
          </a:custGeom>
          <a:solidFill>
            <a:schemeClr val="bg1">
              <a:alpha val="100000"/>
            </a:schemeClr>
          </a:solidFill>
          <a:ln w="76200">
            <a:noFill/>
          </a:ln>
        </p:spPr>
        <p:txBody>
          <a:bodyPr/>
          <a:p>
            <a:endParaRPr lang="en-GB" altLang="en-US"/>
          </a:p>
        </p:txBody>
      </p:sp>
      <p:pic>
        <p:nvPicPr>
          <p:cNvPr id="22533" name="Picture 6" descr="foo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3392488"/>
            <a:ext cx="2125663" cy="2759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44" name="Rectangle 17"/>
          <p:cNvSpPr/>
          <p:nvPr/>
        </p:nvSpPr>
        <p:spPr>
          <a:xfrm>
            <a:off x="9613900" y="4921250"/>
            <a:ext cx="120650" cy="112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22545" name="Rectangle 18"/>
          <p:cNvSpPr/>
          <p:nvPr/>
        </p:nvSpPr>
        <p:spPr>
          <a:xfrm>
            <a:off x="9632950" y="5245100"/>
            <a:ext cx="95250" cy="1539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22552" name="Freeform 25"/>
          <p:cNvSpPr/>
          <p:nvPr/>
        </p:nvSpPr>
        <p:spPr>
          <a:xfrm>
            <a:off x="8467725" y="4624388"/>
            <a:ext cx="347663" cy="746125"/>
          </a:xfrm>
          <a:custGeom>
            <a:avLst/>
            <a:gdLst>
              <a:gd name="txL" fmla="*/ 0 w 464"/>
              <a:gd name="txT" fmla="*/ 0 h 1048"/>
              <a:gd name="txR" fmla="*/ 464 w 464"/>
              <a:gd name="txB" fmla="*/ 1048 h 104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</a:cxnLst>
            <a:rect l="txL" t="txT" r="txR" b="txB"/>
            <a:pathLst>
              <a:path w="464" h="1048">
                <a:moveTo>
                  <a:pt x="0" y="416"/>
                </a:moveTo>
                <a:lnTo>
                  <a:pt x="360" y="480"/>
                </a:lnTo>
                <a:lnTo>
                  <a:pt x="416" y="1048"/>
                </a:lnTo>
                <a:lnTo>
                  <a:pt x="464" y="1032"/>
                </a:lnTo>
                <a:lnTo>
                  <a:pt x="416" y="432"/>
                </a:lnTo>
                <a:lnTo>
                  <a:pt x="264" y="336"/>
                </a:lnTo>
                <a:lnTo>
                  <a:pt x="120" y="224"/>
                </a:lnTo>
                <a:lnTo>
                  <a:pt x="24" y="0"/>
                </a:lnTo>
                <a:lnTo>
                  <a:pt x="0" y="416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22553" name="Freeform 26"/>
          <p:cNvSpPr/>
          <p:nvPr/>
        </p:nvSpPr>
        <p:spPr>
          <a:xfrm>
            <a:off x="8094663" y="5216525"/>
            <a:ext cx="96837" cy="534988"/>
          </a:xfrm>
          <a:custGeom>
            <a:avLst/>
            <a:gdLst>
              <a:gd name="txL" fmla="*/ 0 w 128"/>
              <a:gd name="txT" fmla="*/ 0 h 752"/>
              <a:gd name="txR" fmla="*/ 128 w 128"/>
              <a:gd name="txB" fmla="*/ 752 h 752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28" h="752">
                <a:moveTo>
                  <a:pt x="0" y="0"/>
                </a:moveTo>
                <a:cubicBezTo>
                  <a:pt x="14" y="200"/>
                  <a:pt x="28" y="400"/>
                  <a:pt x="40" y="512"/>
                </a:cubicBezTo>
                <a:cubicBezTo>
                  <a:pt x="52" y="624"/>
                  <a:pt x="57" y="632"/>
                  <a:pt x="72" y="672"/>
                </a:cubicBezTo>
                <a:cubicBezTo>
                  <a:pt x="87" y="712"/>
                  <a:pt x="107" y="732"/>
                  <a:pt x="128" y="752"/>
                </a:cubicBezTo>
              </a:path>
            </a:pathLst>
          </a:custGeom>
          <a:solidFill>
            <a:schemeClr val="bg1">
              <a:alpha val="100000"/>
            </a:schemeClr>
          </a:solidFill>
          <a:ln w="76200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22555" name="Oval 28"/>
          <p:cNvSpPr/>
          <p:nvPr/>
        </p:nvSpPr>
        <p:spPr>
          <a:xfrm>
            <a:off x="8351838" y="2751138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22556" name="Line 29"/>
          <p:cNvSpPr/>
          <p:nvPr/>
        </p:nvSpPr>
        <p:spPr>
          <a:xfrm>
            <a:off x="8280400" y="2857500"/>
            <a:ext cx="368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57" name="Line 30"/>
          <p:cNvSpPr/>
          <p:nvPr/>
        </p:nvSpPr>
        <p:spPr>
          <a:xfrm rot="5400000">
            <a:off x="8269288" y="2855913"/>
            <a:ext cx="368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58" name="Line 31"/>
          <p:cNvSpPr/>
          <p:nvPr/>
        </p:nvSpPr>
        <p:spPr>
          <a:xfrm flipV="1">
            <a:off x="8328025" y="2708275"/>
            <a:ext cx="266700" cy="271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59" name="Line 32"/>
          <p:cNvSpPr/>
          <p:nvPr/>
        </p:nvSpPr>
        <p:spPr>
          <a:xfrm>
            <a:off x="8318500" y="2713038"/>
            <a:ext cx="271463" cy="271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60" name="Text Box 33"/>
          <p:cNvSpPr txBox="1"/>
          <p:nvPr/>
        </p:nvSpPr>
        <p:spPr>
          <a:xfrm>
            <a:off x="8763000" y="2590800"/>
            <a:ext cx="107124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2000" dirty="0">
                <a:latin typeface="Arial" panose="020B0604020202020204" pitchFamily="34" charset="0"/>
              </a:rPr>
              <a:t>Lighting</a:t>
            </a:r>
            <a:endParaRPr sz="2000" dirty="0">
              <a:latin typeface="Arial" panose="020B0604020202020204" pitchFamily="34" charset="0"/>
            </a:endParaRPr>
          </a:p>
        </p:txBody>
      </p:sp>
      <p:sp>
        <p:nvSpPr>
          <p:cNvPr id="22561" name="Text Box 34"/>
          <p:cNvSpPr txBox="1"/>
          <p:nvPr/>
        </p:nvSpPr>
        <p:spPr>
          <a:xfrm>
            <a:off x="7391400" y="4487863"/>
            <a:ext cx="8305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dirty="0">
                <a:latin typeface="Arial" panose="020B0604020202020204" pitchFamily="34" charset="0"/>
              </a:rPr>
              <a:t>Scene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22562" name="Text Box 35"/>
          <p:cNvSpPr txBox="1"/>
          <p:nvPr/>
        </p:nvSpPr>
        <p:spPr>
          <a:xfrm>
            <a:off x="5710238" y="1697038"/>
            <a:ext cx="108521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2000" dirty="0">
                <a:latin typeface="Arial" panose="020B0604020202020204" pitchFamily="34" charset="0"/>
              </a:rPr>
              <a:t>Camera</a:t>
            </a:r>
            <a:endParaRPr sz="2000" dirty="0">
              <a:latin typeface="Arial" panose="020B0604020202020204" pitchFamily="34" charset="0"/>
            </a:endParaRPr>
          </a:p>
        </p:txBody>
      </p:sp>
      <p:sp>
        <p:nvSpPr>
          <p:cNvPr id="22563" name="Rectangle 36"/>
          <p:cNvSpPr/>
          <p:nvPr/>
        </p:nvSpPr>
        <p:spPr>
          <a:xfrm rot="2172365">
            <a:off x="5791200" y="2286000"/>
            <a:ext cx="793750" cy="452438"/>
          </a:xfrm>
          <a:prstGeom prst="rect">
            <a:avLst/>
          </a:prstGeom>
          <a:solidFill>
            <a:srgbClr val="EC7600"/>
          </a:solidFill>
          <a:ln w="28575" cap="flat" cmpd="sng">
            <a:solidFill>
              <a:srgbClr val="4D4D4D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p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22564" name="AutoShape 37"/>
          <p:cNvSpPr/>
          <p:nvPr/>
        </p:nvSpPr>
        <p:spPr>
          <a:xfrm rot="7572365">
            <a:off x="6467475" y="2717800"/>
            <a:ext cx="452438" cy="330200"/>
          </a:xfrm>
          <a:custGeom>
            <a:avLst/>
            <a:gdLst>
              <a:gd name="txL" fmla="*/ 4500 w 21600"/>
              <a:gd name="txT" fmla="*/ 4500 h 21600"/>
              <a:gd name="txR" fmla="*/ 17100 w 21600"/>
              <a:gd name="txB" fmla="*/ 17100 h 2160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C7600">
              <a:alpha val="100000"/>
            </a:srgbClr>
          </a:solidFill>
          <a:ln w="28575" cap="flat" cmpd="sng">
            <a:solidFill>
              <a:srgbClr val="4D4D4D">
                <a:alpha val="10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/>
          <a:p>
            <a:endParaRPr lang="en-GB" altLang="en-US"/>
          </a:p>
        </p:txBody>
      </p:sp>
      <p:sp>
        <p:nvSpPr>
          <p:cNvPr id="22565" name="Rectangle 38"/>
          <p:cNvSpPr/>
          <p:nvPr/>
        </p:nvSpPr>
        <p:spPr>
          <a:xfrm>
            <a:off x="3073400" y="4191000"/>
            <a:ext cx="1651000" cy="1231900"/>
          </a:xfrm>
          <a:prstGeom prst="rect">
            <a:avLst/>
          </a:prstGeom>
          <a:solidFill>
            <a:srgbClr val="FFC145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22566" name="AutoShape 39"/>
          <p:cNvSpPr/>
          <p:nvPr/>
        </p:nvSpPr>
        <p:spPr>
          <a:xfrm>
            <a:off x="3175000" y="4271963"/>
            <a:ext cx="1447800" cy="1081087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22567" name="Rectangle 40"/>
          <p:cNvSpPr/>
          <p:nvPr/>
        </p:nvSpPr>
        <p:spPr>
          <a:xfrm>
            <a:off x="2921000" y="5486400"/>
            <a:ext cx="1943100" cy="114300"/>
          </a:xfrm>
          <a:prstGeom prst="rect">
            <a:avLst/>
          </a:prstGeom>
          <a:solidFill>
            <a:srgbClr val="FFC145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22568" name="Text Box 41"/>
          <p:cNvSpPr txBox="1"/>
          <p:nvPr/>
        </p:nvSpPr>
        <p:spPr>
          <a:xfrm>
            <a:off x="3309938" y="3743325"/>
            <a:ext cx="129667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2000" dirty="0">
                <a:latin typeface="Arial" panose="020B0604020202020204" pitchFamily="34" charset="0"/>
              </a:rPr>
              <a:t>Computer</a:t>
            </a:r>
            <a:endParaRPr sz="2000" dirty="0">
              <a:latin typeface="Arial" panose="020B0604020202020204" pitchFamily="34" charset="0"/>
            </a:endParaRPr>
          </a:p>
        </p:txBody>
      </p:sp>
      <p:cxnSp>
        <p:nvCxnSpPr>
          <p:cNvPr id="22569" name="AutoShape 42"/>
          <p:cNvCxnSpPr>
            <a:stCxn id="22563" idx="1"/>
            <a:endCxn id="22565" idx="1"/>
          </p:cNvCxnSpPr>
          <p:nvPr/>
        </p:nvCxnSpPr>
        <p:spPr>
          <a:xfrm rot="-10800000" flipV="1">
            <a:off x="3063875" y="2268538"/>
            <a:ext cx="2792413" cy="2538412"/>
          </a:xfrm>
          <a:prstGeom prst="bentConnector3">
            <a:avLst>
              <a:gd name="adj1" fmla="val 107847"/>
            </a:avLst>
          </a:prstGeom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2570" name="Oval 43"/>
          <p:cNvSpPr/>
          <p:nvPr/>
        </p:nvSpPr>
        <p:spPr>
          <a:xfrm>
            <a:off x="5270500" y="1395413"/>
            <a:ext cx="2057400" cy="2006600"/>
          </a:xfrm>
          <a:prstGeom prst="ellipse">
            <a:avLst/>
          </a:prstGeom>
          <a:noFill/>
          <a:ln w="2857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sz="2400" dirty="0">
              <a:latin typeface="Times New Roman" panose="02020603050405020304" pitchFamily="18" charset="0"/>
            </a:endParaRPr>
          </a:p>
        </p:txBody>
      </p:sp>
      <p:grpSp>
        <p:nvGrpSpPr>
          <p:cNvPr id="22571" name="Group 44"/>
          <p:cNvGrpSpPr/>
          <p:nvPr/>
        </p:nvGrpSpPr>
        <p:grpSpPr>
          <a:xfrm>
            <a:off x="7391400" y="2990850"/>
            <a:ext cx="2057400" cy="2459038"/>
            <a:chOff x="3288" y="1859"/>
            <a:chExt cx="1296" cy="1549"/>
          </a:xfrm>
        </p:grpSpPr>
        <p:sp>
          <p:nvSpPr>
            <p:cNvPr id="22596" name="Line 45"/>
            <p:cNvSpPr/>
            <p:nvPr/>
          </p:nvSpPr>
          <p:spPr>
            <a:xfrm flipH="1" flipV="1">
              <a:off x="3800" y="2760"/>
              <a:ext cx="192" cy="10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97" name="Line 46"/>
            <p:cNvSpPr/>
            <p:nvPr/>
          </p:nvSpPr>
          <p:spPr>
            <a:xfrm flipH="1" flipV="1">
              <a:off x="3796" y="2860"/>
              <a:ext cx="196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98" name="Line 47"/>
            <p:cNvSpPr/>
            <p:nvPr/>
          </p:nvSpPr>
          <p:spPr>
            <a:xfrm flipH="1" flipV="1">
              <a:off x="3880" y="2688"/>
              <a:ext cx="108" cy="176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22599" name="Group 48"/>
            <p:cNvGrpSpPr/>
            <p:nvPr/>
          </p:nvGrpSpPr>
          <p:grpSpPr>
            <a:xfrm>
              <a:off x="3288" y="1859"/>
              <a:ext cx="1296" cy="1549"/>
              <a:chOff x="3288" y="1859"/>
              <a:chExt cx="1296" cy="1549"/>
            </a:xfrm>
          </p:grpSpPr>
          <p:sp>
            <p:nvSpPr>
              <p:cNvPr id="22600" name="Oval 49"/>
              <p:cNvSpPr/>
              <p:nvPr/>
            </p:nvSpPr>
            <p:spPr>
              <a:xfrm>
                <a:off x="3288" y="2144"/>
                <a:ext cx="1296" cy="1264"/>
              </a:xfrm>
              <a:prstGeom prst="ellipse">
                <a:avLst/>
              </a:prstGeom>
              <a:noFill/>
              <a:ln w="28575" cap="flat" cmpd="sng">
                <a:solidFill>
                  <a:srgbClr val="CC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01" name="Text Box 50"/>
              <p:cNvSpPr txBox="1"/>
              <p:nvPr/>
            </p:nvSpPr>
            <p:spPr>
              <a:xfrm>
                <a:off x="3412" y="1859"/>
                <a:ext cx="195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endParaRPr sz="20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2572" name="Group 51"/>
          <p:cNvGrpSpPr/>
          <p:nvPr/>
        </p:nvGrpSpPr>
        <p:grpSpPr>
          <a:xfrm>
            <a:off x="2720975" y="3644900"/>
            <a:ext cx="2678113" cy="2616201"/>
            <a:chOff x="338" y="2360"/>
            <a:chExt cx="1687" cy="1648"/>
          </a:xfrm>
        </p:grpSpPr>
        <p:sp>
          <p:nvSpPr>
            <p:cNvPr id="22594" name="Oval 52"/>
            <p:cNvSpPr/>
            <p:nvPr/>
          </p:nvSpPr>
          <p:spPr>
            <a:xfrm>
              <a:off x="384" y="2360"/>
              <a:ext cx="1368" cy="1392"/>
            </a:xfrm>
            <a:prstGeom prst="ellipse">
              <a:avLst/>
            </a:prstGeom>
            <a:noFill/>
            <a:ln w="28575" cap="flat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2595" name="Text Box 53"/>
            <p:cNvSpPr txBox="1"/>
            <p:nvPr/>
          </p:nvSpPr>
          <p:spPr>
            <a:xfrm>
              <a:off x="338" y="3757"/>
              <a:ext cx="1687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sz="2000" dirty="0">
                  <a:latin typeface="Arial" panose="020B0604020202020204" pitchFamily="34" charset="0"/>
                </a:rPr>
                <a:t>   Scene Interpretation</a:t>
              </a:r>
              <a:endParaRPr sz="2000" dirty="0">
                <a:latin typeface="Arial" panose="020B0604020202020204" pitchFamily="34" charset="0"/>
              </a:endParaRPr>
            </a:p>
          </p:txBody>
        </p:sp>
      </p:grpSp>
      <p:sp>
        <p:nvSpPr>
          <p:cNvPr id="22573" name="Oval 54"/>
          <p:cNvSpPr/>
          <p:nvPr/>
        </p:nvSpPr>
        <p:spPr>
          <a:xfrm>
            <a:off x="5270500" y="1395413"/>
            <a:ext cx="2057400" cy="2006600"/>
          </a:xfrm>
          <a:prstGeom prst="ellipse">
            <a:avLst/>
          </a:prstGeom>
          <a:noFill/>
          <a:ln w="28575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22590" name="Line 71"/>
          <p:cNvSpPr/>
          <p:nvPr/>
        </p:nvSpPr>
        <p:spPr>
          <a:xfrm flipH="1">
            <a:off x="2209800" y="4800600"/>
            <a:ext cx="838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91" name="Line 72"/>
          <p:cNvSpPr/>
          <p:nvPr/>
        </p:nvSpPr>
        <p:spPr>
          <a:xfrm flipV="1">
            <a:off x="2209800" y="2286000"/>
            <a:ext cx="0" cy="2514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92" name="Line 73"/>
          <p:cNvSpPr/>
          <p:nvPr/>
        </p:nvSpPr>
        <p:spPr>
          <a:xfrm>
            <a:off x="2209800" y="2286000"/>
            <a:ext cx="3657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cover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7" name="Text Placeholder 98306"/>
          <p:cNvSpPr>
            <a:spLocks noGrp="1"/>
          </p:cNvSpPr>
          <p:nvPr>
            <p:ph type="body" idx="1"/>
          </p:nvPr>
        </p:nvSpPr>
        <p:spPr>
          <a:xfrm>
            <a:off x="914400" y="2247900"/>
            <a:ext cx="10363200" cy="4343400"/>
          </a:xfrm>
        </p:spPr>
        <p:txBody>
          <a:bodyPr/>
          <a:p>
            <a:r>
              <a:rPr sz="2800" b="1">
                <a:latin typeface="Segoe UI Semilight" panose="020B0402040204020203" charset="0"/>
              </a:rPr>
              <a:t>Sensing</a:t>
            </a:r>
            <a:r>
              <a:rPr sz="2800">
                <a:latin typeface="Segoe UI Semilight" panose="020B0402040204020203" charset="0"/>
              </a:rPr>
              <a:t>: how do sensors obtain images of the world?</a:t>
            </a:r>
            <a:endParaRPr sz="2800">
              <a:latin typeface="Segoe UI Semilight" panose="020B0402040204020203" charset="0"/>
            </a:endParaRPr>
          </a:p>
          <a:p>
            <a:r>
              <a:rPr sz="2800" b="1">
                <a:latin typeface="Segoe UI Semilight" panose="020B0402040204020203" charset="0"/>
              </a:rPr>
              <a:t>Information</a:t>
            </a:r>
            <a:r>
              <a:rPr sz="2800">
                <a:latin typeface="Segoe UI Semilight" panose="020B0402040204020203" charset="0"/>
              </a:rPr>
              <a:t>: how do we obtain color, texture, shape, motion, etc.?</a:t>
            </a:r>
            <a:endParaRPr sz="2800">
              <a:latin typeface="Segoe UI Semilight" panose="020B0402040204020203" charset="0"/>
            </a:endParaRPr>
          </a:p>
          <a:p>
            <a:r>
              <a:rPr sz="2800" b="1">
                <a:latin typeface="Segoe UI Semilight" panose="020B0402040204020203" charset="0"/>
              </a:rPr>
              <a:t>Representations</a:t>
            </a:r>
            <a:r>
              <a:rPr sz="2800">
                <a:latin typeface="Segoe UI Semilight" panose="020B0402040204020203" charset="0"/>
              </a:rPr>
              <a:t>: what representations should/does a computer [or brain] use?</a:t>
            </a:r>
            <a:endParaRPr sz="2800">
              <a:latin typeface="Segoe UI Semilight" panose="020B0402040204020203" charset="0"/>
            </a:endParaRPr>
          </a:p>
          <a:p>
            <a:r>
              <a:rPr sz="2800" b="1">
                <a:latin typeface="Segoe UI Semilight" panose="020B0402040204020203" charset="0"/>
              </a:rPr>
              <a:t>Algorithms</a:t>
            </a:r>
            <a:r>
              <a:rPr sz="2800">
                <a:latin typeface="Segoe UI Semilight" panose="020B0402040204020203" charset="0"/>
              </a:rPr>
              <a:t>: what algorithms process image information and construct scene descriptions?</a:t>
            </a:r>
            <a:endParaRPr sz="2800">
              <a:latin typeface="Segoe UI Semilight" panose="020B0402040204020203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76250"/>
            <a:ext cx="9448800" cy="99060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p>
            <a:r>
              <a:rPr lang="en-US" sz="4800" dirty="0"/>
              <a:t>Critical Issues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415925" y="120650"/>
            <a:ext cx="11360785" cy="1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7" name="Slide Number Placeholder 3"/>
          <p:cNvSpPr>
            <a:spLocks noGrp="1"/>
          </p:cNvSpPr>
          <p:nvPr/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600" b="0" i="0" kern="12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5AF59-58FE-43EB-B1D0-B07C81C980A0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ext Box 2"/>
          <p:cNvSpPr txBox="1"/>
          <p:nvPr/>
        </p:nvSpPr>
        <p:spPr>
          <a:xfrm>
            <a:off x="1716405" y="116840"/>
            <a:ext cx="875919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3600" u="sng" dirty="0">
                <a:latin typeface="Arial" panose="020B0604020202020204" pitchFamily="34" charset="0"/>
              </a:rPr>
              <a:t>Vision as a source of semantic information</a:t>
            </a:r>
            <a:endParaRPr sz="3600" u="sng" dirty="0">
              <a:latin typeface="Arial" panose="020B0604020202020204" pitchFamily="34" charset="0"/>
            </a:endParaRPr>
          </a:p>
        </p:txBody>
      </p:sp>
      <p:pic>
        <p:nvPicPr>
          <p:cNvPr id="50179" name="Picture 3" descr="031111_034757+8_beijing_e031124">
            <a:hlinkClick r:id="rId1"/>
          </p:cNvPr>
          <p:cNvPicPr>
            <a:picLocks noChangeAspect="1"/>
          </p:cNvPicPr>
          <p:nvPr/>
        </p:nvPicPr>
        <p:blipFill>
          <a:blip r:embed="rId2">
            <a:lum bright="-6000" contrast="18000"/>
          </a:blip>
          <a:srcRect l="7777" t="1466" r="16173"/>
          <a:stretch>
            <a:fillRect/>
          </a:stretch>
        </p:blipFill>
        <p:spPr>
          <a:xfrm>
            <a:off x="76835" y="762000"/>
            <a:ext cx="11999595" cy="609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02" name="Picture 2" descr="031111_034757+8_beijing_e031124">
            <a:hlinkClick r:id="rId1"/>
          </p:cNvPr>
          <p:cNvPicPr>
            <a:picLocks noChangeAspect="1"/>
          </p:cNvPicPr>
          <p:nvPr/>
        </p:nvPicPr>
        <p:blipFill>
          <a:blip r:embed="rId2">
            <a:lum bright="-6000" contrast="18000"/>
          </a:blip>
          <a:srcRect l="7777" t="1466" r="16173"/>
          <a:stretch>
            <a:fillRect/>
          </a:stretch>
        </p:blipFill>
        <p:spPr>
          <a:xfrm>
            <a:off x="76835" y="762000"/>
            <a:ext cx="12038330" cy="609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3" name="Text Box 3"/>
          <p:cNvSpPr txBox="1"/>
          <p:nvPr/>
        </p:nvSpPr>
        <p:spPr>
          <a:xfrm>
            <a:off x="3858260" y="116840"/>
            <a:ext cx="44754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3600" u="sng" dirty="0">
                <a:latin typeface="Arial" panose="020B0604020202020204" pitchFamily="34" charset="0"/>
              </a:rPr>
              <a:t>Object categorization</a:t>
            </a:r>
            <a:endParaRPr sz="3600" u="sng" dirty="0">
              <a:latin typeface="Arial" panose="020B0604020202020204" pitchFamily="34" charset="0"/>
            </a:endParaRPr>
          </a:p>
        </p:txBody>
      </p:sp>
      <p:sp>
        <p:nvSpPr>
          <p:cNvPr id="51204" name="Text Box 4"/>
          <p:cNvSpPr txBox="1"/>
          <p:nvPr/>
        </p:nvSpPr>
        <p:spPr>
          <a:xfrm>
            <a:off x="1752600" y="1143000"/>
            <a:ext cx="1143000" cy="52197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>
            <a:spAutoFit/>
          </a:bodyPr>
          <a:p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sky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05" name="Text Box 5"/>
          <p:cNvSpPr txBox="1"/>
          <p:nvPr/>
        </p:nvSpPr>
        <p:spPr>
          <a:xfrm>
            <a:off x="5105400" y="1828800"/>
            <a:ext cx="1828800" cy="52197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>
            <a:spAutoFit/>
          </a:bodyPr>
          <a:p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building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06" name="Text Box 6"/>
          <p:cNvSpPr txBox="1"/>
          <p:nvPr/>
        </p:nvSpPr>
        <p:spPr>
          <a:xfrm>
            <a:off x="1524000" y="2895600"/>
            <a:ext cx="1143000" cy="52197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>
            <a:spAutoFit/>
          </a:bodyPr>
          <a:p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flag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07" name="Text Box 7"/>
          <p:cNvSpPr txBox="1"/>
          <p:nvPr/>
        </p:nvSpPr>
        <p:spPr>
          <a:xfrm>
            <a:off x="9448800" y="4419600"/>
            <a:ext cx="1143000" cy="52197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>
            <a:spAutoFit/>
          </a:bodyPr>
          <a:p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wall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08" name="Text Box 8"/>
          <p:cNvSpPr txBox="1"/>
          <p:nvPr/>
        </p:nvSpPr>
        <p:spPr>
          <a:xfrm>
            <a:off x="1752600" y="4191000"/>
            <a:ext cx="1447800" cy="52197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>
            <a:spAutoFit/>
          </a:bodyPr>
          <a:p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banner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09" name="Text Box 9"/>
          <p:cNvSpPr txBox="1"/>
          <p:nvPr/>
        </p:nvSpPr>
        <p:spPr>
          <a:xfrm>
            <a:off x="2819400" y="5181600"/>
            <a:ext cx="990600" cy="52197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>
            <a:spAutoFit/>
          </a:bodyPr>
          <a:p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bus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10" name="Text Box 10"/>
          <p:cNvSpPr txBox="1"/>
          <p:nvPr/>
        </p:nvSpPr>
        <p:spPr>
          <a:xfrm>
            <a:off x="6019800" y="6324600"/>
            <a:ext cx="1066800" cy="52197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>
            <a:spAutoFit/>
          </a:bodyPr>
          <a:p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cars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11" name="Text Box 11"/>
          <p:cNvSpPr txBox="1"/>
          <p:nvPr/>
        </p:nvSpPr>
        <p:spPr>
          <a:xfrm>
            <a:off x="8991600" y="5181600"/>
            <a:ext cx="990600" cy="52197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>
            <a:spAutoFit/>
          </a:bodyPr>
          <a:p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bus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12" name="Text Box 12"/>
          <p:cNvSpPr txBox="1"/>
          <p:nvPr/>
        </p:nvSpPr>
        <p:spPr>
          <a:xfrm>
            <a:off x="4724400" y="3886200"/>
            <a:ext cx="1143000" cy="52197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>
            <a:spAutoFit/>
          </a:bodyPr>
          <a:p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face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13" name="Text Box 13"/>
          <p:cNvSpPr txBox="1"/>
          <p:nvPr/>
        </p:nvSpPr>
        <p:spPr>
          <a:xfrm>
            <a:off x="6629400" y="4800600"/>
            <a:ext cx="2133600" cy="52197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>
            <a:spAutoFit/>
          </a:bodyPr>
          <a:p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street lamp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2226" name="Picture 2" descr="031111_034757+8_beijing_e031124">
            <a:hlinkClick r:id="rId1"/>
          </p:cNvPr>
          <p:cNvPicPr>
            <a:picLocks noChangeAspect="1"/>
          </p:cNvPicPr>
          <p:nvPr/>
        </p:nvPicPr>
        <p:blipFill>
          <a:blip r:embed="rId2">
            <a:lum bright="-6000" contrast="18000"/>
          </a:blip>
          <a:srcRect l="7777" t="1466" r="16173"/>
          <a:stretch>
            <a:fillRect/>
          </a:stretch>
        </p:blipFill>
        <p:spPr>
          <a:xfrm>
            <a:off x="95250" y="762000"/>
            <a:ext cx="12038965" cy="609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7" name="Text Box 3"/>
          <p:cNvSpPr txBox="1"/>
          <p:nvPr/>
        </p:nvSpPr>
        <p:spPr>
          <a:xfrm>
            <a:off x="2626360" y="116840"/>
            <a:ext cx="69392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3600" u="sng" dirty="0">
                <a:latin typeface="Arial" panose="020B0604020202020204" pitchFamily="34" charset="0"/>
              </a:rPr>
              <a:t>Scene and context categorization</a:t>
            </a:r>
            <a:endParaRPr sz="3600" u="sng" dirty="0">
              <a:latin typeface="Arial" panose="020B0604020202020204" pitchFamily="34" charset="0"/>
            </a:endParaRPr>
          </a:p>
        </p:txBody>
      </p:sp>
      <p:sp>
        <p:nvSpPr>
          <p:cNvPr id="52228" name="Text Box 4"/>
          <p:cNvSpPr txBox="1"/>
          <p:nvPr/>
        </p:nvSpPr>
        <p:spPr>
          <a:xfrm>
            <a:off x="247650" y="933450"/>
            <a:ext cx="2439035" cy="1812925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80000"/>
              </a:lnSpc>
              <a:buChar char="•"/>
            </a:pPr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 outdoor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Char char="•"/>
            </a:pPr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 city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Char char="•"/>
            </a:pPr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 traffic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house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Char char="•"/>
            </a:pPr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 …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50" name="Picture 2" descr="031111_034757+8_beijing_e031124">
            <a:hlinkClick r:id="rId1"/>
          </p:cNvPr>
          <p:cNvPicPr>
            <a:picLocks noChangeAspect="1"/>
          </p:cNvPicPr>
          <p:nvPr/>
        </p:nvPicPr>
        <p:blipFill>
          <a:blip r:embed="rId2">
            <a:lum bright="-6000" contrast="18000"/>
          </a:blip>
          <a:srcRect l="7777" t="1466" r="16173"/>
          <a:stretch>
            <a:fillRect/>
          </a:stretch>
        </p:blipFill>
        <p:spPr>
          <a:xfrm>
            <a:off x="76835" y="762000"/>
            <a:ext cx="12019915" cy="609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1" name="Text Box 3"/>
          <p:cNvSpPr txBox="1"/>
          <p:nvPr/>
        </p:nvSpPr>
        <p:spPr>
          <a:xfrm>
            <a:off x="2997835" y="2540"/>
            <a:ext cx="61772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3600" u="sng" dirty="0">
                <a:latin typeface="Arial" panose="020B0604020202020204" pitchFamily="34" charset="0"/>
              </a:rPr>
              <a:t>Qualitative spatial information</a:t>
            </a:r>
            <a:endParaRPr sz="3600" u="sng" dirty="0">
              <a:latin typeface="Arial" panose="020B0604020202020204" pitchFamily="34" charset="0"/>
            </a:endParaRPr>
          </a:p>
        </p:txBody>
      </p:sp>
      <p:sp>
        <p:nvSpPr>
          <p:cNvPr id="53252" name="Text Box 5"/>
          <p:cNvSpPr txBox="1"/>
          <p:nvPr/>
        </p:nvSpPr>
        <p:spPr>
          <a:xfrm>
            <a:off x="5867400" y="1600200"/>
            <a:ext cx="1828800" cy="52197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>
            <a:spAutoFit/>
          </a:bodyPr>
          <a:p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slanted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3253" name="Text Box 9"/>
          <p:cNvSpPr txBox="1"/>
          <p:nvPr/>
        </p:nvSpPr>
        <p:spPr>
          <a:xfrm>
            <a:off x="1981200" y="5638800"/>
            <a:ext cx="2667000" cy="953135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>
            <a:spAutoFit/>
          </a:bodyPr>
          <a:p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rigid moving object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3254" name="Text Box 10"/>
          <p:cNvSpPr txBox="1"/>
          <p:nvPr/>
        </p:nvSpPr>
        <p:spPr>
          <a:xfrm>
            <a:off x="5181600" y="6338888"/>
            <a:ext cx="2362200" cy="52197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>
            <a:spAutoFit/>
          </a:bodyPr>
          <a:p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horizontal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3255" name="Text Box 12"/>
          <p:cNvSpPr txBox="1"/>
          <p:nvPr/>
        </p:nvSpPr>
        <p:spPr>
          <a:xfrm>
            <a:off x="4267200" y="4800600"/>
            <a:ext cx="1828800" cy="52197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>
            <a:spAutoFit/>
          </a:bodyPr>
          <a:p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vertical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3257" name="Text Box 15"/>
          <p:cNvSpPr txBox="1"/>
          <p:nvPr/>
        </p:nvSpPr>
        <p:spPr>
          <a:xfrm>
            <a:off x="8001000" y="5638800"/>
            <a:ext cx="2667000" cy="953135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>
            <a:spAutoFit/>
          </a:bodyPr>
          <a:p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rigid moving object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3258" name="Text Box 16"/>
          <p:cNvSpPr txBox="1"/>
          <p:nvPr/>
        </p:nvSpPr>
        <p:spPr>
          <a:xfrm>
            <a:off x="7543800" y="3276600"/>
            <a:ext cx="3124200" cy="953135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>
            <a:spAutoFit/>
          </a:bodyPr>
          <a:p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</a:rPr>
              <a:t>non-rigid moving object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65AF59-58FE-43EB-B1D0-B07C81C980A0}" type="slidenum">
              <a:rPr lang="en-GB" smtClean="0"/>
            </a:fld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078992"/>
          </a:xfrm>
        </p:spPr>
        <p:txBody>
          <a:bodyPr/>
          <a:p>
            <a:r>
              <a:rPr lang="en-US" altLang="en-GB" dirty="0">
                <a:solidFill>
                  <a:schemeClr val="bg1"/>
                </a:solidFill>
                <a:latin typeface="Roboto" panose="02000000000000000000" charset="0"/>
                <a:ea typeface="Roboto" panose="02000000000000000000" charset="0"/>
              </a:rPr>
              <a:t>Applications</a:t>
            </a:r>
            <a:endParaRPr lang="en-US" altLang="en-GB" dirty="0">
              <a:solidFill>
                <a:schemeClr val="bg1"/>
              </a:solidFill>
              <a:latin typeface="Roboto" panose="02000000000000000000" charset="0"/>
              <a:ea typeface="Roboto" panose="020000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5925" y="120650"/>
            <a:ext cx="11360785" cy="1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3" name="Rectangle 12"/>
          <p:cNvSpPr/>
          <p:nvPr/>
        </p:nvSpPr>
        <p:spPr>
          <a:xfrm>
            <a:off x="263525" y="1953895"/>
            <a:ext cx="3578860" cy="1254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4426" y="2277585"/>
            <a:ext cx="3076874" cy="6076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Light" charset="0"/>
                <a:ea typeface="Roboto Light" charset="0"/>
                <a:cs typeface="Roboto Light" charset="0"/>
              </a:rPr>
              <a:t>3D Modeling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07205" y="1952625"/>
            <a:ext cx="3578860" cy="1254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57471" y="2277585"/>
            <a:ext cx="3076874" cy="6076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Light" charset="0"/>
                <a:ea typeface="Roboto Light" charset="0"/>
                <a:cs typeface="Roboto Light" charset="0"/>
              </a:rPr>
              <a:t>Self driving cars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8350" y="1953895"/>
            <a:ext cx="3578860" cy="1254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67496" y="2276315"/>
            <a:ext cx="3076874" cy="6076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Light" charset="0"/>
                <a:ea typeface="Roboto Light" charset="0"/>
                <a:cs typeface="Roboto Light" charset="0"/>
              </a:rPr>
              <a:t>Surveillance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3525" y="3668395"/>
            <a:ext cx="3578860" cy="1254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6001" y="3991450"/>
            <a:ext cx="3076874" cy="6076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Light" charset="0"/>
                <a:ea typeface="Roboto Light" charset="0"/>
                <a:cs typeface="Roboto Light" charset="0"/>
              </a:rPr>
              <a:t>Security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05935" y="3649345"/>
            <a:ext cx="3578860" cy="1254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16501" y="3992085"/>
            <a:ext cx="3076874" cy="6076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Light" charset="0"/>
                <a:ea typeface="Roboto Light" charset="0"/>
                <a:cs typeface="Roboto Light" charset="0"/>
              </a:rPr>
              <a:t>Image search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88350" y="3649345"/>
            <a:ext cx="3578860" cy="1254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639251" y="3972400"/>
            <a:ext cx="3076874" cy="6076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Light" charset="0"/>
                <a:ea typeface="Roboto Light" charset="0"/>
                <a:cs typeface="Roboto Light" charset="0"/>
              </a:rPr>
              <a:t>Video analyzer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3525" y="5231130"/>
            <a:ext cx="3578860" cy="1254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4426" y="5554185"/>
            <a:ext cx="3076874" cy="6076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Light" charset="0"/>
                <a:ea typeface="Roboto Light" charset="0"/>
                <a:cs typeface="Roboto Light" charset="0"/>
              </a:rPr>
              <a:t>Image recognition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07205" y="5230495"/>
            <a:ext cx="3578860" cy="1254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58106" y="5553550"/>
            <a:ext cx="3076874" cy="6076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Light" charset="0"/>
                <a:ea typeface="Roboto Light" charset="0"/>
                <a:cs typeface="Roboto Light" charset="0"/>
              </a:rPr>
              <a:t>Photo enhance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88350" y="5229860"/>
            <a:ext cx="3578860" cy="1254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567496" y="5554820"/>
            <a:ext cx="3076874" cy="6076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Light" charset="0"/>
                <a:ea typeface="Roboto Light" charset="0"/>
                <a:cs typeface="Roboto Light" charset="0"/>
              </a:rPr>
              <a:t>Facial recognition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 Light" charset="0"/>
              <a:ea typeface="Roboto Light" charset="0"/>
              <a:cs typeface="Roboto Light" charset="0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285105"/>
            <a:ext cx="7429500" cy="1544320"/>
          </a:xfrm>
          <a:prstGeom prst="rect">
            <a:avLst/>
          </a:prstGeom>
          <a:solidFill>
            <a:srgbClr val="F4433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/>
          <p:nvPr/>
        </p:nvSpPr>
        <p:spPr>
          <a:xfrm>
            <a:off x="133350" y="38052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 smtClean="0">
              <a:solidFill>
                <a:schemeClr val="bg1"/>
              </a:solidFill>
              <a:latin typeface="Roboto" panose="02000000000000000000" charset="0"/>
              <a:ea typeface="Roboto" panose="02000000000000000000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charset="0"/>
              <a:ea typeface="Roboto" panose="02000000000000000000" charset="0"/>
            </a:endParaRPr>
          </a:p>
          <a:p>
            <a:endParaRPr lang="en-GB" dirty="0" smtClean="0">
              <a:solidFill>
                <a:schemeClr val="bg1"/>
              </a:solidFill>
              <a:latin typeface="Roboto" panose="02000000000000000000" charset="0"/>
              <a:ea typeface="Roboto" panose="02000000000000000000" charset="0"/>
            </a:endParaRPr>
          </a:p>
          <a:p>
            <a:endParaRPr lang="en-GB" dirty="0">
              <a:solidFill>
                <a:schemeClr val="bg1"/>
              </a:solidFill>
              <a:latin typeface="Roboto" panose="02000000000000000000" charset="0"/>
              <a:ea typeface="Roboto" panose="02000000000000000000" charset="0"/>
            </a:endParaRPr>
          </a:p>
          <a:p>
            <a:r>
              <a:rPr lang="en-US" altLang="en-GB" dirty="0">
                <a:solidFill>
                  <a:schemeClr val="bg1"/>
                </a:solidFill>
                <a:latin typeface="Roboto" panose="02000000000000000000" charset="0"/>
                <a:ea typeface="Roboto" panose="02000000000000000000" charset="0"/>
              </a:rPr>
              <a:t>Computer vision as API</a:t>
            </a:r>
            <a:endParaRPr lang="en-US" altLang="en-GB" dirty="0">
              <a:solidFill>
                <a:schemeClr val="bg1"/>
              </a:solidFill>
              <a:latin typeface="Roboto" panose="02000000000000000000" charset="0"/>
              <a:ea typeface="Roboto" panose="02000000000000000000" charset="0"/>
            </a:endParaRPr>
          </a:p>
        </p:txBody>
      </p:sp>
      <p:pic>
        <p:nvPicPr>
          <p:cNvPr id="3" name="Content Placeholder 2" descr="gc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90990" y="5219700"/>
            <a:ext cx="2838450" cy="1609725"/>
          </a:xfrm>
          <a:prstGeom prst="rect">
            <a:avLst/>
          </a:prstGeom>
        </p:spPr>
      </p:pic>
      <p:pic>
        <p:nvPicPr>
          <p:cNvPr id="7" name="Picture 6" descr="googlevisionapi-160618133018-thumbnail-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79375"/>
            <a:ext cx="9581515" cy="4799965"/>
          </a:xfrm>
          <a:prstGeom prst="rect">
            <a:avLst/>
          </a:prstGeom>
        </p:spPr>
      </p:pic>
      <p:pic>
        <p:nvPicPr>
          <p:cNvPr id="2" name="Picture 1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980" y="4430395"/>
            <a:ext cx="3990340" cy="1143000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/>
              <a:t> </a:t>
            </a:r>
            <a:endParaRPr lang="en-US" alt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olidFill>
                  <a:schemeClr val="bg1"/>
                </a:solidFill>
                <a:latin typeface="Roboto" panose="02000000000000000000" charset="0"/>
                <a:ea typeface="Roboto" panose="02000000000000000000" charset="0"/>
              </a:rPr>
              <a:t>REST API  &amp;  JSON</a:t>
            </a:r>
            <a:endParaRPr lang="en-US" altLang="en-GB" dirty="0">
              <a:solidFill>
                <a:schemeClr val="bg1"/>
              </a:solidFill>
              <a:latin typeface="Roboto" panose="02000000000000000000" charset="0"/>
              <a:ea typeface="Roboto" panose="0200000000000000000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450" y="4589463"/>
            <a:ext cx="10515600" cy="1500187"/>
          </a:xfrm>
        </p:spPr>
        <p:txBody>
          <a:bodyPr/>
          <a:lstStyle/>
          <a:p>
            <a:r>
              <a:rPr lang="en-US" altLang="en-GB" dirty="0">
                <a:solidFill>
                  <a:schemeClr val="bg1"/>
                </a:solidFill>
              </a:rPr>
              <a:t>Representational State Transfer API</a:t>
            </a:r>
            <a:endParaRPr lang="en-US" altLang="en-GB" dirty="0">
              <a:solidFill>
                <a:schemeClr val="bg1"/>
              </a:solidFill>
            </a:endParaRPr>
          </a:p>
          <a:p>
            <a:r>
              <a:rPr lang="en-US" altLang="en-GB" dirty="0">
                <a:solidFill>
                  <a:schemeClr val="bg1"/>
                </a:solidFill>
              </a:rPr>
              <a:t>JavaScript Object Notation</a:t>
            </a:r>
            <a:endParaRPr lang="en-US" altLang="en-GB" dirty="0">
              <a:solidFill>
                <a:schemeClr val="bg1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/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600" b="0" i="0" kern="12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cover dir="ru"/>
      </p:transition>
    </mc:Choice>
    <mc:Fallback>
      <p:transition spd="med">
        <p:cover dir="r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347254" y="3050244"/>
            <a:ext cx="6026953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6000" dirty="0">
                <a:latin typeface="Roboto Light" charset="0"/>
                <a:ea typeface="Roboto Light" charset="0"/>
                <a:cs typeface="Roboto Light" charset="0"/>
              </a:rPr>
              <a:t>Thank  You</a:t>
            </a:r>
            <a:endParaRPr lang="en-US" sz="6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614786" y="3999989"/>
            <a:ext cx="1033988" cy="1052152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sz="1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END</a:t>
            </a:r>
            <a:endParaRPr lang="en-US" sz="140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618105" y="4552950"/>
            <a:ext cx="6601460" cy="1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9393555" y="6176010"/>
            <a:ext cx="2644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400" b="1">
                <a:latin typeface="Segoe UI" panose="020B0502040204020203" charset="0"/>
              </a:rPr>
              <a:t>      Prudvi raj</a:t>
            </a:r>
            <a:endParaRPr lang="en-US" altLang="en-GB" sz="2400" b="1">
              <a:latin typeface="Segoe UI" panose="020B0502040204020203" charset="0"/>
            </a:endParaRPr>
          </a:p>
        </p:txBody>
      </p:sp>
      <p:pic>
        <p:nvPicPr>
          <p:cNvPr id="5" name="Content Placeholder 4" descr="ic_account_circle_black_24dp_2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43085" y="6176010"/>
            <a:ext cx="457200" cy="457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51B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78990"/>
            <a:ext cx="7511415" cy="1616710"/>
          </a:xfrm>
        </p:spPr>
        <p:txBody>
          <a:bodyPr/>
          <a:lstStyle/>
          <a:p>
            <a:r>
              <a:rPr lang="en-US" altLang="en-GB" sz="6300" dirty="0" smtClean="0">
                <a:solidFill>
                  <a:schemeClr val="bg1"/>
                </a:solidFill>
                <a:latin typeface="Roboto" panose="02000000000000000000" charset="0"/>
                <a:ea typeface="Roboto" panose="02000000000000000000" charset="0"/>
              </a:rPr>
              <a:t>Computer Vision?</a:t>
            </a:r>
            <a:endParaRPr lang="en-US" altLang="en-GB" sz="6300" dirty="0" smtClean="0">
              <a:solidFill>
                <a:schemeClr val="bg1"/>
              </a:solidFill>
              <a:latin typeface="Roboto" panose="02000000000000000000" charset="0"/>
              <a:ea typeface="Roboto" panose="0200000000000000000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450" y="4589463"/>
            <a:ext cx="10515600" cy="1500187"/>
          </a:xfrm>
        </p:spPr>
        <p:txBody>
          <a:bodyPr/>
          <a:lstStyle/>
          <a:p>
            <a:r>
              <a:rPr lang="en-US" altLang="en-GB" sz="2800" dirty="0">
                <a:solidFill>
                  <a:schemeClr val="bg1"/>
                </a:solidFill>
                <a:latin typeface="Segoe UI" panose="020B0502040204020203" charset="0"/>
              </a:rPr>
              <a:t>Teaching  computers to see. </a:t>
            </a:r>
            <a:endParaRPr lang="en-US" altLang="en-GB" sz="2800" dirty="0">
              <a:solidFill>
                <a:schemeClr val="bg1"/>
              </a:solidFill>
              <a:latin typeface="Segoe UI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wipe dir="d"/>
      </p:transition>
    </mc:Choice>
    <mc:Fallback>
      <p:transition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495300" y="457200"/>
            <a:ext cx="8229600" cy="9144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vision vs human vision</a:t>
            </a:r>
            <a:endParaRPr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55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8213" y="1727200"/>
            <a:ext cx="4311650" cy="434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6" name="Text Box 5"/>
          <p:cNvSpPr txBox="1"/>
          <p:nvPr/>
        </p:nvSpPr>
        <p:spPr>
          <a:xfrm>
            <a:off x="2646363" y="5783263"/>
            <a:ext cx="19443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2400" dirty="0">
                <a:latin typeface="Arial" panose="020B0604020202020204" pitchFamily="34" charset="0"/>
              </a:rPr>
              <a:t>What we see</a:t>
            </a:r>
            <a:endParaRPr sz="2400" dirty="0">
              <a:latin typeface="Arial" panose="020B0604020202020204" pitchFamily="34" charset="0"/>
            </a:endParaRPr>
          </a:p>
        </p:txBody>
      </p:sp>
      <p:sp>
        <p:nvSpPr>
          <p:cNvPr id="23557" name="Text Box 6"/>
          <p:cNvSpPr txBox="1"/>
          <p:nvPr/>
        </p:nvSpPr>
        <p:spPr>
          <a:xfrm>
            <a:off x="6558598" y="6243638"/>
            <a:ext cx="32315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sz="2400" dirty="0">
                <a:latin typeface="Arial" panose="020B0604020202020204" pitchFamily="34" charset="0"/>
              </a:rPr>
              <a:t>What a computer sees</a:t>
            </a:r>
            <a:endParaRPr sz="2400" dirty="0">
              <a:latin typeface="Arial" panose="020B0604020202020204" pitchFamily="34" charset="0"/>
            </a:endParaRPr>
          </a:p>
        </p:txBody>
      </p:sp>
      <p:pic>
        <p:nvPicPr>
          <p:cNvPr id="23558" name="Picture 7" descr="U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741488"/>
            <a:ext cx="3016250" cy="404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65AF59-58FE-43EB-B1D0-B07C81C980A0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5925" y="120650"/>
            <a:ext cx="11360785" cy="1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65AF59-58FE-43EB-B1D0-B07C81C980A0}" type="slidenum">
              <a:rPr lang="en-GB" smtClean="0"/>
            </a:fld>
            <a:endParaRPr lang="en-GB"/>
          </a:p>
        </p:txBody>
      </p:sp>
      <p:pic>
        <p:nvPicPr>
          <p:cNvPr id="5" name="How we teach computers to understand pictures - Fei Fei Li.mp4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>
                  <p14:trim st="18000.000000" end="1051673.00000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538095" y="1902460"/>
            <a:ext cx="7554595" cy="41090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5925" y="120650"/>
            <a:ext cx="11360785" cy="363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42" name="Rectangle 41"/>
          <p:cNvSpPr/>
          <p:nvPr/>
        </p:nvSpPr>
        <p:spPr>
          <a:xfrm>
            <a:off x="416167" y="483581"/>
            <a:ext cx="6026953" cy="8661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40000"/>
              </a:lnSpc>
            </a:pPr>
            <a:r>
              <a:rPr lang="en-US" sz="36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VISION &amp; RECOGNITION</a:t>
            </a:r>
            <a:endParaRPr lang="en-US" sz="36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split/>
      </p:transition>
    </mc:Choice>
    <mc:Fallback>
      <p:transition spd="med">
        <p:split/>
      </p:transition>
    </mc:Fallback>
  </mc:AlternateContent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61975" y="1764030"/>
            <a:ext cx="1252220" cy="951230"/>
            <a:chOff x="1585912" y="819150"/>
            <a:chExt cx="5143500" cy="4668265"/>
          </a:xfrm>
        </p:grpSpPr>
        <p:sp>
          <p:nvSpPr>
            <p:cNvPr id="10" name="Diamond 9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443135" y="1957807"/>
            <a:ext cx="930573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Roboto Light" charset="0"/>
                <a:ea typeface="Roboto Light" charset="0"/>
                <a:cs typeface="Roboto Light" charset="0"/>
              </a:rPr>
              <a:t>Is Computer vision necessary?</a:t>
            </a:r>
            <a:endParaRPr lang="en-US" sz="4400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294765" y="3413899"/>
            <a:ext cx="254000" cy="254000"/>
          </a:xfrm>
          <a:prstGeom prst="roundRect">
            <a:avLst/>
          </a:prstGeom>
          <a:noFill/>
          <a:ln w="38100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1443355" y="3549789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dirty="0" smtClean="0">
                <a:sym typeface="Wingdings" panose="05000000000000000000" pitchFamily="2" charset="2"/>
              </a:rPr>
              <a:t>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15925" y="120650"/>
            <a:ext cx="11360785" cy="1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5" name="Rectangle 14"/>
          <p:cNvSpPr/>
          <p:nvPr/>
        </p:nvSpPr>
        <p:spPr>
          <a:xfrm>
            <a:off x="1814195" y="3040380"/>
            <a:ext cx="9467850" cy="13506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54175" y="3227070"/>
            <a:ext cx="8997950" cy="9772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>
              <a:lnSpc>
                <a:spcPct val="120000"/>
              </a:lnSpc>
            </a:pPr>
            <a:r>
              <a:rPr lang="en-US" sz="2400" dirty="0" err="1">
                <a:solidFill>
                  <a:schemeClr val="accent4"/>
                </a:solidFill>
                <a:effectLst/>
                <a:latin typeface="Roboto Condensed" panose="02000000000000000000" charset="0"/>
                <a:ea typeface="Roboto Light" charset="0"/>
                <a:cs typeface="Roboto Light" charset="0"/>
              </a:rPr>
              <a:t>Design computers that can see (that is understand and interpret information in image/video)</a:t>
            </a:r>
            <a:endParaRPr lang="en-US" sz="2400" dirty="0" err="1">
              <a:solidFill>
                <a:schemeClr val="accent4"/>
              </a:solidFill>
              <a:effectLst/>
              <a:latin typeface="Roboto Condensed" panose="02000000000000000000" charset="0"/>
              <a:ea typeface="Roboto Light" charset="0"/>
              <a:cs typeface="Roboto Ligh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14195" y="4830445"/>
            <a:ext cx="9467850" cy="1137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90930" y="4966335"/>
            <a:ext cx="606425" cy="6197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Freeform 35"/>
          <p:cNvSpPr>
            <a:spLocks noChangeArrowheads="1"/>
          </p:cNvSpPr>
          <p:nvPr/>
        </p:nvSpPr>
        <p:spPr bwMode="auto">
          <a:xfrm>
            <a:off x="1257300" y="5125085"/>
            <a:ext cx="291465" cy="302895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p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74240" y="4830445"/>
            <a:ext cx="8575040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>
              <a:lnSpc>
                <a:spcPct val="120000"/>
              </a:lnSpc>
            </a:pPr>
            <a:r>
              <a:rPr lang="en-US" sz="2400" dirty="0" err="1">
                <a:solidFill>
                  <a:schemeClr val="accent4"/>
                </a:solidFill>
                <a:effectLst/>
                <a:latin typeface="Roboto Light" charset="0"/>
                <a:ea typeface="Roboto Light" charset="0"/>
                <a:cs typeface="Roboto Light" charset="0"/>
              </a:rPr>
              <a:t>Digital content Everywhere...!</a:t>
            </a:r>
            <a:endParaRPr lang="en-US" sz="2400" dirty="0" err="1">
              <a:solidFill>
                <a:schemeClr val="accent4"/>
              </a:solidFill>
              <a:effectLst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2188318" y="5529347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p>
            <a:endParaRPr lang="en-US"/>
          </a:p>
        </p:txBody>
      </p:sp>
      <p:sp>
        <p:nvSpPr>
          <p:cNvPr id="28" name="Title 1"/>
          <p:cNvSpPr>
            <a:spLocks noGrp="1"/>
          </p:cNvSpPr>
          <p:nvPr/>
        </p:nvSpPr>
        <p:spPr>
          <a:xfrm>
            <a:off x="537736" y="687617"/>
            <a:ext cx="11230421" cy="4310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Simple Question...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65AF59-58FE-43EB-B1D0-B07C81C980A0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cover dir="ld"/>
      </p:transition>
    </mc:Choice>
    <mc:Fallback>
      <p:transition spd="med">
        <p:cover dir="l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 animBg="1"/>
      <p:bldP spid="5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1038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4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Timelines</a:t>
            </a:r>
            <a:endParaRPr lang="en-US" sz="44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A brief insight into history...</a:t>
            </a:r>
            <a:endParaRPr lang="en-US" sz="2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push dir="u"/>
      </p:transition>
    </mc:Choice>
    <mc:Fallback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19150" y="552450"/>
            <a:ext cx="8229600" cy="914400"/>
          </a:xfrm>
        </p:spPr>
        <p:txBody>
          <a:bodyPr vert="horz" wrap="square" lIns="91440" tIns="45720" rIns="91440" bIns="45720" anchor="ctr"/>
          <a:p>
            <a:r>
              <a:rPr b="1" dirty="0"/>
              <a:t>A little story about Computer Vision</a:t>
            </a:r>
            <a:endParaRPr b="1" dirty="0"/>
          </a:p>
        </p:txBody>
      </p:sp>
      <p:sp>
        <p:nvSpPr>
          <p:cNvPr id="27651" name="Rectangle 4"/>
          <p:cNvSpPr/>
          <p:nvPr/>
        </p:nvSpPr>
        <p:spPr>
          <a:xfrm>
            <a:off x="1947863" y="1712913"/>
            <a:ext cx="8255000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3600" dirty="0">
                <a:latin typeface="Roboto Condensed" panose="02000000000000000000" charset="0"/>
              </a:rPr>
              <a:t>In 1966, Marvin Minsky at MIT asked his undergraduate student Gerald Jay Sussman to “spend the summer linking a camera to a</a:t>
            </a:r>
            <a:endParaRPr sz="3600" dirty="0">
              <a:latin typeface="Roboto Condensed" panose="02000000000000000000" charset="0"/>
            </a:endParaRPr>
          </a:p>
          <a:p>
            <a:r>
              <a:rPr sz="3600" dirty="0">
                <a:latin typeface="Roboto Condensed" panose="02000000000000000000" charset="0"/>
              </a:rPr>
              <a:t>computer and getting the computer to describe what it saw”.</a:t>
            </a:r>
            <a:r>
              <a:rPr lang="en-US" sz="3600" dirty="0">
                <a:latin typeface="Roboto Condensed" panose="02000000000000000000" charset="0"/>
              </a:rPr>
              <a:t>He then</a:t>
            </a:r>
            <a:r>
              <a:rPr sz="3600" dirty="0">
                <a:latin typeface="Roboto Condensed" panose="02000000000000000000" charset="0"/>
              </a:rPr>
              <a:t> kn</a:t>
            </a:r>
            <a:r>
              <a:rPr lang="en-US" sz="3600" dirty="0">
                <a:latin typeface="Roboto Condensed" panose="02000000000000000000" charset="0"/>
              </a:rPr>
              <a:t>e</a:t>
            </a:r>
            <a:r>
              <a:rPr sz="3600" dirty="0">
                <a:latin typeface="Roboto Condensed" panose="02000000000000000000" charset="0"/>
              </a:rPr>
              <a:t>w that the problem is more difficult. </a:t>
            </a:r>
            <a:endParaRPr sz="3600" dirty="0">
              <a:latin typeface="Roboto Condensed" panose="020000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5925" y="120650"/>
            <a:ext cx="11360785" cy="1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1" name="Oval 10"/>
          <p:cNvSpPr/>
          <p:nvPr/>
        </p:nvSpPr>
        <p:spPr>
          <a:xfrm>
            <a:off x="819150" y="1925320"/>
            <a:ext cx="685165" cy="68516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2" name="Freeform 5"/>
          <p:cNvSpPr>
            <a:spLocks noChangeArrowheads="1"/>
          </p:cNvSpPr>
          <p:nvPr/>
        </p:nvSpPr>
        <p:spPr bwMode="auto">
          <a:xfrm>
            <a:off x="1024990" y="2137843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65AF59-58FE-43EB-B1D0-B07C81C980A0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936C95AE-7298-45E1-9514-94AFF5BED89B}" type="slidenum">
              <a:rPr lang="en-US" smtClean="0"/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1654" y="356114"/>
            <a:ext cx="6099810" cy="690245"/>
            <a:chOff x="835004" y="660914"/>
            <a:chExt cx="6099810" cy="690245"/>
          </a:xfrm>
        </p:grpSpPr>
        <p:grpSp>
          <p:nvGrpSpPr>
            <p:cNvPr id="11" name="Group 10"/>
            <p:cNvGrpSpPr/>
            <p:nvPr/>
          </p:nvGrpSpPr>
          <p:grpSpPr>
            <a:xfrm>
              <a:off x="835004" y="660914"/>
              <a:ext cx="677117" cy="614554"/>
              <a:chOff x="1585912" y="819150"/>
              <a:chExt cx="5143500" cy="4668265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1585912" y="2687065"/>
                <a:ext cx="5143500" cy="280035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243137" y="2687065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Diamond 13"/>
              <p:cNvSpPr/>
              <p:nvPr/>
            </p:nvSpPr>
            <p:spPr>
              <a:xfrm>
                <a:off x="1585912" y="1753108"/>
                <a:ext cx="5143500" cy="280035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243137" y="1753108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Diamond 5"/>
              <p:cNvSpPr/>
              <p:nvPr/>
            </p:nvSpPr>
            <p:spPr>
              <a:xfrm>
                <a:off x="1585912" y="819150"/>
                <a:ext cx="5143500" cy="2800350"/>
              </a:xfrm>
              <a:prstGeom prst="diamond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" name="TextBox 1"/>
            <p:cNvSpPr txBox="1"/>
            <p:nvPr/>
          </p:nvSpPr>
          <p:spPr>
            <a:xfrm>
              <a:off x="1681459" y="767594"/>
              <a:ext cx="52533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 u="sng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Roboto Condensed" panose="02000000000000000000" charset="0"/>
                  <a:ea typeface="Roboto Light" charset="0"/>
                  <a:cs typeface="Roboto Light" charset="0"/>
                </a:rPr>
                <a:t>History of computer vision:</a:t>
              </a:r>
              <a:endParaRPr lang="en-US" sz="32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boto Condensed" panose="02000000000000000000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8" name="Content Placeholder 2"/>
          <p:cNvSpPr>
            <a:spLocks noGrp="1"/>
          </p:cNvSpPr>
          <p:nvPr/>
        </p:nvSpPr>
        <p:spPr>
          <a:xfrm>
            <a:off x="1044575" y="1346835"/>
            <a:ext cx="5486400" cy="51355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noProof="0" smtClean="0">
                <a:ln>
                  <a:noFill/>
                </a:ln>
                <a:effectLst/>
                <a:uLnTx/>
                <a:uFillTx/>
                <a:sym typeface="+mn-ea"/>
              </a:rPr>
              <a:t>1960’s: interpretation of synthetic worlds</a:t>
            </a:r>
            <a:endParaRPr lang="en-US" sz="2400" noProof="0" smtClean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1966: Minsky assigns computer vision as an undergrad summer project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1970’s: some progress on interpreting selected images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1980’s: ANNs come and go; shift toward geometry and increased mathematical rigor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1990’s: face recognition; statistical analysis in vogue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2000’s: broader recognition; large annotated datasets available; video processing starts; vision &amp; graphis; vision for HCI; internet vision, etc.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762000"/>
            <a:ext cx="1752600" cy="1673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2"/>
          <a:srcRect l="64282" t="2711" r="4964" b="19205"/>
          <a:stretch>
            <a:fillRect/>
          </a:stretch>
        </p:blipFill>
        <p:spPr>
          <a:xfrm>
            <a:off x="6477000" y="2590800"/>
            <a:ext cx="1863725" cy="183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704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800600"/>
            <a:ext cx="1466850" cy="175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6" name="Picture 5" descr="tested_48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825865" y="970915"/>
            <a:ext cx="2981960" cy="18078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5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825865" y="3415030"/>
            <a:ext cx="2818130" cy="2147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30050" name="Title 1300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Related disciplines</a:t>
            </a:r>
            <a:endParaRPr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051" name="Text Placeholder 13005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>
                <a:latin typeface="Segoe UI" panose="020B0502040204020203" charset="0"/>
              </a:rPr>
              <a:t>Image Processing</a:t>
            </a:r>
            <a:endParaRPr>
              <a:latin typeface="Segoe UI" panose="020B0502040204020203" charset="0"/>
            </a:endParaRPr>
          </a:p>
          <a:p>
            <a:r>
              <a:rPr>
                <a:latin typeface="Segoe UI" panose="020B0502040204020203" charset="0"/>
              </a:rPr>
              <a:t>Scientific / medical imaging</a:t>
            </a:r>
            <a:endParaRPr>
              <a:latin typeface="Segoe UI" panose="020B0502040204020203" charset="0"/>
            </a:endParaRPr>
          </a:p>
          <a:p>
            <a:r>
              <a:rPr>
                <a:latin typeface="Segoe UI" panose="020B0502040204020203" charset="0"/>
              </a:rPr>
              <a:t>Pattern Recognition</a:t>
            </a:r>
            <a:endParaRPr>
              <a:latin typeface="Segoe UI" panose="020B0502040204020203" charset="0"/>
            </a:endParaRPr>
          </a:p>
          <a:p>
            <a:r>
              <a:rPr>
                <a:latin typeface="Segoe UI" panose="020B0502040204020203" charset="0"/>
              </a:rPr>
              <a:t>Computer Graphics</a:t>
            </a:r>
            <a:r>
              <a:rPr lang="en-US">
                <a:latin typeface="Segoe UI" panose="020B0502040204020203" charset="0"/>
              </a:rPr>
              <a:t>(AR &amp; VR)</a:t>
            </a:r>
            <a:endParaRPr lang="en-US">
              <a:latin typeface="Segoe UI" panose="020B0502040204020203" charset="0"/>
            </a:endParaRPr>
          </a:p>
          <a:p>
            <a:r>
              <a:rPr>
                <a:latin typeface="Segoe UI" panose="020B0502040204020203" charset="0"/>
              </a:rPr>
              <a:t>Learning</a:t>
            </a:r>
            <a:endParaRPr>
              <a:latin typeface="Segoe UI" panose="020B0502040204020203" charset="0"/>
            </a:endParaRPr>
          </a:p>
          <a:p>
            <a:r>
              <a:rPr>
                <a:latin typeface="Segoe UI" panose="020B0502040204020203" charset="0"/>
              </a:rPr>
              <a:t>Artificial Intelligence</a:t>
            </a:r>
            <a:endParaRPr>
              <a:latin typeface="Segoe UI" panose="020B0502040204020203" charset="0"/>
            </a:endParaRPr>
          </a:p>
          <a:p>
            <a:r>
              <a:rPr>
                <a:latin typeface="Segoe UI" panose="020B0502040204020203" charset="0"/>
              </a:rPr>
              <a:t>Visual Neuroscience</a:t>
            </a:r>
            <a:endParaRPr>
              <a:latin typeface="Segoe UI" panose="020B0502040204020203" charset="0"/>
            </a:endParaRPr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5925" y="120650"/>
            <a:ext cx="11360785" cy="1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" name="Slide Number Placeholder 3"/>
          <p:cNvSpPr>
            <a:spLocks noGrp="1"/>
          </p:cNvSpPr>
          <p:nvPr/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600" b="0" i="0" kern="12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5AF59-58FE-43EB-B1D0-B07C81C980A0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 advClick="0">
    <p:push dir="u"/>
  </p:transition>
</p:sld>
</file>

<file path=ppt/tags/tag1.xml><?xml version="1.0" encoding="utf-8"?>
<p:tagLst xmlns:p="http://schemas.openxmlformats.org/presentationml/2006/main">
  <p:tag name="_INSTRUCTOR VIEW19C14C36-AC8E-43BC-9DB6-C2AAF774C7DC|PANE__TAG" val="_"/>
</p:tagLst>
</file>

<file path=ppt/tags/tag2.xml><?xml version="1.0" encoding="utf-8"?>
<p:tagLst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lank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2210</Words>
  <Application>WPS Presentation</Application>
  <PresentationFormat>Widescreen</PresentationFormat>
  <Paragraphs>178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41" baseType="lpstr">
      <vt:lpstr>Arial</vt:lpstr>
      <vt:lpstr>SimSun</vt:lpstr>
      <vt:lpstr>Wingdings</vt:lpstr>
      <vt:lpstr>Roboto Medium</vt:lpstr>
      <vt:lpstr>Roboto Light</vt:lpstr>
      <vt:lpstr>Noto Sans</vt:lpstr>
      <vt:lpstr>Segoe UI</vt:lpstr>
      <vt:lpstr>Roboto</vt:lpstr>
      <vt:lpstr>Roboto Condensed</vt:lpstr>
      <vt:lpstr>Roboto Thin</vt:lpstr>
      <vt:lpstr>Times New Roman</vt:lpstr>
      <vt:lpstr>Segoe UI Semilight</vt:lpstr>
      <vt:lpstr>Calibri</vt:lpstr>
      <vt:lpstr>Microsoft YaHei</vt:lpstr>
      <vt:lpstr/>
      <vt:lpstr>Arial Unicode MS</vt:lpstr>
      <vt:lpstr>Calibri Light</vt:lpstr>
      <vt:lpstr>Segoe Print</vt:lpstr>
      <vt:lpstr>Blank</vt:lpstr>
      <vt:lpstr>Basic with Circle</vt:lpstr>
      <vt:lpstr>Headerline</vt:lpstr>
      <vt:lpstr>1_Blank Design</vt:lpstr>
      <vt:lpstr>PowerPoint 演示文稿</vt:lpstr>
      <vt:lpstr>Computer Vision?</vt:lpstr>
      <vt:lpstr>Computer vision vs human vision</vt:lpstr>
      <vt:lpstr>PowerPoint 演示文稿</vt:lpstr>
      <vt:lpstr>PowerPoint 演示文稿</vt:lpstr>
      <vt:lpstr>PowerPoint 演示文稿</vt:lpstr>
      <vt:lpstr>A little story about Computer Vision</vt:lpstr>
      <vt:lpstr>PowerPoint 演示文稿</vt:lpstr>
      <vt:lpstr>Related disciplines</vt:lpstr>
      <vt:lpstr>Components of a computer vision system</vt:lpstr>
      <vt:lpstr>Critical Issues</vt:lpstr>
      <vt:lpstr>PowerPoint 演示文稿</vt:lpstr>
      <vt:lpstr>PowerPoint 演示文稿</vt:lpstr>
      <vt:lpstr>PowerPoint 演示文稿</vt:lpstr>
      <vt:lpstr>PowerPoint 演示文稿</vt:lpstr>
      <vt:lpstr>Applications</vt:lpstr>
      <vt:lpstr>PowerPoint 演示文稿</vt:lpstr>
      <vt:lpstr>REST API  &amp;  JSON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HP</cp:lastModifiedBy>
  <cp:revision>621</cp:revision>
  <dcterms:created xsi:type="dcterms:W3CDTF">2015-05-30T00:46:00Z</dcterms:created>
  <dcterms:modified xsi:type="dcterms:W3CDTF">2017-09-14T17:10:29Z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2057-10.2.0.5942</vt:lpwstr>
  </property>
</Properties>
</file>