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24" r:id="rId5"/>
    <p:sldId id="302" r:id="rId6"/>
    <p:sldId id="315" r:id="rId7"/>
    <p:sldId id="325" r:id="rId8"/>
    <p:sldId id="294" r:id="rId9"/>
    <p:sldId id="29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04" r:id="rId25"/>
    <p:sldId id="310" r:id="rId26"/>
    <p:sldId id="340" r:id="rId27"/>
    <p:sldId id="341" r:id="rId28"/>
    <p:sldId id="342" r:id="rId29"/>
    <p:sldId id="31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7/10/2021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6890" y="903483"/>
            <a:ext cx="1106724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234" y="1010163"/>
            <a:ext cx="8869668" cy="2816021"/>
          </a:xfrm>
        </p:spPr>
        <p:txBody>
          <a:bodyPr/>
          <a:lstStyle/>
          <a:p>
            <a:r>
              <a:rPr lang="en-US" sz="4800" dirty="0">
                <a:latin typeface="Bahnschrift Condensed" panose="020B0502040204020203" pitchFamily="34" charset="0"/>
              </a:rPr>
              <a:t>PENENTUAN RANKING MAHASISWA TERBAIK MENGGUNAKAN METODE SAW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2234" y="3696874"/>
            <a:ext cx="5953355" cy="1292543"/>
          </a:xfrm>
        </p:spPr>
        <p:txBody>
          <a:bodyPr/>
          <a:lstStyle/>
          <a:p>
            <a:r>
              <a:rPr lang="en-US" u="sng" dirty="0" err="1"/>
              <a:t>Anggota</a:t>
            </a:r>
            <a:r>
              <a:rPr lang="en-US" u="sng" dirty="0"/>
              <a:t> </a:t>
            </a:r>
            <a:r>
              <a:rPr lang="en-US" u="sng" dirty="0" err="1"/>
              <a:t>Kelompok</a:t>
            </a:r>
            <a:r>
              <a:rPr lang="en-US" u="sng" dirty="0"/>
              <a:t> :</a:t>
            </a:r>
          </a:p>
          <a:p>
            <a:r>
              <a:rPr lang="en-US" sz="2000" b="0" dirty="0"/>
              <a:t>1.Prudenca Ahmad Daffa Kurnia (123190005)</a:t>
            </a:r>
          </a:p>
          <a:p>
            <a:r>
              <a:rPr lang="en-US" sz="2000" b="0" dirty="0"/>
              <a:t>2.Naufal Nur </a:t>
            </a:r>
            <a:r>
              <a:rPr lang="en-US" sz="2000" b="0" dirty="0" err="1"/>
              <a:t>Fahriza</a:t>
            </a:r>
            <a:r>
              <a:rPr lang="en-US" sz="2000" b="0" dirty="0"/>
              <a:t> (123190024)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5639" y="4473088"/>
            <a:ext cx="3222836" cy="1168530"/>
          </a:xfrm>
        </p:spPr>
        <p:txBody>
          <a:bodyPr/>
          <a:lstStyle/>
          <a:p>
            <a:r>
              <a:rPr lang="en-US" dirty="0" err="1"/>
              <a:t>Juli</a:t>
            </a:r>
            <a:r>
              <a:rPr lang="en-US" dirty="0"/>
              <a:t> 10, 2021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55589" y="2751804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4D630DD0-32E9-4C1B-94AE-B5DE71906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04866" y="2751804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410A6-7005-46F2-8BAA-3CA1AB79AFF6}"/>
              </a:ext>
            </a:extLst>
          </p:cNvPr>
          <p:cNvSpPr/>
          <p:nvPr/>
        </p:nvSpPr>
        <p:spPr>
          <a:xfrm>
            <a:off x="486156" y="902903"/>
            <a:ext cx="11219688" cy="49918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725E3-A659-4DBA-8FBB-547FA05899FD}"/>
              </a:ext>
            </a:extLst>
          </p:cNvPr>
          <p:cNvSpPr txBox="1"/>
          <p:nvPr/>
        </p:nvSpPr>
        <p:spPr>
          <a:xfrm>
            <a:off x="719091" y="1047565"/>
            <a:ext cx="107242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 shadow my-5"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"card-header text-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Input 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Data Nilai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"card-body"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myForm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"multipart/form-data"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"form1"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"form1"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idatanilai.php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"control-label col-sm-3"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NIM :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this.form.submit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();'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Nomor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Induk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Mahasiswa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$query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 * from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tb_mahasiswa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ORDER BY NIM ASC"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mysqli_query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konek_db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$query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mysqli_num_rows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!= 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D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mysqli_fetch_assoc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'&lt;option&gt;'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'NIM'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'&lt;/option&gt;'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?&gt;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58131-84CA-4EFE-8BE8-D5A7C2C344DF}"/>
              </a:ext>
            </a:extLst>
          </p:cNvPr>
          <p:cNvSpPr txBox="1"/>
          <p:nvPr/>
        </p:nvSpPr>
        <p:spPr>
          <a:xfrm>
            <a:off x="486156" y="276574"/>
            <a:ext cx="27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Input Data Nilai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9506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2B86E8-3621-4922-AFC5-B2EDE7DA2E1C}"/>
              </a:ext>
            </a:extLst>
          </p:cNvPr>
          <p:cNvSpPr/>
          <p:nvPr/>
        </p:nvSpPr>
        <p:spPr>
          <a:xfrm>
            <a:off x="537306" y="681361"/>
            <a:ext cx="11219688" cy="54952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C792F-5991-43C3-A3B4-69987F0C699B}"/>
              </a:ext>
            </a:extLst>
          </p:cNvPr>
          <p:cNvSpPr txBox="1"/>
          <p:nvPr/>
        </p:nvSpPr>
        <p:spPr>
          <a:xfrm>
            <a:off x="486156" y="276574"/>
            <a:ext cx="27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Input Data Nilai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706A7-C818-404F-A948-E2265F9FD7DA}"/>
              </a:ext>
            </a:extLst>
          </p:cNvPr>
          <p:cNvSpPr txBox="1"/>
          <p:nvPr/>
        </p:nvSpPr>
        <p:spPr>
          <a:xfrm>
            <a:off x="544919" y="752962"/>
            <a:ext cx="1110216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 has-feedback"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"control-label col-sm-3"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Nama :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data-error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"Isi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glyphicon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form-control-feedback"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"help-block with-errors"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 has-feedback"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"control-label col-sm-3"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uas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Nilai UAS :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uas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data-error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"Isi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glyphicon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form-control-feedback"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"help-block with-errors"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 has-feedback"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"control-label col-sm-3"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Nilai UTS :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data-error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"Isi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glyphicon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form-control-feedback"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"help-block with-errors"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41876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AC286-AFA6-4656-B8F8-4EC525B5FAFF}"/>
              </a:ext>
            </a:extLst>
          </p:cNvPr>
          <p:cNvSpPr/>
          <p:nvPr/>
        </p:nvSpPr>
        <p:spPr>
          <a:xfrm>
            <a:off x="537306" y="681361"/>
            <a:ext cx="11219688" cy="54952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5DCCE-3FF0-4424-B4E6-FC0B7D3DEA9D}"/>
              </a:ext>
            </a:extLst>
          </p:cNvPr>
          <p:cNvSpPr txBox="1"/>
          <p:nvPr/>
        </p:nvSpPr>
        <p:spPr>
          <a:xfrm>
            <a:off x="486156" y="276574"/>
            <a:ext cx="27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Input Data Nilai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3CDBB-CA1D-49D7-AE78-F56991EC95AF}"/>
              </a:ext>
            </a:extLst>
          </p:cNvPr>
          <p:cNvSpPr txBox="1"/>
          <p:nvPr/>
        </p:nvSpPr>
        <p:spPr>
          <a:xfrm>
            <a:off x="537306" y="698215"/>
            <a:ext cx="1111738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 has-feedback"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"control-label col-sm-3"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tugas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Nilai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Tugas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: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tugas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data-error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"Isi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glyphicon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form-control-feedback"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"help-block with-errors"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 has-feedback"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"control-label col-sm-3"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Nilai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Tes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Masuk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: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data-error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"Isi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glyphicon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form-control-feedback"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"help-block with-errors"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"card-footer"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-primary"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checkInput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Simpan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25194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A4B263-E1E1-4C90-9F4A-9E3878527A05}"/>
              </a:ext>
            </a:extLst>
          </p:cNvPr>
          <p:cNvSpPr/>
          <p:nvPr/>
        </p:nvSpPr>
        <p:spPr>
          <a:xfrm>
            <a:off x="537306" y="681361"/>
            <a:ext cx="11219688" cy="56306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21FB5-002A-45B0-80E5-B268787D2445}"/>
              </a:ext>
            </a:extLst>
          </p:cNvPr>
          <p:cNvSpPr txBox="1"/>
          <p:nvPr/>
        </p:nvSpPr>
        <p:spPr>
          <a:xfrm>
            <a:off x="593117" y="781235"/>
            <a:ext cx="110615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 shadow m-5"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"card-header text-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Input Data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Bobot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"card-body"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myForm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"multipart/form-data"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 has-feedback"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"control-label col-sm-3"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uas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Bobot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UAS :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uas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data-error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"Isi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glyphicon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form-control-feedback"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"help-block with-errors"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 has-feedback"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"control-label col-sm-3"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Bobot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UTS :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data-error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"Isi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glyphicon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form-control-feedback"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"help-block with-errors"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4A335-6729-487A-8116-FDBA44CC5EE3}"/>
              </a:ext>
            </a:extLst>
          </p:cNvPr>
          <p:cNvSpPr txBox="1"/>
          <p:nvPr/>
        </p:nvSpPr>
        <p:spPr>
          <a:xfrm>
            <a:off x="486156" y="276574"/>
            <a:ext cx="28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Input Data </a:t>
            </a:r>
            <a:r>
              <a:rPr lang="en-US" dirty="0" err="1"/>
              <a:t>Bobot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439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4A589-879B-4C06-B86E-47B794BC28A7}"/>
              </a:ext>
            </a:extLst>
          </p:cNvPr>
          <p:cNvSpPr/>
          <p:nvPr/>
        </p:nvSpPr>
        <p:spPr>
          <a:xfrm>
            <a:off x="524626" y="964337"/>
            <a:ext cx="11219688" cy="4929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6BDE3-CFE7-4F8A-BDE4-A7E71AE5C992}"/>
              </a:ext>
            </a:extLst>
          </p:cNvPr>
          <p:cNvSpPr txBox="1"/>
          <p:nvPr/>
        </p:nvSpPr>
        <p:spPr>
          <a:xfrm>
            <a:off x="694574" y="1061571"/>
            <a:ext cx="10972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 has-feedback"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"control-label col-sm-3"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tugas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Bobot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Nilai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Tugas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: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tugas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data-error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"Isi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glyphicon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form-control-feedback"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"help-block with-errors"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 has-feedback"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"control-label col-sm-3"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Bobot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Tes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Masuk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: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data-error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"Isi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glyphicon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form-control-feedback"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"help-block with-errors"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"card-footer"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-primary"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checkInput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Simpan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31196-2505-4CBF-8939-836D9D08291E}"/>
              </a:ext>
            </a:extLst>
          </p:cNvPr>
          <p:cNvSpPr txBox="1"/>
          <p:nvPr/>
        </p:nvSpPr>
        <p:spPr>
          <a:xfrm>
            <a:off x="486156" y="276574"/>
            <a:ext cx="28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Input Data </a:t>
            </a:r>
            <a:r>
              <a:rPr lang="en-US" dirty="0" err="1"/>
              <a:t>Bobot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435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50935-4C00-41D4-B72B-EA94F9C739B3}"/>
              </a:ext>
            </a:extLst>
          </p:cNvPr>
          <p:cNvSpPr/>
          <p:nvPr/>
        </p:nvSpPr>
        <p:spPr>
          <a:xfrm>
            <a:off x="524626" y="506027"/>
            <a:ext cx="11219688" cy="59746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A6920-3C08-49AB-AB0C-0B22E4AAFCEC}"/>
              </a:ext>
            </a:extLst>
          </p:cNvPr>
          <p:cNvSpPr txBox="1"/>
          <p:nvPr/>
        </p:nvSpPr>
        <p:spPr>
          <a:xfrm>
            <a:off x="524626" y="136695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</a:t>
            </a:r>
            <a:r>
              <a:rPr lang="en-US" dirty="0" err="1"/>
              <a:t>Normalisasi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097BB-5378-4326-AB03-F79494A0107A}"/>
              </a:ext>
            </a:extLst>
          </p:cNvPr>
          <p:cNvSpPr txBox="1"/>
          <p:nvPr/>
        </p:nvSpPr>
        <p:spPr>
          <a:xfrm>
            <a:off x="671743" y="532660"/>
            <a:ext cx="1084851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 active"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normalisasi.php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Normalisasi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"panel panel-info"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"panel-body"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Matriks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Keputusan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"100%"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 table-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table-bordered table-hover"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dataTables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-example"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NIM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UAS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UTS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Nilai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Tugas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Nilai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Tes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Masuk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NIM,UAS,UTS,nilaitugas,nilaitesmasuk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tb_nilai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mysqli_query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$konek_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$NIM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=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$UAS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=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$UTS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=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nilaitugas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=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nilaitesmasuk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=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     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  &lt;tr&gt;  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8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64BEB5-98DF-4E36-92CE-A2BFE424E60D}"/>
              </a:ext>
            </a:extLst>
          </p:cNvPr>
          <p:cNvSpPr/>
          <p:nvPr/>
        </p:nvSpPr>
        <p:spPr>
          <a:xfrm>
            <a:off x="486156" y="1136342"/>
            <a:ext cx="11219688" cy="48294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E56B5-6C7F-4698-A1A2-BCF0FEC51909}"/>
              </a:ext>
            </a:extLst>
          </p:cNvPr>
          <p:cNvSpPr txBox="1"/>
          <p:nvPr/>
        </p:nvSpPr>
        <p:spPr>
          <a:xfrm>
            <a:off x="605161" y="1136342"/>
            <a:ext cx="1098167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&lt;td&gt;"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$NIM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  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  &lt;td&gt;"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$UAS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        &lt;td&gt;"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$UTS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        &lt;td&gt;"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nilaitugas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        &lt;td&gt;"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nilaitesmasuk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        &lt;/tr&gt;   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         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Nilai Max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"100%"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 table-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table-bordered table-hover"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dataTables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-example"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UAS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UTS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Nilai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Tugas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Nilai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Tes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Masuk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endParaRPr lang="en-ID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8186D-BDA5-41E1-9DEB-EDCEDD310997}"/>
              </a:ext>
            </a:extLst>
          </p:cNvPr>
          <p:cNvSpPr txBox="1"/>
          <p:nvPr/>
        </p:nvSpPr>
        <p:spPr>
          <a:xfrm>
            <a:off x="486156" y="548927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</a:t>
            </a:r>
            <a:r>
              <a:rPr lang="en-US" dirty="0" err="1"/>
              <a:t>Normalisasi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9460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036FAB-AFC5-4F55-B455-44C0835BB4D9}"/>
              </a:ext>
            </a:extLst>
          </p:cNvPr>
          <p:cNvSpPr txBox="1"/>
          <p:nvPr/>
        </p:nvSpPr>
        <p:spPr>
          <a:xfrm>
            <a:off x="524626" y="80755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</a:t>
            </a:r>
            <a:r>
              <a:rPr lang="en-US" dirty="0" err="1"/>
              <a:t>Normalisasi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2BD5A5-6711-4FF0-BB27-4DA43F4ED200}"/>
              </a:ext>
            </a:extLst>
          </p:cNvPr>
          <p:cNvSpPr/>
          <p:nvPr/>
        </p:nvSpPr>
        <p:spPr>
          <a:xfrm>
            <a:off x="486156" y="506027"/>
            <a:ext cx="11219688" cy="59746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2060D-9AF4-49AC-AA1E-B815E6674912}"/>
              </a:ext>
            </a:extLst>
          </p:cNvPr>
          <p:cNvSpPr txBox="1"/>
          <p:nvPr/>
        </p:nvSpPr>
        <p:spPr>
          <a:xfrm>
            <a:off x="524626" y="534996"/>
            <a:ext cx="109195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(UAS), 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(UTS), 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nilaitugas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nilaitesmasuk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tb_nilai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mysqli_query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$konek_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//row 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melihat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MaxUAS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=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MaxUTS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=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MaxNilaitugas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=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MaxNilaitesmasuk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  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}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     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&lt;tr&gt;  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&lt;td&gt;"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MaxUAS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  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  &lt;td&gt;"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MaxUTS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  &lt;td&gt;"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MaxNilaitugas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  &lt;td&gt;"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MaxNilaitesmasuk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  &lt;/tr&gt;   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"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Nilai Max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"100%"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 table-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table-bordered table-hover"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dataTables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-example"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UAS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UTS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Nilai </a:t>
            </a:r>
            <a:r>
              <a:rPr lang="en-ID" sz="1200" b="0" dirty="0" err="1">
                <a:effectLst/>
                <a:latin typeface="Consolas" panose="020B0609020204030204" pitchFamily="49" charset="0"/>
              </a:rPr>
              <a:t>Tugas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Nilai </a:t>
            </a:r>
            <a:r>
              <a:rPr lang="en-ID" sz="1200" b="0" dirty="0" err="1">
                <a:effectLst/>
                <a:latin typeface="Consolas" panose="020B0609020204030204" pitchFamily="49" charset="0"/>
              </a:rPr>
              <a:t>Tes</a:t>
            </a:r>
            <a:r>
              <a:rPr lang="en-ID" sz="1200" b="0" dirty="0"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 err="1">
                <a:effectLst/>
                <a:latin typeface="Consolas" panose="020B0609020204030204" pitchFamily="49" charset="0"/>
              </a:rPr>
              <a:t>Masuk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91854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A2DB2-B1CE-4DD9-B928-9141B13C598A}"/>
              </a:ext>
            </a:extLst>
          </p:cNvPr>
          <p:cNvSpPr/>
          <p:nvPr/>
        </p:nvSpPr>
        <p:spPr>
          <a:xfrm>
            <a:off x="486156" y="529986"/>
            <a:ext cx="11219688" cy="57997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85C5E-EA9C-484C-A998-4AFEC4A043ED}"/>
              </a:ext>
            </a:extLst>
          </p:cNvPr>
          <p:cNvSpPr txBox="1"/>
          <p:nvPr/>
        </p:nvSpPr>
        <p:spPr>
          <a:xfrm>
            <a:off x="486156" y="16065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</a:t>
            </a:r>
            <a:r>
              <a:rPr lang="en-US" dirty="0" err="1"/>
              <a:t>Normalisasi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34BEB-DE6F-45FC-9786-C9F7E1D1671C}"/>
              </a:ext>
            </a:extLst>
          </p:cNvPr>
          <p:cNvSpPr txBox="1"/>
          <p:nvPr/>
        </p:nvSpPr>
        <p:spPr>
          <a:xfrm>
            <a:off x="683581" y="710214"/>
            <a:ext cx="1089290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NIM, UAS, UTS,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nilaitugas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nilaitesmasuk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tb_nilai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mysqli_query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$konek_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or </a:t>
            </a:r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mysql_error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 </a:t>
            </a:r>
            <a:r>
              <a:rPr lang="en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//row </a:t>
            </a:r>
            <a:r>
              <a:rPr lang="en-ID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melihat</a:t>
            </a:r>
            <a:r>
              <a:rPr lang="en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D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$NIM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=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=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MaxUAS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=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MaxUTS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bTugas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=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MaxNilaitugas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bTes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=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MaxNilaitesmasuk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     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&lt;tr&gt;  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  &lt;td&gt;"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$NIM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 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&lt;td&gt;"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bUAS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  &lt;td&gt;"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  &lt;td&gt;"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bTugas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  &lt;td&gt;"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bTes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     &lt;/tr&gt;   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}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393115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F596A9-EA3B-460F-BD18-499CAD0DE5AE}"/>
              </a:ext>
            </a:extLst>
          </p:cNvPr>
          <p:cNvSpPr/>
          <p:nvPr/>
        </p:nvSpPr>
        <p:spPr>
          <a:xfrm>
            <a:off x="486156" y="413240"/>
            <a:ext cx="11219688" cy="60315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BA276-F454-4170-AEB2-763FA869E03F}"/>
              </a:ext>
            </a:extLst>
          </p:cNvPr>
          <p:cNvSpPr txBox="1"/>
          <p:nvPr/>
        </p:nvSpPr>
        <p:spPr>
          <a:xfrm>
            <a:off x="486156" y="43908"/>
            <a:ext cx="25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</a:t>
            </a:r>
            <a:r>
              <a:rPr lang="en-US" dirty="0" err="1"/>
              <a:t>Perangkingan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CA872-5AE4-4E28-B5AA-99E8CACC6154}"/>
              </a:ext>
            </a:extLst>
          </p:cNvPr>
          <p:cNvSpPr txBox="1"/>
          <p:nvPr/>
        </p:nvSpPr>
        <p:spPr>
          <a:xfrm>
            <a:off x="486156" y="413240"/>
            <a:ext cx="10937289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 active"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perangkingan.php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300" b="0" dirty="0" err="1">
                <a:effectLst/>
                <a:latin typeface="Consolas" panose="020B0609020204030204" pitchFamily="49" charset="0"/>
              </a:rPr>
              <a:t>Perangkingan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(UAS), </a:t>
            </a:r>
            <a:r>
              <a:rPr lang="en-ID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(UTS), </a:t>
            </a:r>
            <a:r>
              <a:rPr lang="en-ID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nilaitugas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ID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nilaitesmasuk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tb_nilai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mysqli_query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$konek_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D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//row </a:t>
            </a:r>
            <a:r>
              <a:rPr lang="en-ID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melihat</a:t>
            </a:r>
            <a:r>
              <a:rPr lang="en-ID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D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MaxUAS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=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MaxUTS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=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MaxNilaitugas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=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MaxNilaitesmasuk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}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"panel panel-info"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"panel-body"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"100%"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 table-</a:t>
            </a:r>
            <a:r>
              <a:rPr lang="en-ID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table-bordered table-hover"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dataTables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-example"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300" b="0" dirty="0">
                <a:effectLst/>
                <a:latin typeface="Consolas" panose="020B0609020204030204" pitchFamily="49" charset="0"/>
              </a:rPr>
              <a:t>NIM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300" b="0" dirty="0">
                <a:effectLst/>
                <a:latin typeface="Consolas" panose="020B0609020204030204" pitchFamily="49" charset="0"/>
              </a:rPr>
              <a:t>UAS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300" b="0" dirty="0">
                <a:effectLst/>
                <a:latin typeface="Consolas" panose="020B0609020204030204" pitchFamily="49" charset="0"/>
              </a:rPr>
              <a:t>UTS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300" b="0" dirty="0">
                <a:effectLst/>
                <a:latin typeface="Consolas" panose="020B0609020204030204" pitchFamily="49" charset="0"/>
              </a:rPr>
              <a:t>Nilai </a:t>
            </a:r>
            <a:r>
              <a:rPr lang="en-ID" sz="1300" b="0" dirty="0" err="1">
                <a:effectLst/>
                <a:latin typeface="Consolas" panose="020B0609020204030204" pitchFamily="49" charset="0"/>
              </a:rPr>
              <a:t>Tugas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300" b="0" dirty="0">
                <a:effectLst/>
                <a:latin typeface="Consolas" panose="020B0609020204030204" pitchFamily="49" charset="0"/>
              </a:rPr>
              <a:t>Nilai </a:t>
            </a:r>
            <a:r>
              <a:rPr lang="en-ID" sz="1300" b="0" dirty="0" err="1">
                <a:effectLst/>
                <a:latin typeface="Consolas" panose="020B0609020204030204" pitchFamily="49" charset="0"/>
              </a:rPr>
              <a:t>Tes</a:t>
            </a:r>
            <a:r>
              <a:rPr lang="en-ID" sz="1300" b="0" dirty="0"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 err="1">
                <a:effectLst/>
                <a:latin typeface="Consolas" panose="020B0609020204030204" pitchFamily="49" charset="0"/>
              </a:rPr>
              <a:t>Masuk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300" b="0" dirty="0">
                <a:effectLst/>
                <a:latin typeface="Consolas" panose="020B0609020204030204" pitchFamily="49" charset="0"/>
              </a:rPr>
              <a:t>Total Nilai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300" b="0" dirty="0" err="1">
                <a:effectLst/>
                <a:latin typeface="Consolas" panose="020B0609020204030204" pitchFamily="49" charset="0"/>
              </a:rPr>
              <a:t>Rangking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300" dirty="0"/>
          </a:p>
        </p:txBody>
      </p:sp>
    </p:spTree>
    <p:extLst>
      <p:ext uri="{BB962C8B-B14F-4D97-AF65-F5344CB8AC3E}">
        <p14:creationId xmlns:p14="http://schemas.microsoft.com/office/powerpoint/2010/main" val="353503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599032"/>
            <a:ext cx="4275138" cy="4656777"/>
          </a:xfrm>
        </p:spPr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SAW</a:t>
            </a:r>
          </a:p>
          <a:p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SAW</a:t>
            </a:r>
          </a:p>
          <a:p>
            <a:r>
              <a:rPr lang="en-US" dirty="0"/>
              <a:t>Langkah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  <a:p>
            <a:r>
              <a:rPr lang="en-US" dirty="0"/>
              <a:t>Program</a:t>
            </a:r>
          </a:p>
          <a:p>
            <a:r>
              <a:rPr lang="en-US" dirty="0"/>
              <a:t>Output Program</a:t>
            </a:r>
          </a:p>
          <a:p>
            <a:r>
              <a:rPr lang="en-US" dirty="0" err="1"/>
              <a:t>Perhitungan</a:t>
            </a:r>
            <a:r>
              <a:rPr lang="en-US" dirty="0"/>
              <a:t> Manual</a:t>
            </a:r>
          </a:p>
          <a:p>
            <a:r>
              <a:rPr lang="en-US" dirty="0" err="1"/>
              <a:t>Selesai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37707D-37FE-4D35-AFBA-624A0FF0AF74}"/>
              </a:ext>
            </a:extLst>
          </p:cNvPr>
          <p:cNvSpPr/>
          <p:nvPr/>
        </p:nvSpPr>
        <p:spPr>
          <a:xfrm>
            <a:off x="486156" y="413240"/>
            <a:ext cx="11219688" cy="60315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0CD4A-B4ED-4E63-9D4B-18A17671218E}"/>
              </a:ext>
            </a:extLst>
          </p:cNvPr>
          <p:cNvSpPr txBox="1"/>
          <p:nvPr/>
        </p:nvSpPr>
        <p:spPr>
          <a:xfrm>
            <a:off x="486156" y="43908"/>
            <a:ext cx="25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</a:t>
            </a:r>
            <a:r>
              <a:rPr lang="en-US" dirty="0" err="1"/>
              <a:t>Perangkingan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DF010-9C51-4717-83B0-707662E849AD}"/>
              </a:ext>
            </a:extLst>
          </p:cNvPr>
          <p:cNvSpPr txBox="1"/>
          <p:nvPr/>
        </p:nvSpPr>
        <p:spPr>
          <a:xfrm>
            <a:off x="631794" y="413240"/>
            <a:ext cx="1092841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NIM, UAS, UTS, </a:t>
            </a:r>
            <a:r>
              <a:rPr lang="en-ID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nilaitugas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nilaitesmasuk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B_UAS, B_UTS, </a:t>
            </a:r>
            <a:r>
              <a:rPr lang="en-ID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B_nilaitugas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B_tesmasuk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tb_nilai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tb_bobot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 BY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UAS 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UTS 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nilaitugas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nilaitesmasuk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mysqli_query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$konek_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or </a:t>
            </a:r>
            <a:r>
              <a:rPr lang="en-ID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mysql_error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 </a:t>
            </a:r>
            <a:r>
              <a:rPr lang="en-ID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//row </a:t>
            </a:r>
            <a:r>
              <a:rPr lang="en-ID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melihat</a:t>
            </a:r>
            <a:r>
              <a:rPr lang="en-ID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ID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rangking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ID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D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rangking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$NIM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=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cUAS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=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]*(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MaxUAS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cUTS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=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]*(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MaxUTS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cTugas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=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]*(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MaxNilaitugas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cTes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=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]*(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$row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MaxNilaitesmasuk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$total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cUAS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cUTS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cTugas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cTes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D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     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&lt;tr&gt;  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&lt;td&gt;"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$NIM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 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&lt;td&gt;"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cUAS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&lt;td&gt;"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cUTS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&lt;td&gt;"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cTugas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&lt;td&gt;"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cTes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&lt;td&gt;"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$total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&lt;td&gt;"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rangking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"&lt;/td&gt;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          &lt;/tr&gt;   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  "</a:t>
            </a:r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3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300" dirty="0"/>
          </a:p>
        </p:txBody>
      </p:sp>
    </p:spTree>
    <p:extLst>
      <p:ext uri="{BB962C8B-B14F-4D97-AF65-F5344CB8AC3E}">
        <p14:creationId xmlns:p14="http://schemas.microsoft.com/office/powerpoint/2010/main" val="1380242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BB4B3CA9-31A4-4D16-99C4-571C5B0F33A5}"/>
              </a:ext>
            </a:extLst>
          </p:cNvPr>
          <p:cNvSpPr txBox="1"/>
          <p:nvPr/>
        </p:nvSpPr>
        <p:spPr>
          <a:xfrm>
            <a:off x="435006" y="275208"/>
            <a:ext cx="1118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OUTPUT PROGRAM PERANKINGAN MAHASISWA</a:t>
            </a:r>
            <a:endParaRPr lang="en-ID" sz="36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31B6B45-E826-4CF8-A57E-3D329DCF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28" y="1029810"/>
            <a:ext cx="3593484" cy="239919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D120558-B8CB-4988-93A1-2EF2DACDD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90" y="1029810"/>
            <a:ext cx="3434614" cy="239919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93D9DE9-DAE6-4ECD-ABF7-A01C8F670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629" y="3734924"/>
            <a:ext cx="3593484" cy="27280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B08623F-A785-45E1-8CAB-6350932C9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890" y="3734925"/>
            <a:ext cx="3434614" cy="136973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175F3B7-E3C6-4D92-8FE3-98C614E84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889" y="5104661"/>
            <a:ext cx="3434614" cy="13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55712B-0D2A-4686-95FA-E7964CC4DF94}"/>
              </a:ext>
            </a:extLst>
          </p:cNvPr>
          <p:cNvSpPr txBox="1"/>
          <p:nvPr/>
        </p:nvSpPr>
        <p:spPr>
          <a:xfrm>
            <a:off x="399495" y="221942"/>
            <a:ext cx="780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PERHITUNGAN MANUAL PERANKINGAN MAHASISWA </a:t>
            </a:r>
            <a:endParaRPr lang="en-ID" sz="28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A0EDA5-7E84-4909-A094-5F5462B18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52" y="1261739"/>
            <a:ext cx="3362991" cy="21672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7297E9-7F5A-4648-9B59-E470DB744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1261739"/>
            <a:ext cx="3362991" cy="21672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3BE7AF-FF5C-4083-B673-669CAEFE9DC0}"/>
              </a:ext>
            </a:extLst>
          </p:cNvPr>
          <p:cNvSpPr txBox="1"/>
          <p:nvPr/>
        </p:nvSpPr>
        <p:spPr>
          <a:xfrm>
            <a:off x="535252" y="905522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err="1"/>
              <a:t>Rumus</a:t>
            </a:r>
            <a:r>
              <a:rPr lang="en-US" sz="1400" b="1" u="sng" dirty="0"/>
              <a:t> :</a:t>
            </a:r>
            <a:endParaRPr lang="en-ID" sz="14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091A35-12AB-4469-9076-BF7F90B46C8C}"/>
              </a:ext>
            </a:extLst>
          </p:cNvPr>
          <p:cNvSpPr txBox="1"/>
          <p:nvPr/>
        </p:nvSpPr>
        <p:spPr>
          <a:xfrm>
            <a:off x="535252" y="3775951"/>
            <a:ext cx="156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err="1"/>
              <a:t>Contoh</a:t>
            </a:r>
            <a:r>
              <a:rPr lang="en-US" sz="1400" b="1" u="sng" dirty="0"/>
              <a:t> </a:t>
            </a:r>
            <a:r>
              <a:rPr lang="en-US" sz="1400" b="1" u="sng" dirty="0" err="1"/>
              <a:t>kasus</a:t>
            </a:r>
            <a:r>
              <a:rPr lang="en-US" sz="1400" b="1" u="sng" dirty="0"/>
              <a:t> :</a:t>
            </a:r>
            <a:endParaRPr lang="en-ID" sz="1400" b="1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1D038A-0195-4268-BA94-AECCD25F193A}"/>
              </a:ext>
            </a:extLst>
          </p:cNvPr>
          <p:cNvSpPr txBox="1"/>
          <p:nvPr/>
        </p:nvSpPr>
        <p:spPr>
          <a:xfrm>
            <a:off x="535252" y="4083728"/>
            <a:ext cx="5502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unversitas</a:t>
            </a:r>
            <a:r>
              <a:rPr lang="en-US" sz="1200" dirty="0"/>
              <a:t> yang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perankingan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mahasiswanya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Terdapat</a:t>
            </a:r>
            <a:r>
              <a:rPr lang="en-US" sz="1200" dirty="0"/>
              <a:t> 3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dan </a:t>
            </a:r>
            <a:r>
              <a:rPr lang="en-US" sz="1200" dirty="0" err="1"/>
              <a:t>nim</a:t>
            </a:r>
            <a:r>
              <a:rPr lang="en-US" sz="1200" dirty="0"/>
              <a:t>: Daffa (S001), </a:t>
            </a:r>
            <a:r>
              <a:rPr lang="en-US" sz="1200" dirty="0" err="1"/>
              <a:t>Fahri</a:t>
            </a:r>
            <a:r>
              <a:rPr lang="en-US" sz="1200" dirty="0"/>
              <a:t> (S002), </a:t>
            </a:r>
            <a:r>
              <a:rPr lang="en-US" sz="1200" dirty="0" err="1"/>
              <a:t>Ator</a:t>
            </a:r>
            <a:r>
              <a:rPr lang="en-US" sz="1200" dirty="0"/>
              <a:t>(S003).</a:t>
            </a:r>
          </a:p>
          <a:p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acuan</a:t>
            </a:r>
            <a:r>
              <a:rPr lang="en-US" sz="1200" dirty="0"/>
              <a:t> </a:t>
            </a:r>
            <a:r>
              <a:rPr lang="en-US" sz="1200" dirty="0" err="1"/>
              <a:t>penilaian</a:t>
            </a:r>
            <a:r>
              <a:rPr lang="en-US" sz="1200" dirty="0"/>
              <a:t> yang </a:t>
            </a:r>
            <a:r>
              <a:rPr lang="en-US" sz="1200" dirty="0" err="1"/>
              <a:t>diambil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UAS, UTS, </a:t>
            </a:r>
            <a:r>
              <a:rPr lang="en-US" sz="1200" dirty="0" err="1"/>
              <a:t>Tugas</a:t>
            </a:r>
            <a:r>
              <a:rPr lang="en-US" sz="1200" dirty="0"/>
              <a:t>, dan </a:t>
            </a:r>
            <a:r>
              <a:rPr lang="en-US" sz="1200" dirty="0" err="1"/>
              <a:t>Tes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bobot</a:t>
            </a:r>
            <a:r>
              <a:rPr lang="en-US" sz="1200" dirty="0"/>
              <a:t> </a:t>
            </a:r>
            <a:r>
              <a:rPr lang="en-US" sz="1200" dirty="0" err="1"/>
              <a:t>penilain</a:t>
            </a:r>
            <a:r>
              <a:rPr lang="en-US" sz="1200" dirty="0"/>
              <a:t> UAS </a:t>
            </a:r>
            <a:r>
              <a:rPr lang="en-US" sz="1200" dirty="0" err="1"/>
              <a:t>berbobot</a:t>
            </a:r>
            <a:r>
              <a:rPr lang="en-US" sz="1200" dirty="0"/>
              <a:t> (0,4) , UTS </a:t>
            </a:r>
            <a:r>
              <a:rPr lang="en-US" sz="1200" dirty="0" err="1"/>
              <a:t>berbobot</a:t>
            </a:r>
            <a:r>
              <a:rPr lang="en-US" sz="1200" dirty="0"/>
              <a:t> (0,3) ,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bebobot</a:t>
            </a:r>
            <a:r>
              <a:rPr lang="en-US" sz="1200" dirty="0"/>
              <a:t> (0,2) ,</a:t>
            </a:r>
          </a:p>
          <a:p>
            <a:r>
              <a:rPr lang="en-US" sz="1200" dirty="0"/>
              <a:t>dan </a:t>
            </a:r>
            <a:r>
              <a:rPr lang="en-US" sz="1200" dirty="0" err="1"/>
              <a:t>Tes</a:t>
            </a:r>
            <a:r>
              <a:rPr lang="en-US" sz="1200" dirty="0"/>
              <a:t> </a:t>
            </a:r>
            <a:r>
              <a:rPr lang="en-US" sz="1200" dirty="0" err="1"/>
              <a:t>berbobot</a:t>
            </a:r>
            <a:r>
              <a:rPr lang="en-US" sz="1200" dirty="0"/>
              <a:t> (0,1)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 descr="close up of building">
            <a:extLst>
              <a:ext uri="{FF2B5EF4-FFF2-40B4-BE49-F238E27FC236}">
                <a16:creationId xmlns:a16="http://schemas.microsoft.com/office/drawing/2014/main" id="{A42D93BE-8A61-463D-AE5E-1D557FA27A4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0214F0-096F-48CD-83D1-F0908328F4C5}"/>
              </a:ext>
            </a:extLst>
          </p:cNvPr>
          <p:cNvSpPr txBox="1"/>
          <p:nvPr/>
        </p:nvSpPr>
        <p:spPr>
          <a:xfrm>
            <a:off x="588145" y="228145"/>
            <a:ext cx="7987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PERHITUNGAN MANUAL PERANKINGAN MAHASISWA </a:t>
            </a:r>
            <a:endParaRPr lang="en-ID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92525-BC47-4FB5-B989-B47F1F683AD4}"/>
              </a:ext>
            </a:extLst>
          </p:cNvPr>
          <p:cNvSpPr txBox="1"/>
          <p:nvPr/>
        </p:nvSpPr>
        <p:spPr>
          <a:xfrm>
            <a:off x="588145" y="932155"/>
            <a:ext cx="1783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Langkah </a:t>
            </a:r>
            <a:r>
              <a:rPr lang="en-US" sz="1400" b="1" u="sng" dirty="0" err="1"/>
              <a:t>perhitungan</a:t>
            </a:r>
            <a:r>
              <a:rPr lang="en-US" sz="1400" b="1" u="sng" dirty="0"/>
              <a:t> :</a:t>
            </a:r>
            <a:endParaRPr lang="en-ID" sz="14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36B88-9ECA-4971-A00D-FE0F1B7B3A95}"/>
              </a:ext>
            </a:extLst>
          </p:cNvPr>
          <p:cNvSpPr txBox="1"/>
          <p:nvPr/>
        </p:nvSpPr>
        <p:spPr>
          <a:xfrm>
            <a:off x="588145" y="1239932"/>
            <a:ext cx="2763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matriks</a:t>
            </a:r>
            <a:r>
              <a:rPr lang="en-US" sz="1400" dirty="0"/>
              <a:t> </a:t>
            </a:r>
            <a:r>
              <a:rPr lang="en-US" sz="1400" dirty="0" err="1"/>
              <a:t>keputusan</a:t>
            </a:r>
            <a:r>
              <a:rPr lang="en-US" sz="1400" dirty="0"/>
              <a:t> : </a:t>
            </a:r>
            <a:endParaRPr lang="en-ID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90FFB9-F7A5-44C2-94CF-5644741B0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79" y="1560513"/>
            <a:ext cx="7506350" cy="14403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0E11A0-C300-4443-B726-D525012F1DA1}"/>
              </a:ext>
            </a:extLst>
          </p:cNvPr>
          <p:cNvSpPr txBox="1"/>
          <p:nvPr/>
        </p:nvSpPr>
        <p:spPr>
          <a:xfrm>
            <a:off x="588145" y="3121223"/>
            <a:ext cx="21461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2.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max : </a:t>
            </a:r>
            <a:endParaRPr lang="en-ID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4E6B41-3D7A-4850-AD53-B0E54DE28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79" y="3549405"/>
            <a:ext cx="7506350" cy="10364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467918-B545-489A-A4BD-0CF9434A24E4}"/>
              </a:ext>
            </a:extLst>
          </p:cNvPr>
          <p:cNvSpPr txBox="1"/>
          <p:nvPr/>
        </p:nvSpPr>
        <p:spPr>
          <a:xfrm>
            <a:off x="588145" y="4694737"/>
            <a:ext cx="3770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3.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max masing </a:t>
            </a:r>
            <a:r>
              <a:rPr lang="en-US" sz="1400" dirty="0" err="1"/>
              <a:t>masing</a:t>
            </a:r>
            <a:r>
              <a:rPr lang="en-US" sz="1400" dirty="0"/>
              <a:t> </a:t>
            </a:r>
            <a:r>
              <a:rPr lang="en-US" sz="1400" dirty="0" err="1"/>
              <a:t>atribut</a:t>
            </a:r>
            <a:r>
              <a:rPr lang="en-US" sz="1400" dirty="0"/>
              <a:t> : </a:t>
            </a:r>
            <a:endParaRPr lang="en-ID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41C4BE-06D7-4AEC-86EB-285F0F224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43" y="5050186"/>
            <a:ext cx="7445385" cy="13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37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 descr="close up of building">
            <a:extLst>
              <a:ext uri="{FF2B5EF4-FFF2-40B4-BE49-F238E27FC236}">
                <a16:creationId xmlns:a16="http://schemas.microsoft.com/office/drawing/2014/main" id="{7044B6B4-ECFB-418F-8484-75A2357A2D2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105443-E411-4609-88E5-15AD6E120A54}"/>
              </a:ext>
            </a:extLst>
          </p:cNvPr>
          <p:cNvSpPr txBox="1"/>
          <p:nvPr/>
        </p:nvSpPr>
        <p:spPr>
          <a:xfrm>
            <a:off x="588145" y="780256"/>
            <a:ext cx="3921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3.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max masing </a:t>
            </a:r>
            <a:r>
              <a:rPr lang="en-US" sz="1400" dirty="0" err="1"/>
              <a:t>masing</a:t>
            </a:r>
            <a:r>
              <a:rPr lang="en-US" sz="1400" dirty="0"/>
              <a:t> </a:t>
            </a:r>
            <a:r>
              <a:rPr lang="en-US" sz="1400" dirty="0" err="1"/>
              <a:t>atribut</a:t>
            </a:r>
            <a:r>
              <a:rPr lang="en-US" sz="1400" dirty="0"/>
              <a:t> : </a:t>
            </a:r>
            <a:endParaRPr lang="en-ID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366A0-C265-4108-9BDA-FA6F98B30451}"/>
              </a:ext>
            </a:extLst>
          </p:cNvPr>
          <p:cNvSpPr txBox="1"/>
          <p:nvPr/>
        </p:nvSpPr>
        <p:spPr>
          <a:xfrm>
            <a:off x="588145" y="228145"/>
            <a:ext cx="7987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PERHITUNGAN MANUAL PERANKINGAN MAHASISWA </a:t>
            </a:r>
            <a:endParaRPr lang="en-ID" sz="2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6DDD20-C892-4F4A-BF34-9C5585D8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45" y="1188313"/>
            <a:ext cx="1095375" cy="140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A50CB9-7408-426C-AB43-FA99FE8F0074}"/>
              </a:ext>
            </a:extLst>
          </p:cNvPr>
          <p:cNvSpPr txBox="1"/>
          <p:nvPr/>
        </p:nvSpPr>
        <p:spPr>
          <a:xfrm>
            <a:off x="508246" y="2606891"/>
            <a:ext cx="448100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Normalisasi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Uas</a:t>
            </a:r>
            <a:r>
              <a:rPr lang="en-US" sz="1200" dirty="0"/>
              <a:t> : </a:t>
            </a:r>
          </a:p>
          <a:p>
            <a:r>
              <a:rPr lang="en-ID" sz="1200" dirty="0"/>
              <a:t>S001 : 90/max {90;90;90} = 90/90 =1</a:t>
            </a:r>
          </a:p>
          <a:p>
            <a:r>
              <a:rPr lang="en-ID" sz="1200" dirty="0"/>
              <a:t>S002 : 90/max {90;90;90} = 90/90 =1</a:t>
            </a:r>
          </a:p>
          <a:p>
            <a:r>
              <a:rPr lang="en-ID" sz="1200" dirty="0"/>
              <a:t>S003 : 90/max {90;90;90} = 90/90 =1</a:t>
            </a:r>
          </a:p>
          <a:p>
            <a:r>
              <a:rPr lang="en-ID" sz="1200" dirty="0" err="1"/>
              <a:t>Normalisasi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Uts</a:t>
            </a:r>
            <a:r>
              <a:rPr lang="en-ID" sz="1200" dirty="0"/>
              <a:t> :</a:t>
            </a:r>
          </a:p>
          <a:p>
            <a:r>
              <a:rPr lang="en-ID" sz="1200" dirty="0"/>
              <a:t>S001 : 90/max {90;85;80} = 90/90=1</a:t>
            </a:r>
          </a:p>
          <a:p>
            <a:r>
              <a:rPr lang="en-ID" sz="1200" dirty="0"/>
              <a:t>S002 : 85/max {90;85;80} = 85/90=0,9444</a:t>
            </a:r>
          </a:p>
          <a:p>
            <a:r>
              <a:rPr lang="en-ID" sz="1200" dirty="0"/>
              <a:t>S003 : 80/max {90;85;80} = 80/90=0,8889</a:t>
            </a:r>
          </a:p>
          <a:p>
            <a:r>
              <a:rPr lang="en-ID" sz="1200" dirty="0" err="1"/>
              <a:t>Normalisasi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Tugas</a:t>
            </a:r>
            <a:r>
              <a:rPr lang="en-ID" sz="1200" dirty="0"/>
              <a:t> :</a:t>
            </a:r>
          </a:p>
          <a:p>
            <a:r>
              <a:rPr lang="en-ID" sz="1200" dirty="0"/>
              <a:t>S001 : 90/max {90;95;80} = 90/95=0,9473</a:t>
            </a:r>
          </a:p>
          <a:p>
            <a:r>
              <a:rPr lang="en-ID" sz="1200" dirty="0"/>
              <a:t>S002 : 95/max {90;95;80} = 95/95=1</a:t>
            </a:r>
          </a:p>
          <a:p>
            <a:r>
              <a:rPr lang="en-ID" sz="1200" dirty="0"/>
              <a:t>S003 : 80/max {90;95;80} = 80/95=0,8421</a:t>
            </a:r>
          </a:p>
          <a:p>
            <a:r>
              <a:rPr lang="en-ID" sz="1200" dirty="0" err="1"/>
              <a:t>Normalisasi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Tes</a:t>
            </a:r>
            <a:r>
              <a:rPr lang="en-ID" sz="1200" dirty="0"/>
              <a:t> :</a:t>
            </a:r>
          </a:p>
          <a:p>
            <a:r>
              <a:rPr lang="en-ID" sz="1200" dirty="0"/>
              <a:t>S001 : 90/max {90;90;95} = 90/95=0,9473</a:t>
            </a:r>
          </a:p>
          <a:p>
            <a:r>
              <a:rPr lang="en-ID" sz="1200" dirty="0"/>
              <a:t>S002 : 90/max {90;90;95} = 90/95=0,9473</a:t>
            </a:r>
          </a:p>
          <a:p>
            <a:r>
              <a:rPr lang="en-ID" sz="1200" dirty="0"/>
              <a:t>S003 : 95/max {90;90;90} = 95/95=1</a:t>
            </a:r>
          </a:p>
          <a:p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91385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40E528-F3AE-4641-AB68-F3E64663519A}"/>
              </a:ext>
            </a:extLst>
          </p:cNvPr>
          <p:cNvSpPr txBox="1"/>
          <p:nvPr/>
        </p:nvSpPr>
        <p:spPr>
          <a:xfrm>
            <a:off x="588145" y="154374"/>
            <a:ext cx="7987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PERHITUNGAN MANUAL PERANKINGAN MAHASISWA </a:t>
            </a:r>
            <a:endParaRPr lang="en-ID" sz="2800" b="1" dirty="0"/>
          </a:p>
        </p:txBody>
      </p:sp>
      <p:pic>
        <p:nvPicPr>
          <p:cNvPr id="9" name="Picture Placeholder 4" descr="close up of building">
            <a:extLst>
              <a:ext uri="{FF2B5EF4-FFF2-40B4-BE49-F238E27FC236}">
                <a16:creationId xmlns:a16="http://schemas.microsoft.com/office/drawing/2014/main" id="{55BA05CF-32B9-4AA6-B554-61ECA07DC6B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F62B63-C85F-4AB8-8455-2C36B10A2FFE}"/>
              </a:ext>
            </a:extLst>
          </p:cNvPr>
          <p:cNvSpPr txBox="1"/>
          <p:nvPr/>
        </p:nvSpPr>
        <p:spPr>
          <a:xfrm>
            <a:off x="588145" y="677594"/>
            <a:ext cx="3921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4.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ranking masing </a:t>
            </a:r>
            <a:r>
              <a:rPr lang="en-US" sz="1400" dirty="0" err="1"/>
              <a:t>masing</a:t>
            </a:r>
            <a:r>
              <a:rPr lang="en-US" sz="1400" dirty="0"/>
              <a:t> </a:t>
            </a:r>
            <a:r>
              <a:rPr lang="en-US" sz="1400" dirty="0" err="1"/>
              <a:t>atribut</a:t>
            </a:r>
            <a:r>
              <a:rPr lang="en-US" sz="1400" dirty="0"/>
              <a:t> :</a:t>
            </a:r>
          </a:p>
          <a:p>
            <a:r>
              <a:rPr lang="en-US" sz="1400" dirty="0"/>
              <a:t> </a:t>
            </a:r>
            <a:endParaRPr lang="en-ID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607C64-F2A3-44BC-9855-A4735AB33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45" y="3196488"/>
            <a:ext cx="2667000" cy="971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3B77D4-6039-4CD2-A481-9EE7A95EAB88}"/>
              </a:ext>
            </a:extLst>
          </p:cNvPr>
          <p:cNvSpPr txBox="1"/>
          <p:nvPr/>
        </p:nvSpPr>
        <p:spPr>
          <a:xfrm>
            <a:off x="524910" y="4202356"/>
            <a:ext cx="3195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Wj</a:t>
            </a:r>
            <a:r>
              <a:rPr lang="en-US" sz="1200" dirty="0"/>
              <a:t>/</a:t>
            </a:r>
            <a:r>
              <a:rPr lang="en-US" sz="1200" dirty="0" err="1"/>
              <a:t>bobot</a:t>
            </a:r>
            <a:r>
              <a:rPr lang="en-US" sz="1200" dirty="0"/>
              <a:t> = UAS{0,4},UTS{0,3},</a:t>
            </a:r>
            <a:r>
              <a:rPr lang="en-US" sz="1200" dirty="0" err="1"/>
              <a:t>Tugas</a:t>
            </a:r>
            <a:r>
              <a:rPr lang="en-US" sz="1200" dirty="0"/>
              <a:t>{0,2},</a:t>
            </a:r>
            <a:r>
              <a:rPr lang="en-US" sz="1200" dirty="0" err="1"/>
              <a:t>Tes</a:t>
            </a:r>
            <a:r>
              <a:rPr lang="en-US" sz="1200" dirty="0"/>
              <a:t>{0,1}</a:t>
            </a:r>
          </a:p>
          <a:p>
            <a:r>
              <a:rPr lang="en-US" sz="1200" dirty="0"/>
              <a:t>Vi = Ranking</a:t>
            </a:r>
          </a:p>
          <a:p>
            <a:endParaRPr lang="en-ID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C58CE-AAEC-49D0-B831-B97E78B91730}"/>
              </a:ext>
            </a:extLst>
          </p:cNvPr>
          <p:cNvSpPr txBox="1"/>
          <p:nvPr/>
        </p:nvSpPr>
        <p:spPr>
          <a:xfrm>
            <a:off x="3720721" y="3196488"/>
            <a:ext cx="266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/>
              <a:t>Bobot</a:t>
            </a:r>
            <a:r>
              <a:rPr lang="en-US" sz="1200" b="1" u="sng" dirty="0"/>
              <a:t> :</a:t>
            </a:r>
          </a:p>
          <a:p>
            <a:r>
              <a:rPr lang="en-US" sz="1200" dirty="0"/>
              <a:t>WS001= 0,4 x </a:t>
            </a:r>
            <a:r>
              <a:rPr lang="en-ID" sz="1200" dirty="0"/>
              <a:t>1 = 0,4 </a:t>
            </a:r>
          </a:p>
          <a:p>
            <a:r>
              <a:rPr lang="en-ID" sz="1200" dirty="0"/>
              <a:t>WS001 = 0,3 x 1 = 0,3</a:t>
            </a:r>
          </a:p>
          <a:p>
            <a:r>
              <a:rPr lang="en-ID" sz="1200" dirty="0"/>
              <a:t>WS001 = 0,2 x 0,947 = 0,1894</a:t>
            </a:r>
          </a:p>
          <a:p>
            <a:r>
              <a:rPr lang="en-ID" sz="1200" dirty="0"/>
              <a:t>WS001 = 0,1 x 0,947 = 0,0947</a:t>
            </a:r>
          </a:p>
          <a:p>
            <a:endParaRPr lang="en-ID" sz="1200" dirty="0"/>
          </a:p>
          <a:p>
            <a:r>
              <a:rPr lang="en-ID" sz="1200" dirty="0"/>
              <a:t>WS002 = 0,4 x 1 = 0,4</a:t>
            </a:r>
          </a:p>
          <a:p>
            <a:r>
              <a:rPr lang="en-ID" sz="1200" dirty="0"/>
              <a:t>WS002 = 0,3 x 0,944 = 0,2833</a:t>
            </a:r>
          </a:p>
          <a:p>
            <a:r>
              <a:rPr lang="en-ID" sz="1200" dirty="0"/>
              <a:t>WS002 = 0,2 x 1 = 0,2</a:t>
            </a:r>
          </a:p>
          <a:p>
            <a:r>
              <a:rPr lang="en-ID" sz="1200" dirty="0"/>
              <a:t>WS002 = 0,1 x 0,947 = 0,0947</a:t>
            </a:r>
          </a:p>
          <a:p>
            <a:endParaRPr lang="en-ID" sz="1200" dirty="0"/>
          </a:p>
          <a:p>
            <a:r>
              <a:rPr lang="en-ID" sz="1200" dirty="0"/>
              <a:t>WS003 = 0,4 x 1 = 0,4</a:t>
            </a:r>
          </a:p>
          <a:p>
            <a:r>
              <a:rPr lang="en-ID" sz="1200" dirty="0"/>
              <a:t>WS003 = 0,3 x 0,889 = 0,2667</a:t>
            </a:r>
          </a:p>
          <a:p>
            <a:r>
              <a:rPr lang="en-ID" sz="1200" dirty="0"/>
              <a:t>WS003 = 0,2 x 0,8421 = 0,16842 </a:t>
            </a:r>
          </a:p>
          <a:p>
            <a:r>
              <a:rPr lang="en-ID" sz="1200" dirty="0"/>
              <a:t>WS003 = 0,1 x 1 = 0,1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4C7BFC-1312-4025-988A-732EB4AF3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45" y="1032716"/>
            <a:ext cx="7110076" cy="16003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C297F5-F936-482B-91FD-B1F4769FBF24}"/>
              </a:ext>
            </a:extLst>
          </p:cNvPr>
          <p:cNvSpPr txBox="1"/>
          <p:nvPr/>
        </p:nvSpPr>
        <p:spPr>
          <a:xfrm>
            <a:off x="524910" y="4696287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V1 = (0,4+0,3+1,894+0,0947)</a:t>
            </a:r>
            <a:r>
              <a:rPr lang="en-ID" sz="1200" dirty="0"/>
              <a:t> = 0,98421</a:t>
            </a:r>
          </a:p>
          <a:p>
            <a:r>
              <a:rPr lang="en-ID" sz="1200" dirty="0"/>
              <a:t>V2 = (0,4+0,2833+0,2+0,0947)=0,9780</a:t>
            </a:r>
          </a:p>
          <a:p>
            <a:r>
              <a:rPr lang="en-ID" sz="1200" dirty="0"/>
              <a:t>V3 = (0,4+0,2667+0,16842+0,1)=0.93508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1131-25C1-4BDA-B11A-A5A33DD73BC5}"/>
              </a:ext>
            </a:extLst>
          </p:cNvPr>
          <p:cNvSpPr txBox="1"/>
          <p:nvPr/>
        </p:nvSpPr>
        <p:spPr>
          <a:xfrm>
            <a:off x="588145" y="2726567"/>
            <a:ext cx="3921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4.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ranking masing </a:t>
            </a:r>
            <a:r>
              <a:rPr lang="en-US" sz="1400" dirty="0" err="1"/>
              <a:t>masing</a:t>
            </a:r>
            <a:r>
              <a:rPr lang="en-US" sz="1400" dirty="0"/>
              <a:t> </a:t>
            </a:r>
            <a:r>
              <a:rPr lang="en-US" sz="1400" dirty="0" err="1"/>
              <a:t>atribut</a:t>
            </a:r>
            <a:r>
              <a:rPr lang="en-US" sz="1400" dirty="0"/>
              <a:t> :</a:t>
            </a:r>
          </a:p>
          <a:p>
            <a:r>
              <a:rPr lang="en-US" sz="1400" dirty="0"/>
              <a:t> 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70145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2" descr="Blue glass building">
            <a:extLst>
              <a:ext uri="{FF2B5EF4-FFF2-40B4-BE49-F238E27FC236}">
                <a16:creationId xmlns:a16="http://schemas.microsoft.com/office/drawing/2014/main" id="{3E9F4D7A-EB42-4465-B273-65FE4BE259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4C16F5-17FB-40B3-ADA0-64AD9FC323FB}"/>
              </a:ext>
            </a:extLst>
          </p:cNvPr>
          <p:cNvSpPr/>
          <p:nvPr/>
        </p:nvSpPr>
        <p:spPr>
          <a:xfrm>
            <a:off x="4043197" y="2967335"/>
            <a:ext cx="4105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err="1"/>
              <a:t>Suatu</a:t>
            </a:r>
            <a:r>
              <a:rPr lang="en-US" sz="2200" dirty="0"/>
              <a:t> Universitas </a:t>
            </a:r>
            <a:r>
              <a:rPr lang="en-US" sz="2200" dirty="0" err="1"/>
              <a:t>ingin</a:t>
            </a:r>
            <a:r>
              <a:rPr lang="en-US" sz="2200" dirty="0"/>
              <a:t> </a:t>
            </a: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dirty="0" err="1"/>
              <a:t>mahasiswa</a:t>
            </a:r>
            <a:r>
              <a:rPr lang="en-US" sz="2200" dirty="0"/>
              <a:t> </a:t>
            </a:r>
            <a:r>
              <a:rPr lang="en-US" sz="2200" dirty="0" err="1"/>
              <a:t>berprestasi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tertinggi</a:t>
            </a:r>
            <a:r>
              <a:rPr lang="en-US" sz="2200" dirty="0"/>
              <a:t>, </a:t>
            </a:r>
            <a:r>
              <a:rPr lang="en-US" sz="2200" dirty="0" err="1"/>
              <a:t>perolehan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ranking,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acuan</a:t>
            </a:r>
            <a:r>
              <a:rPr lang="en-US" sz="2200" dirty="0"/>
              <a:t> </a:t>
            </a:r>
            <a:r>
              <a:rPr lang="en-US" sz="2200" dirty="0" err="1"/>
              <a:t>perhitungan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UAS,UTS,Tugas,Dan</a:t>
            </a:r>
            <a:r>
              <a:rPr lang="en-US" sz="2200" dirty="0"/>
              <a:t> </a:t>
            </a:r>
            <a:r>
              <a:rPr lang="en-US" sz="2200" dirty="0" err="1"/>
              <a:t>Tes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>
          <a:xfrm>
            <a:off x="7821633" y="786181"/>
            <a:ext cx="3709966" cy="4504910"/>
          </a:xfr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7506" y="408373"/>
            <a:ext cx="11176987" cy="5959090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402" y="476091"/>
            <a:ext cx="8552406" cy="754602"/>
          </a:xfrm>
        </p:spPr>
        <p:txBody>
          <a:bodyPr/>
          <a:lstStyle/>
          <a:p>
            <a:pPr rtl="0" eaLnBrk="1" latinLnBrk="0" hangingPunct="1"/>
            <a:r>
              <a:rPr lang="en-US" sz="4000" kern="1200" dirty="0" err="1">
                <a:effectLst/>
                <a:latin typeface="Calibri Light" panose="020F0302020204030204" pitchFamily="34" charset="0"/>
                <a:ea typeface="+mn-ea"/>
                <a:cs typeface="+mn-cs"/>
              </a:rPr>
              <a:t>Metode</a:t>
            </a:r>
            <a:r>
              <a:rPr lang="en-US" sz="40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 Simple Additive Weighting (SAW)</a:t>
            </a:r>
            <a:b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79FD5-2053-4A5E-B00A-1F069D36DD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8277" y="6492960"/>
            <a:ext cx="3924934" cy="49053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72177-CC7F-46C3-859E-45594571D487}"/>
              </a:ext>
            </a:extLst>
          </p:cNvPr>
          <p:cNvSpPr txBox="1"/>
          <p:nvPr/>
        </p:nvSpPr>
        <p:spPr>
          <a:xfrm>
            <a:off x="3888421" y="1721230"/>
            <a:ext cx="42790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</a:rPr>
              <a:t>Metode</a:t>
            </a:r>
            <a:r>
              <a:rPr lang="en-ID" dirty="0">
                <a:solidFill>
                  <a:schemeClr val="bg1"/>
                </a:solidFill>
              </a:rPr>
              <a:t> Simple Additive Weighting (SAW) </a:t>
            </a:r>
            <a:r>
              <a:rPr lang="en-ID" dirty="0" err="1">
                <a:solidFill>
                  <a:schemeClr val="bg1"/>
                </a:solidFill>
              </a:rPr>
              <a:t>dikenal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istilah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metode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penjumlahan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terbobot</a:t>
            </a:r>
            <a:endParaRPr lang="en-ID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</a:rPr>
              <a:t>Konsep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dasar</a:t>
            </a:r>
            <a:r>
              <a:rPr lang="en-ID" dirty="0">
                <a:solidFill>
                  <a:schemeClr val="bg1"/>
                </a:solidFill>
              </a:rPr>
              <a:t> pada </a:t>
            </a:r>
            <a:r>
              <a:rPr lang="en-ID" dirty="0" err="1">
                <a:solidFill>
                  <a:schemeClr val="bg1"/>
                </a:solidFill>
              </a:rPr>
              <a:t>metode</a:t>
            </a:r>
            <a:r>
              <a:rPr lang="en-ID" dirty="0">
                <a:solidFill>
                  <a:schemeClr val="bg1"/>
                </a:solidFill>
              </a:rPr>
              <a:t> SAW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mencari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penjumlahan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terbobot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rating </a:t>
            </a:r>
            <a:r>
              <a:rPr lang="en-ID" dirty="0" err="1">
                <a:solidFill>
                  <a:schemeClr val="bg1"/>
                </a:solidFill>
              </a:rPr>
              <a:t>kinerja</a:t>
            </a:r>
            <a:r>
              <a:rPr lang="en-ID" dirty="0">
                <a:solidFill>
                  <a:schemeClr val="bg1"/>
                </a:solidFill>
              </a:rPr>
              <a:t> pada </a:t>
            </a:r>
            <a:r>
              <a:rPr lang="en-ID" dirty="0" err="1">
                <a:solidFill>
                  <a:schemeClr val="bg1"/>
                </a:solidFill>
              </a:rPr>
              <a:t>setiap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alternatif</a:t>
            </a:r>
            <a:r>
              <a:rPr lang="en-ID" dirty="0">
                <a:solidFill>
                  <a:schemeClr val="bg1"/>
                </a:solidFill>
              </a:rPr>
              <a:t> di </a:t>
            </a:r>
            <a:r>
              <a:rPr lang="en-ID" dirty="0" err="1">
                <a:solidFill>
                  <a:schemeClr val="bg1"/>
                </a:solidFill>
              </a:rPr>
              <a:t>semua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atribut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</a:rPr>
              <a:t>Metode</a:t>
            </a:r>
            <a:r>
              <a:rPr lang="en-ID" dirty="0">
                <a:solidFill>
                  <a:schemeClr val="bg1"/>
                </a:solidFill>
              </a:rPr>
              <a:t> SAW </a:t>
            </a:r>
            <a:r>
              <a:rPr lang="en-ID" dirty="0" err="1">
                <a:solidFill>
                  <a:schemeClr val="bg1"/>
                </a:solidFill>
              </a:rPr>
              <a:t>membutuhkan</a:t>
            </a:r>
            <a:r>
              <a:rPr lang="en-ID" dirty="0">
                <a:solidFill>
                  <a:schemeClr val="bg1"/>
                </a:solidFill>
              </a:rPr>
              <a:t> proses </a:t>
            </a:r>
            <a:r>
              <a:rPr lang="en-ID" dirty="0" err="1">
                <a:solidFill>
                  <a:schemeClr val="bg1"/>
                </a:solidFill>
              </a:rPr>
              <a:t>normalisasi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matriks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keputusan</a:t>
            </a:r>
            <a:r>
              <a:rPr lang="en-ID" dirty="0">
                <a:solidFill>
                  <a:schemeClr val="bg1"/>
                </a:solidFill>
              </a:rPr>
              <a:t> (X) </a:t>
            </a:r>
            <a:r>
              <a:rPr lang="en-ID" dirty="0" err="1">
                <a:solidFill>
                  <a:schemeClr val="bg1"/>
                </a:solidFill>
              </a:rPr>
              <a:t>ke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skala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diperbandingkan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semua</a:t>
            </a:r>
            <a:r>
              <a:rPr lang="en-ID" dirty="0">
                <a:solidFill>
                  <a:schemeClr val="bg1"/>
                </a:solidFill>
              </a:rPr>
              <a:t> rating </a:t>
            </a:r>
            <a:r>
              <a:rPr lang="en-ID" dirty="0" err="1">
                <a:solidFill>
                  <a:schemeClr val="bg1"/>
                </a:solidFill>
              </a:rPr>
              <a:t>alternatif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ada</a:t>
            </a:r>
            <a:r>
              <a:rPr lang="en-ID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107"/>
            <a:ext cx="10515600" cy="700115"/>
          </a:xfrm>
        </p:spPr>
        <p:txBody>
          <a:bodyPr/>
          <a:lstStyle/>
          <a:p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SAW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64EB7-4F7F-48AA-85B2-D62346431ECE}"/>
              </a:ext>
            </a:extLst>
          </p:cNvPr>
          <p:cNvSpPr txBox="1"/>
          <p:nvPr/>
        </p:nvSpPr>
        <p:spPr>
          <a:xfrm>
            <a:off x="926977" y="2414727"/>
            <a:ext cx="75600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Data yang </a:t>
            </a:r>
            <a:r>
              <a:rPr lang="en-US" sz="2200" dirty="0" err="1"/>
              <a:t>dihasilkan</a:t>
            </a:r>
            <a:r>
              <a:rPr lang="en-US" sz="2200" dirty="0"/>
              <a:t> </a:t>
            </a:r>
            <a:r>
              <a:rPr lang="en-US" sz="2200" dirty="0" err="1"/>
              <a:t>tepat</a:t>
            </a:r>
            <a:r>
              <a:rPr lang="en-US" sz="2200" dirty="0"/>
              <a:t> dan </a:t>
            </a:r>
            <a:r>
              <a:rPr lang="en-US" sz="2200" dirty="0" err="1"/>
              <a:t>sesuai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perhitungan</a:t>
            </a: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banyaknya</a:t>
            </a:r>
            <a:r>
              <a:rPr lang="en-US" sz="2200" dirty="0"/>
              <a:t> </a:t>
            </a:r>
            <a:r>
              <a:rPr lang="en-US" sz="2200" dirty="0" err="1"/>
              <a:t>atribut</a:t>
            </a: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 err="1"/>
              <a:t>Konsep</a:t>
            </a:r>
            <a:r>
              <a:rPr lang="en-US" sz="2200" dirty="0"/>
              <a:t> </a:t>
            </a:r>
            <a:r>
              <a:rPr lang="en-US" sz="2200" dirty="0" err="1"/>
              <a:t>logika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SAW </a:t>
            </a:r>
            <a:r>
              <a:rPr lang="en-US" sz="2200" dirty="0" err="1"/>
              <a:t>mudah</a:t>
            </a:r>
            <a:r>
              <a:rPr lang="en-US" sz="2200" dirty="0"/>
              <a:t> </a:t>
            </a:r>
            <a:r>
              <a:rPr lang="en-US" sz="2200" dirty="0" err="1"/>
              <a:t>dimengerti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FEF5E-3190-4700-8CC9-3483923D9200}"/>
              </a:ext>
            </a:extLst>
          </p:cNvPr>
          <p:cNvSpPr txBox="1"/>
          <p:nvPr/>
        </p:nvSpPr>
        <p:spPr>
          <a:xfrm>
            <a:off x="1275366" y="2198466"/>
            <a:ext cx="64481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 err="1"/>
              <a:t>Penentuan</a:t>
            </a:r>
            <a:r>
              <a:rPr lang="en-US" sz="2200" dirty="0"/>
              <a:t> </a:t>
            </a:r>
            <a:r>
              <a:rPr lang="en-US" sz="2200" dirty="0" err="1"/>
              <a:t>Kriteria</a:t>
            </a:r>
            <a:endParaRPr lang="en-ID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 err="1"/>
              <a:t>Penentuan</a:t>
            </a:r>
            <a:r>
              <a:rPr lang="en-US" sz="2200" dirty="0"/>
              <a:t> Rating </a:t>
            </a:r>
            <a:r>
              <a:rPr lang="en-US" sz="2200" dirty="0" err="1"/>
              <a:t>Kepentingan</a:t>
            </a:r>
            <a:r>
              <a:rPr lang="en-US" sz="2200" dirty="0"/>
              <a:t> dan </a:t>
            </a:r>
            <a:r>
              <a:rPr lang="en-US" sz="2200" dirty="0" err="1"/>
              <a:t>Bobot</a:t>
            </a:r>
            <a:r>
              <a:rPr lang="en-US" sz="2200" dirty="0"/>
              <a:t> </a:t>
            </a:r>
            <a:r>
              <a:rPr lang="en-US" sz="2200" dirty="0" err="1"/>
              <a:t>Preferensi</a:t>
            </a: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 err="1"/>
              <a:t>Penentuan</a:t>
            </a:r>
            <a:r>
              <a:rPr lang="en-US" sz="2200" dirty="0"/>
              <a:t> </a:t>
            </a:r>
            <a:r>
              <a:rPr lang="en-US" sz="2200" dirty="0" err="1"/>
              <a:t>Bobot</a:t>
            </a:r>
            <a:r>
              <a:rPr lang="en-US" sz="2200" dirty="0"/>
              <a:t> </a:t>
            </a:r>
            <a:r>
              <a:rPr lang="en-US" sz="2200" dirty="0" err="1"/>
              <a:t>Preferensi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Kriteria</a:t>
            </a: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 err="1"/>
              <a:t>Penentuan</a:t>
            </a:r>
            <a:r>
              <a:rPr lang="en-US" sz="2200" dirty="0"/>
              <a:t> </a:t>
            </a:r>
            <a:r>
              <a:rPr lang="en-US" sz="2200" dirty="0" err="1"/>
              <a:t>Bobot</a:t>
            </a:r>
            <a:r>
              <a:rPr lang="en-US" sz="2200" dirty="0"/>
              <a:t> </a:t>
            </a:r>
            <a:r>
              <a:rPr lang="en-US" sz="2200" dirty="0" err="1"/>
              <a:t>Preferensi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Atribut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1B6896-FA99-4940-B64A-432B8BDC8D77}"/>
              </a:ext>
            </a:extLst>
          </p:cNvPr>
          <p:cNvSpPr txBox="1"/>
          <p:nvPr/>
        </p:nvSpPr>
        <p:spPr>
          <a:xfrm>
            <a:off x="402336" y="100584"/>
            <a:ext cx="1152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PEMBAHASAN PROGRAM PERENGKINGAN MAHASISWA</a:t>
            </a:r>
            <a:endParaRPr lang="en-ID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C41C6-AD6F-4F63-A2F1-A158C1F7DE66}"/>
              </a:ext>
            </a:extLst>
          </p:cNvPr>
          <p:cNvSpPr/>
          <p:nvPr/>
        </p:nvSpPr>
        <p:spPr>
          <a:xfrm>
            <a:off x="486156" y="1788426"/>
            <a:ext cx="11219688" cy="41857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C7396-CBB3-4257-B816-6E09F92C41A8}"/>
              </a:ext>
            </a:extLst>
          </p:cNvPr>
          <p:cNvSpPr txBox="1"/>
          <p:nvPr/>
        </p:nvSpPr>
        <p:spPr>
          <a:xfrm>
            <a:off x="708497" y="1928762"/>
            <a:ext cx="1077500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 shadow my-5"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"card-header text-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Input Data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Mahasiswa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"card-body"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carikode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D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mysqli_query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konek_db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 max(NIM) from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tb_mahasiswa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D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mysqli_fetch_array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carikode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nilaikode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D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nilaikode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hasilkode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str_pad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STR_PAD_LEFT);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hasilkode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"S001"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ID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4720E-D23F-4408-9023-F6990862A5CF}"/>
              </a:ext>
            </a:extLst>
          </p:cNvPr>
          <p:cNvSpPr txBox="1"/>
          <p:nvPr/>
        </p:nvSpPr>
        <p:spPr>
          <a:xfrm>
            <a:off x="577049" y="1029810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Input Data </a:t>
            </a:r>
            <a:r>
              <a:rPr lang="en-US" dirty="0" err="1"/>
              <a:t>Mahasiswa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324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3FF929-9F99-469C-856D-EB978BB73D52}"/>
              </a:ext>
            </a:extLst>
          </p:cNvPr>
          <p:cNvSpPr/>
          <p:nvPr/>
        </p:nvSpPr>
        <p:spPr>
          <a:xfrm>
            <a:off x="484632" y="612559"/>
            <a:ext cx="11219688" cy="58156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C61A7-2592-4365-9A56-BA170D2606E9}"/>
              </a:ext>
            </a:extLst>
          </p:cNvPr>
          <p:cNvSpPr txBox="1"/>
          <p:nvPr/>
        </p:nvSpPr>
        <p:spPr>
          <a:xfrm>
            <a:off x="484633" y="612653"/>
            <a:ext cx="112196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myForm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"multipart/form-data"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 has-feedback"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NIM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data-error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"Isi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hasilkode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glyphicon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form-control-feedback"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"help-block with-errors"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 has-feedback"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Nama :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data-error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"Isi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glyphicon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form-control-feedback"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"help-block with-errors"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 has-feedback"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tgllahir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Tanggal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Lahir :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"coldate1"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tgllahir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IP_calendar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"Y/m/d"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D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 has-feedback"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asalkampus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Asal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Kampus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 :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asalkampus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data-error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"Isi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glyphicon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form-control-feedback"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"help-block with-errors"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13C72-2B80-4D0C-8F2F-5B1ADC5EDF96}"/>
              </a:ext>
            </a:extLst>
          </p:cNvPr>
          <p:cNvSpPr txBox="1"/>
          <p:nvPr/>
        </p:nvSpPr>
        <p:spPr>
          <a:xfrm>
            <a:off x="484632" y="120593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Input Data </a:t>
            </a:r>
            <a:r>
              <a:rPr lang="en-US" dirty="0" err="1"/>
              <a:t>Mahasiswa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6728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43A7EF-D7F5-4353-AA0D-DD84C4F0CC74}"/>
              </a:ext>
            </a:extLst>
          </p:cNvPr>
          <p:cNvSpPr/>
          <p:nvPr/>
        </p:nvSpPr>
        <p:spPr>
          <a:xfrm>
            <a:off x="486156" y="521164"/>
            <a:ext cx="11219688" cy="30910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12FF9-8C4E-43D7-B097-3F9E9AAEC5B4}"/>
              </a:ext>
            </a:extLst>
          </p:cNvPr>
          <p:cNvSpPr txBox="1"/>
          <p:nvPr/>
        </p:nvSpPr>
        <p:spPr>
          <a:xfrm>
            <a:off x="484632" y="120593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Input Data </a:t>
            </a:r>
            <a:r>
              <a:rPr lang="en-US" dirty="0" err="1"/>
              <a:t>Mahasiswa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74572-0F53-419F-806A-78D677D2B52D}"/>
              </a:ext>
            </a:extLst>
          </p:cNvPr>
          <p:cNvSpPr txBox="1"/>
          <p:nvPr/>
        </p:nvSpPr>
        <p:spPr>
          <a:xfrm>
            <a:off x="612559" y="719091"/>
            <a:ext cx="1096392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 has-feedback"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notelp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No Telp :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notelp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data-error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"Isi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benar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glyphicon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form-control-feedback"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aria-hidden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"help-block with-errors"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"alert"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"card-footer"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checkInput</a:t>
            </a:r>
            <a:r>
              <a:rPr lang="en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Simpan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D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91091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230</TotalTime>
  <Words>7773</Words>
  <Application>Microsoft Office PowerPoint</Application>
  <PresentationFormat>Widescreen</PresentationFormat>
  <Paragraphs>436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Bahnschrift Condensed</vt:lpstr>
      <vt:lpstr>Calibri</vt:lpstr>
      <vt:lpstr>Calibri Light</vt:lpstr>
      <vt:lpstr>Consolas</vt:lpstr>
      <vt:lpstr>Corbel</vt:lpstr>
      <vt:lpstr>Wingdings</vt:lpstr>
      <vt:lpstr>Office Theme</vt:lpstr>
      <vt:lpstr>PENENTUAN RANKING MAHASISWA TERBAIK MENGGUNAKAN METODE SAW</vt:lpstr>
      <vt:lpstr>Agenda</vt:lpstr>
      <vt:lpstr>Studi Kasus</vt:lpstr>
      <vt:lpstr>Metode Simple Additive Weighting (SAW) </vt:lpstr>
      <vt:lpstr>Alasan menggunakan metode SAW</vt:lpstr>
      <vt:lpstr>Langkah Langkah Analisis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PENENTUAN RANKING MAHASISWA TERBAIK MENGGUNAKAN METODE SAW</dc:title>
  <dc:creator>Daffa Kurnia</dc:creator>
  <cp:lastModifiedBy>Daffa Kurnia</cp:lastModifiedBy>
  <cp:revision>69</cp:revision>
  <dcterms:created xsi:type="dcterms:W3CDTF">2021-07-10T03:21:54Z</dcterms:created>
  <dcterms:modified xsi:type="dcterms:W3CDTF">2021-07-10T07:12:39Z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