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3"/>
  </p:sldMasterIdLst>
  <p:notesMasterIdLst>
    <p:notesMasterId r:id="rId5"/>
  </p:notesMasterIdLst>
  <p:sldIdLst>
    <p:sldId id="256" r:id="rId4"/>
    <p:sldId id="257" r:id="rId6"/>
    <p:sldId id="300" r:id="rId7"/>
    <p:sldId id="292" r:id="rId8"/>
    <p:sldId id="293" r:id="rId9"/>
    <p:sldId id="295" r:id="rId10"/>
    <p:sldId id="363" r:id="rId11"/>
    <p:sldId id="260" r:id="rId12"/>
    <p:sldId id="325" r:id="rId13"/>
    <p:sldId id="365" r:id="rId14"/>
    <p:sldId id="366" r:id="rId15"/>
    <p:sldId id="367" r:id="rId16"/>
    <p:sldId id="334" r:id="rId17"/>
    <p:sldId id="368" r:id="rId18"/>
    <p:sldId id="369" r:id="rId19"/>
    <p:sldId id="370" r:id="rId20"/>
    <p:sldId id="371" r:id="rId21"/>
    <p:sldId id="372" r:id="rId22"/>
    <p:sldId id="338" r:id="rId23"/>
    <p:sldId id="373" r:id="rId24"/>
    <p:sldId id="396" r:id="rId25"/>
    <p:sldId id="374" r:id="rId26"/>
    <p:sldId id="375" r:id="rId27"/>
    <p:sldId id="386" r:id="rId28"/>
    <p:sldId id="376" r:id="rId29"/>
    <p:sldId id="341" r:id="rId30"/>
    <p:sldId id="340" r:id="rId31"/>
    <p:sldId id="378" r:id="rId32"/>
    <p:sldId id="379" r:id="rId33"/>
    <p:sldId id="380" r:id="rId34"/>
    <p:sldId id="395" r:id="rId35"/>
    <p:sldId id="387" r:id="rId36"/>
    <p:sldId id="344" r:id="rId37"/>
  </p:sldIdLst>
  <p:sldSz cx="9144000" cy="6858000"/>
  <p:notesSz cx="6858000" cy="9144000"/>
  <p:embeddedFontLst>
    <p:embeddedFont>
      <p:font typeface="Book Antiqua" panose="02040602050305030304"/>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9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 name="Google Shape;77;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 name="Google Shape;85;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91153fb2f2_0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91153fb2f2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g191153fb2f2_0_0:notes"/>
          <p:cNvSpPr txBox="1"/>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2819400" y="304800"/>
            <a:ext cx="60960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solidFill>
                  <a:srgbClr val="660066"/>
                </a:solidFill>
                <a:latin typeface="Book Antiqua" panose="02040602050305030304"/>
                <a:ea typeface="Book Antiqua" panose="02040602050305030304"/>
                <a:cs typeface="Book Antiqua" panose="02040602050305030304"/>
                <a:sym typeface="Book Antiqua" panose="0204060205030503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subTitle" idx="1"/>
          </p:nvPr>
        </p:nvSpPr>
        <p:spPr>
          <a:xfrm>
            <a:off x="3276600" y="2514600"/>
            <a:ext cx="5562600" cy="990600"/>
          </a:xfrm>
          <a:prstGeom prst="rect">
            <a:avLst/>
          </a:prstGeom>
          <a:noFill/>
          <a:ln>
            <a:noFill/>
          </a:ln>
        </p:spPr>
        <p:txBody>
          <a:bodyPr spcFirstLastPara="1" wrap="square" lIns="91425" tIns="45700" rIns="91425" bIns="45700" anchor="t" anchorCtr="0">
            <a:noAutofit/>
          </a:bodyPr>
          <a:lstStyle>
            <a:lvl1pPr lvl="0" algn="ctr">
              <a:lnSpc>
                <a:spcPct val="120000"/>
              </a:lnSpc>
              <a:spcBef>
                <a:spcPts val="640"/>
              </a:spcBef>
              <a:spcAft>
                <a:spcPts val="0"/>
              </a:spcAft>
              <a:buClr>
                <a:schemeClr val="dk1"/>
              </a:buClr>
              <a:buSzPts val="3200"/>
              <a:buFont typeface="Arial" panose="020B0604020202020204"/>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
          <p:cNvSpPr txBox="1"/>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4" name="Shape 64"/>
        <p:cNvGrpSpPr/>
        <p:nvPr/>
      </p:nvGrpSpPr>
      <p:grpSpPr>
        <a:xfrm>
          <a:off x="0" y="0"/>
          <a:ext cx="0" cy="0"/>
          <a:chOff x="0" y="0"/>
          <a:chExt cx="0" cy="0"/>
        </a:xfrm>
      </p:grpSpPr>
      <p:sp>
        <p:nvSpPr>
          <p:cNvPr id="65" name="Google Shape;65;p12"/>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type="body" idx="1"/>
          </p:nvPr>
        </p:nvSpPr>
        <p:spPr>
          <a:xfrm>
            <a:off x="381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7" name="Google Shape;67;p12"/>
          <p:cNvSpPr txBox="1"/>
          <p:nvPr>
            <p:ph type="body" idx="2"/>
          </p:nvPr>
        </p:nvSpPr>
        <p:spPr>
          <a:xfrm>
            <a:off x="4572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12"/>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0" name="Shape 70"/>
        <p:cNvGrpSpPr/>
        <p:nvPr/>
      </p:nvGrpSpPr>
      <p:grpSpPr>
        <a:xfrm>
          <a:off x="0" y="0"/>
          <a:ext cx="0" cy="0"/>
          <a:chOff x="0" y="0"/>
          <a:chExt cx="0" cy="0"/>
        </a:xfrm>
      </p:grpSpPr>
      <p:sp>
        <p:nvSpPr>
          <p:cNvPr id="71" name="Google Shape;71;p13"/>
          <p:cNvSpPr txBox="1"/>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480"/>
              </a:spcBef>
              <a:spcAft>
                <a:spcPts val="0"/>
              </a:spcAft>
              <a:buClr>
                <a:schemeClr val="dk1"/>
              </a:buClr>
              <a:buSzPts val="2400"/>
              <a:buFont typeface="Arial" panose="020B0604020202020204"/>
              <a:buNone/>
              <a:defRPr sz="2400"/>
            </a:lvl1pPr>
            <a:lvl2pPr marL="914400" lvl="1" indent="-228600" algn="l">
              <a:spcBef>
                <a:spcPts val="400"/>
              </a:spcBef>
              <a:spcAft>
                <a:spcPts val="0"/>
              </a:spcAft>
              <a:buClr>
                <a:schemeClr val="dk1"/>
              </a:buClr>
              <a:buSzPts val="2000"/>
              <a:buFont typeface="Arial" panose="020B0604020202020204"/>
              <a:buNone/>
              <a:defRPr sz="2000"/>
            </a:lvl2pPr>
            <a:lvl3pPr marL="1371600" lvl="2" indent="-228600" algn="l">
              <a:spcBef>
                <a:spcPts val="360"/>
              </a:spcBef>
              <a:spcAft>
                <a:spcPts val="0"/>
              </a:spcAft>
              <a:buClr>
                <a:schemeClr val="dk1"/>
              </a:buClr>
              <a:buSzPts val="1800"/>
              <a:buFont typeface="Arial" panose="020B0604020202020204"/>
              <a:buNone/>
              <a:defRPr sz="1800"/>
            </a:lvl3pPr>
            <a:lvl4pPr marL="1828800" lvl="3" indent="-228600" algn="l">
              <a:spcBef>
                <a:spcPts val="320"/>
              </a:spcBef>
              <a:spcAft>
                <a:spcPts val="0"/>
              </a:spcAft>
              <a:buClr>
                <a:schemeClr val="dk1"/>
              </a:buClr>
              <a:buSzPts val="1600"/>
              <a:buFont typeface="Arial" panose="020B0604020202020204"/>
              <a:buNone/>
              <a:defRPr sz="1600"/>
            </a:lvl4pPr>
            <a:lvl5pPr marL="2286000" lvl="4" indent="-228600" algn="l">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73" name="Google Shape;73;p13"/>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4"/>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7" name="Shape 27"/>
        <p:cNvGrpSpPr/>
        <p:nvPr/>
      </p:nvGrpSpPr>
      <p:grpSpPr>
        <a:xfrm>
          <a:off x="0" y="0"/>
          <a:ext cx="0" cy="0"/>
          <a:chOff x="0" y="0"/>
          <a:chExt cx="0" cy="0"/>
        </a:xfrm>
      </p:grpSpPr>
      <p:sp>
        <p:nvSpPr>
          <p:cNvPr id="28" name="Google Shape;28;p5"/>
          <p:cNvSpPr txBox="1"/>
          <p:nvPr>
            <p:ph type="title"/>
          </p:nvPr>
        </p:nvSpPr>
        <p:spPr>
          <a:xfrm rot="5400000">
            <a:off x="4562475" y="1895475"/>
            <a:ext cx="5943600" cy="21526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type="body" idx="1"/>
          </p:nvPr>
        </p:nvSpPr>
        <p:spPr>
          <a:xfrm rot="5400000">
            <a:off x="180975" y="-180975"/>
            <a:ext cx="5943600" cy="630555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 name="Google Shape;30;p5"/>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32" name="Shape 32"/>
        <p:cNvGrpSpPr/>
        <p:nvPr/>
      </p:nvGrpSpPr>
      <p:grpSpPr>
        <a:xfrm>
          <a:off x="0" y="0"/>
          <a:ext cx="0" cy="0"/>
          <a:chOff x="0" y="0"/>
          <a:chExt cx="0" cy="0"/>
        </a:xfrm>
      </p:grpSpPr>
      <p:sp>
        <p:nvSpPr>
          <p:cNvPr id="33" name="Google Shape;33;p6"/>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type="body" idx="1"/>
          </p:nvPr>
        </p:nvSpPr>
        <p:spPr>
          <a:xfrm rot="5400000">
            <a:off x="2232819" y="-434182"/>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6"/>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7" name="Shape 37"/>
        <p:cNvGrpSpPr/>
        <p:nvPr/>
      </p:nvGrpSpPr>
      <p:grpSpPr>
        <a:xfrm>
          <a:off x="0" y="0"/>
          <a:ext cx="0" cy="0"/>
          <a:chOff x="0" y="0"/>
          <a:chExt cx="0" cy="0"/>
        </a:xfrm>
      </p:grpSpPr>
      <p:sp>
        <p:nvSpPr>
          <p:cNvPr id="38" name="Google Shape;38;p7"/>
          <p:cNvSpPr txBox="1"/>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p:nvPr>
            <p:ph type="pic" idx="2"/>
          </p:nvPr>
        </p:nvSpPr>
        <p:spPr>
          <a:xfrm>
            <a:off x="3887788" y="987425"/>
            <a:ext cx="4629150" cy="4873625"/>
          </a:xfrm>
          <a:prstGeom prst="rect">
            <a:avLst/>
          </a:prstGeom>
          <a:noFill/>
          <a:ln>
            <a:noFill/>
          </a:ln>
        </p:spPr>
      </p:sp>
      <p:sp>
        <p:nvSpPr>
          <p:cNvPr id="40" name="Google Shape;40;p7"/>
          <p:cNvSpPr txBox="1"/>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1" name="Google Shape;41;p7"/>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3" name="Shape 43"/>
        <p:cNvGrpSpPr/>
        <p:nvPr/>
      </p:nvGrpSpPr>
      <p:grpSpPr>
        <a:xfrm>
          <a:off x="0" y="0"/>
          <a:ext cx="0" cy="0"/>
          <a:chOff x="0" y="0"/>
          <a:chExt cx="0" cy="0"/>
        </a:xfrm>
      </p:grpSpPr>
      <p:sp>
        <p:nvSpPr>
          <p:cNvPr id="44" name="Google Shape;44;p8"/>
          <p:cNvSpPr txBox="1"/>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20000"/>
              </a:lnSpc>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46" name="Google Shape;46;p8"/>
          <p:cNvSpPr txBox="1"/>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7" name="Google Shape;47;p8"/>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9"/>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6" name="Shape 56"/>
        <p:cNvGrpSpPr/>
        <p:nvPr/>
      </p:nvGrpSpPr>
      <p:grpSpPr>
        <a:xfrm>
          <a:off x="0" y="0"/>
          <a:ext cx="0" cy="0"/>
          <a:chOff x="0" y="0"/>
          <a:chExt cx="0" cy="0"/>
        </a:xfrm>
      </p:grpSpPr>
      <p:sp>
        <p:nvSpPr>
          <p:cNvPr id="57" name="Google Shape;57;p11"/>
          <p:cNvSpPr txBox="1"/>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9" name="Google Shape;59;p11"/>
          <p:cNvSpPr txBox="1"/>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11"/>
          <p:cNvSpPr txBox="1"/>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1" name="Google Shape;61;p11"/>
          <p:cNvSpPr txBox="1"/>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2" name="Google Shape;62;p11"/>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image" Target="../media/image2.jpeg"/><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7" name="Shape 17"/>
        <p:cNvGrpSpPr/>
        <p:nvPr/>
      </p:nvGrpSpPr>
      <p:grpSpPr>
        <a:xfrm>
          <a:off x="0" y="0"/>
          <a:ext cx="0" cy="0"/>
          <a:chOff x="0" y="0"/>
          <a:chExt cx="0" cy="0"/>
        </a:xfrm>
      </p:grpSpPr>
      <p:sp>
        <p:nvSpPr>
          <p:cNvPr id="18" name="Google Shape;18;p3"/>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200" b="1" i="0" u="none" strike="noStrike" cap="none">
                <a:solidFill>
                  <a:srgbClr val="800000"/>
                </a:solidFill>
                <a:latin typeface="Arial" panose="020B0604020202020204"/>
                <a:ea typeface="Arial" panose="020B0604020202020204"/>
                <a:cs typeface="Arial" panose="020B0604020202020204"/>
                <a:sym typeface="Arial" panose="020B0604020202020204"/>
              </a:defRPr>
            </a:lvl9pPr>
          </a:lstStyle>
          <a:p/>
        </p:txBody>
      </p:sp>
      <p:sp>
        <p:nvSpPr>
          <p:cNvPr id="19" name="Google Shape;19;p3"/>
          <p:cNvSpPr txBox="1"/>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3"/>
          <p:cNvSpPr txBox="1"/>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 name="Google Shape;21;p3"/>
          <p:cNvSpPr txBox="1"/>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4"/>
          <p:cNvSpPr txBox="1"/>
          <p:nvPr>
            <p:ph type="ctrTitle"/>
          </p:nvPr>
        </p:nvSpPr>
        <p:spPr>
          <a:xfrm>
            <a:off x="2742565" y="200025"/>
            <a:ext cx="6264275" cy="152590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Book Antiqua" panose="02040602050305030304"/>
              <a:buNone/>
            </a:pPr>
            <a:r>
              <a:rPr lang="en-US" sz="2975">
                <a:solidFill>
                  <a:schemeClr val="dk1"/>
                </a:solidFill>
                <a:latin typeface="Times New Roman" panose="02020603050405020304"/>
                <a:ea typeface="Times New Roman" panose="02020603050405020304"/>
                <a:cs typeface="Times New Roman" panose="02020603050405020304"/>
                <a:sym typeface="Times New Roman" panose="02020603050405020304"/>
              </a:rPr>
              <a:t>Enhancing E-Commerce Performance - A PySpark and ML Approach</a:t>
            </a:r>
            <a:br>
              <a:rPr lang="en-US" sz="2975"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800">
              <a:solidFill>
                <a:schemeClr val="dk1"/>
              </a:solidFill>
            </a:endParaRPr>
          </a:p>
        </p:txBody>
      </p:sp>
      <p:sp>
        <p:nvSpPr>
          <p:cNvPr id="80" name="Google Shape;80;p14"/>
          <p:cNvSpPr txBox="1"/>
          <p:nvPr>
            <p:ph type="subTitle" idx="1"/>
          </p:nvPr>
        </p:nvSpPr>
        <p:spPr>
          <a:xfrm>
            <a:off x="2806700" y="4941887"/>
            <a:ext cx="2413000" cy="1050925"/>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Intern Guide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Dr.N.Yamuna Devi</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Associate Professor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Clr>
                <a:schemeClr val="dk1"/>
              </a:buClr>
              <a:buSzPts val="2000"/>
              <a:buFont typeface="Times New Roman" panose="02020603050405020304"/>
              <a:buNone/>
            </a:pP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Clr>
                <a:schemeClr val="dk1"/>
              </a:buClr>
              <a:buSzPts val="2000"/>
              <a:buFont typeface="Times New Roman" panose="02020603050405020304"/>
              <a:buNone/>
            </a:pP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Clr>
                <a:schemeClr val="dk1"/>
              </a:buClr>
              <a:buSzPts val="2000"/>
              <a:buFont typeface="Times New Roman" panose="02020603050405020304"/>
              <a:buNone/>
            </a:pP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Clr>
                <a:schemeClr val="dk1"/>
              </a:buClr>
              <a:buSzPts val="2000"/>
              <a:buFont typeface="Times New Roman" panose="02020603050405020304"/>
              <a:buNone/>
            </a:pP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1" name="Google Shape;81;p14"/>
          <p:cNvSpPr txBox="1"/>
          <p:nvPr/>
        </p:nvSpPr>
        <p:spPr>
          <a:xfrm>
            <a:off x="3540125" y="2006600"/>
            <a:ext cx="5043600" cy="828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Company Name: </a:t>
            </a:r>
            <a:b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L&amp;T Technology Services</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2" name="Google Shape;82;p14"/>
          <p:cNvSpPr txBox="1"/>
          <p:nvPr/>
        </p:nvSpPr>
        <p:spPr>
          <a:xfrm>
            <a:off x="4954270" y="4941887"/>
            <a:ext cx="4572000" cy="133667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Name:  DHARUN PRUDHIV M</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Roll No: 2033010</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Course : M.Sc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DCS</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PREPROCESSING</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sz="2200"/>
          </a:p>
          <a:p>
            <a:pPr marL="0" lvl="1" indent="0" algn="l" rtl="0">
              <a:lnSpc>
                <a:spcPct val="140000"/>
              </a:lnSpc>
              <a:spcBef>
                <a:spcPts val="0"/>
              </a:spcBef>
              <a:spcAft>
                <a:spcPts val="0"/>
              </a:spcAft>
              <a:buSzPts val="1300"/>
              <a:buFont typeface="+mj-lt"/>
              <a:buNone/>
            </a:pPr>
            <a:r>
              <a:rPr lang="en-US" altLang="en-GB" sz="2400" b="1">
                <a:latin typeface="Times New Roman" panose="02020603050405020304" charset="0"/>
                <a:cs typeface="Times New Roman" panose="02020603050405020304" charset="0"/>
                <a:sym typeface="+mn-ea"/>
              </a:rPr>
              <a:t>Normalization</a:t>
            </a:r>
            <a:endParaRPr lang="en-US" altLang="en-GB" sz="2400" b="1">
              <a:latin typeface="Times New Roman" panose="02020603050405020304" charset="0"/>
              <a:cs typeface="Times New Roman" panose="02020603050405020304" charset="0"/>
              <a:sym typeface="+mn-ea"/>
            </a:endParaRPr>
          </a:p>
          <a:p>
            <a:pPr marL="0" lvl="1" indent="0" algn="l" rtl="0">
              <a:lnSpc>
                <a:spcPct val="140000"/>
              </a:lnSpc>
              <a:spcBef>
                <a:spcPts val="0"/>
              </a:spcBef>
              <a:spcAft>
                <a:spcPts val="0"/>
              </a:spcAft>
              <a:buSzPts val="1300"/>
              <a:buFont typeface="+mj-lt"/>
              <a:buNone/>
            </a:pPr>
            <a:endParaRPr lang="en-US" altLang="en-GB" sz="2400" b="1">
              <a:latin typeface="Times New Roman" panose="02020603050405020304" charset="0"/>
              <a:cs typeface="Times New Roman" panose="02020603050405020304" charset="0"/>
              <a:sym typeface="+mn-ea"/>
            </a:endParaRPr>
          </a:p>
          <a:p>
            <a:pPr marL="800100" lvl="2"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Employed MinMaxScaler for normalization, a crucial step to ensure consistent scales across numerical features.</a:t>
            </a:r>
            <a:endParaRPr lang="en-US" altLang="en-GB" sz="2000">
              <a:latin typeface="Times New Roman" panose="02020603050405020304" charset="0"/>
              <a:cs typeface="Times New Roman" panose="02020603050405020304" charset="0"/>
              <a:sym typeface="+mn-ea"/>
            </a:endParaRPr>
          </a:p>
          <a:p>
            <a:pPr marL="457200" lvl="2" indent="0" algn="l" rtl="0">
              <a:lnSpc>
                <a:spcPct val="140000"/>
              </a:lnSpc>
              <a:spcBef>
                <a:spcPts val="0"/>
              </a:spcBef>
              <a:spcAft>
                <a:spcPts val="0"/>
              </a:spcAft>
              <a:buSzPts val="1300"/>
              <a:buFont typeface="Wingdings" panose="05000000000000000000" charset="0"/>
              <a:buNone/>
            </a:pPr>
            <a:r>
              <a:rPr lang="en-US" altLang="en-GB" sz="2000">
                <a:latin typeface="Times New Roman" panose="02020603050405020304" charset="0"/>
                <a:cs typeface="Times New Roman" panose="02020603050405020304" charset="0"/>
                <a:sym typeface="+mn-ea"/>
              </a:rPr>
              <a:t> </a:t>
            </a:r>
            <a:endParaRPr lang="en-US" altLang="en-GB" sz="2000">
              <a:latin typeface="Times New Roman" panose="02020603050405020304" charset="0"/>
              <a:cs typeface="Times New Roman" panose="02020603050405020304" charset="0"/>
              <a:sym typeface="+mn-ea"/>
            </a:endParaRPr>
          </a:p>
          <a:p>
            <a:pPr marL="800100" lvl="2"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The normalization process promoted a balanced and more accurate representation of the data, enhancing the overall effectiveness of the analysis.</a:t>
            </a:r>
            <a:endParaRPr lang="en-US" altLang="en-GB" sz="2000">
              <a:latin typeface="Times New Roman" panose="02020603050405020304" charset="0"/>
              <a:cs typeface="Times New Roman" panose="02020603050405020304" charset="0"/>
              <a:sym typeface="+mn-ea"/>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97155" y="0"/>
            <a:ext cx="7174865" cy="160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EXPLORATORY DATA ANALYSIS	</a:t>
            </a:r>
            <a:endParaRPr lang="en-US"/>
          </a:p>
        </p:txBody>
      </p:sp>
      <p:sp>
        <p:nvSpPr>
          <p:cNvPr id="110" name="Google Shape;110;p18"/>
          <p:cNvSpPr txBox="1"/>
          <p:nvPr>
            <p:ph type="body" idx="1"/>
          </p:nvPr>
        </p:nvSpPr>
        <p:spPr>
          <a:xfrm>
            <a:off x="354965" y="1600200"/>
            <a:ext cx="7762240" cy="187325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r>
              <a:rPr lang="en-US" sz="2000">
                <a:latin typeface="Times New Roman" panose="02020603050405020304" charset="0"/>
                <a:cs typeface="Times New Roman" panose="02020603050405020304" charset="0"/>
              </a:rPr>
              <a:t>Applied both </a:t>
            </a:r>
            <a:r>
              <a:rPr lang="en-US" sz="2000" b="1">
                <a:latin typeface="Times New Roman" panose="02020603050405020304" charset="0"/>
                <a:cs typeface="Times New Roman" panose="02020603050405020304" charset="0"/>
              </a:rPr>
              <a:t>univariate</a:t>
            </a:r>
            <a:r>
              <a:rPr lang="en-US" sz="2000">
                <a:latin typeface="Times New Roman" panose="02020603050405020304" charset="0"/>
                <a:cs typeface="Times New Roman" panose="02020603050405020304" charset="0"/>
              </a:rPr>
              <a:t> and </a:t>
            </a:r>
            <a:r>
              <a:rPr lang="en-US" sz="2000" b="1">
                <a:latin typeface="Times New Roman" panose="02020603050405020304" charset="0"/>
                <a:cs typeface="Times New Roman" panose="02020603050405020304" charset="0"/>
              </a:rPr>
              <a:t>bivariate </a:t>
            </a:r>
            <a:r>
              <a:rPr lang="en-US" sz="2000">
                <a:latin typeface="Times New Roman" panose="02020603050405020304" charset="0"/>
                <a:cs typeface="Times New Roman" panose="02020603050405020304" charset="0"/>
              </a:rPr>
              <a:t>analysis to gain insights into individual variable distributions, trends, and relationships between pairs of variables.</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4506595" y="3539490"/>
            <a:ext cx="3310890" cy="2019935"/>
          </a:xfrm>
          <a:prstGeom prst="rect">
            <a:avLst/>
          </a:prstGeom>
        </p:spPr>
      </p:pic>
      <p:pic>
        <p:nvPicPr>
          <p:cNvPr id="6" name="Picture 5"/>
          <p:cNvPicPr>
            <a:picLocks noChangeAspect="1"/>
          </p:cNvPicPr>
          <p:nvPr/>
        </p:nvPicPr>
        <p:blipFill>
          <a:blip r:embed="rId2"/>
          <a:stretch>
            <a:fillRect/>
          </a:stretch>
        </p:blipFill>
        <p:spPr>
          <a:xfrm>
            <a:off x="1042035" y="3539490"/>
            <a:ext cx="2720340" cy="1878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97155" y="0"/>
            <a:ext cx="7174865" cy="160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EXPLORATORY DATA ANALYSIS	</a:t>
            </a:r>
            <a:endParaRPr lang="en-US"/>
          </a:p>
        </p:txBody>
      </p:sp>
      <p:sp>
        <p:nvSpPr>
          <p:cNvPr id="110" name="Google Shape;110;p18"/>
          <p:cNvSpPr txBox="1"/>
          <p:nvPr>
            <p:ph type="body" idx="1"/>
          </p:nvPr>
        </p:nvSpPr>
        <p:spPr>
          <a:xfrm>
            <a:off x="354965" y="1600200"/>
            <a:ext cx="7762240" cy="187325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r>
              <a:rPr lang="en-US" sz="2000">
                <a:latin typeface="Times New Roman" panose="02020603050405020304" charset="0"/>
                <a:cs typeface="Times New Roman" panose="02020603050405020304" charset="0"/>
              </a:rPr>
              <a:t>Applied </a:t>
            </a:r>
            <a:r>
              <a:rPr lang="en-US" sz="2000" b="1">
                <a:latin typeface="Times New Roman" panose="02020603050405020304" charset="0"/>
                <a:cs typeface="Times New Roman" panose="02020603050405020304" charset="0"/>
              </a:rPr>
              <a:t>temporal</a:t>
            </a:r>
            <a:r>
              <a:rPr lang="en-US" sz="2000">
                <a:latin typeface="Times New Roman" panose="02020603050405020304" charset="0"/>
                <a:cs typeface="Times New Roman" panose="02020603050405020304" charset="0"/>
              </a:rPr>
              <a:t> and </a:t>
            </a:r>
            <a:r>
              <a:rPr lang="en-US" sz="2000" b="1">
                <a:latin typeface="Times New Roman" panose="02020603050405020304" charset="0"/>
                <a:cs typeface="Times New Roman" panose="02020603050405020304" charset="0"/>
              </a:rPr>
              <a:t>region-wise</a:t>
            </a:r>
            <a:r>
              <a:rPr lang="en-US" sz="2000">
                <a:latin typeface="Times New Roman" panose="02020603050405020304" charset="0"/>
                <a:cs typeface="Times New Roman" panose="02020603050405020304" charset="0"/>
              </a:rPr>
              <a:t> analysis to uncover patterns in transactional data, enabling insights into seasonal trends and regional preferences for targeted strategies.</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925195" y="3127375"/>
            <a:ext cx="3512185" cy="1725930"/>
          </a:xfrm>
          <a:prstGeom prst="rect">
            <a:avLst/>
          </a:prstGeom>
        </p:spPr>
      </p:pic>
      <p:pic>
        <p:nvPicPr>
          <p:cNvPr id="2" name="Picture 1"/>
          <p:cNvPicPr>
            <a:picLocks noChangeAspect="1"/>
          </p:cNvPicPr>
          <p:nvPr/>
        </p:nvPicPr>
        <p:blipFill>
          <a:blip r:embed="rId2"/>
          <a:stretch>
            <a:fillRect/>
          </a:stretch>
        </p:blipFill>
        <p:spPr>
          <a:xfrm>
            <a:off x="5070475" y="3128010"/>
            <a:ext cx="2992755" cy="1725930"/>
          </a:xfrm>
          <a:prstGeom prst="rect">
            <a:avLst/>
          </a:prstGeom>
        </p:spPr>
      </p:pic>
      <p:pic>
        <p:nvPicPr>
          <p:cNvPr id="4" name="Picture 3"/>
          <p:cNvPicPr>
            <a:picLocks noChangeAspect="1"/>
          </p:cNvPicPr>
          <p:nvPr/>
        </p:nvPicPr>
        <p:blipFill>
          <a:blip r:embed="rId3"/>
          <a:stretch>
            <a:fillRect/>
          </a:stretch>
        </p:blipFill>
        <p:spPr>
          <a:xfrm>
            <a:off x="3272155" y="5136515"/>
            <a:ext cx="3049905" cy="1525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062990"/>
            <a:ext cx="8229600" cy="4196715"/>
          </a:xfrm>
          <a:prstGeom prst="rect">
            <a:avLst/>
          </a:prstGeom>
        </p:spPr>
        <p:txBody>
          <a:bodyPr spcFirstLastPara="1" wrap="square" lIns="91425" tIns="45700" rIns="91425" bIns="45700" anchor="t" anchorCtr="0">
            <a:noAutofit/>
          </a:bodyPr>
          <a:lstStyle/>
          <a:p>
            <a:pPr marL="889000" lvl="1" algn="l" rtl="0">
              <a:lnSpc>
                <a:spcPct val="120000"/>
              </a:lnSpc>
              <a:spcBef>
                <a:spcPts val="360"/>
              </a:spcBef>
              <a:spcAft>
                <a:spcPts val="0"/>
              </a:spcAft>
              <a:buSzPts val="2200"/>
              <a:buFont typeface="Wingdings" panose="05000000000000000000" charset="0"/>
              <a:buChar char="Ø"/>
            </a:pPr>
            <a:endParaRPr sz="1925"/>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RFM Analysis</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sz="2400" b="1">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Conducted RFM (Recency, Frequency, Monetary) analysis to categorize customers into segments based on their purchasing behavior. This segmentation aids in personalized targeting and tailored marketing strategies for enhanced customer engagement.</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Categorized customers into three distinct rankings based on their RFM scores: Low, Medium, and High</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937895" y="5412105"/>
            <a:ext cx="4946650" cy="1158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303020"/>
            <a:ext cx="8940800" cy="550164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PySpark Analysis </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Leveraged PySpark for focused </a:t>
            </a:r>
            <a:r>
              <a:rPr lang="en-US" sz="2000" b="1">
                <a:latin typeface="Times New Roman" panose="02020603050405020304" charset="0"/>
                <a:cs typeface="Times New Roman" panose="02020603050405020304" charset="0"/>
              </a:rPr>
              <a:t>inventory optimization</a:t>
            </a:r>
            <a:r>
              <a:rPr lang="en-US" sz="2000">
                <a:latin typeface="Times New Roman" panose="02020603050405020304" charset="0"/>
                <a:cs typeface="Times New Roman" panose="02020603050405020304" charset="0"/>
              </a:rPr>
              <a:t>, spotlighting leading brands in November, December, and January. </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Recognized and prioritized top five brands each year, facilitating informed inventory strategies.</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Quarterly breakdown of products sold, revenue generation, and category-wise and brand-specific sales metrics. Provides comprehensive </a:t>
            </a:r>
            <a:r>
              <a:rPr lang="en-US" sz="2000" b="1">
                <a:latin typeface="Times New Roman" panose="02020603050405020304" charset="0"/>
                <a:cs typeface="Times New Roman" panose="02020603050405020304" charset="0"/>
              </a:rPr>
              <a:t>insights for investors</a:t>
            </a:r>
            <a:r>
              <a:rPr lang="en-US" sz="2000">
                <a:latin typeface="Times New Roman" panose="02020603050405020304" charset="0"/>
                <a:cs typeface="Times New Roman" panose="02020603050405020304" charset="0"/>
              </a:rPr>
              <a:t> into sales trends, category performance, and brand-specific sales volume across the years 2020 to 2023.</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303020"/>
            <a:ext cx="8940800" cy="494093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PySpark Analysis </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Profitable Product Identification (2020-2023):</a:t>
            </a:r>
            <a:r>
              <a:rPr lang="en-US" sz="2000">
                <a:latin typeface="Times New Roman" panose="02020603050405020304" charset="0"/>
                <a:cs typeface="Times New Roman" panose="02020603050405020304" charset="0"/>
              </a:rPr>
              <a:t> The analysis pinpoints products with substantial profit potential during the years 2020 to 2023. Brands are strategically encouraged to channel their marketing efforts towards these products, aiming to maximize overall profitability.</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Brand-wise Segregation:</a:t>
            </a:r>
            <a:r>
              <a:rPr lang="en-US" sz="2000">
                <a:latin typeface="Times New Roman" panose="02020603050405020304" charset="0"/>
                <a:cs typeface="Times New Roman" panose="02020603050405020304" charset="0"/>
              </a:rPr>
              <a:t> Categorized products by brand, highlighting best and least-performing categories. Company utilize this data for strategic marketing and optimized inventory decisions.</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303020"/>
            <a:ext cx="8940800" cy="494093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PySpark Analysis </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Optimizing Lightning Deals</a:t>
            </a:r>
            <a:r>
              <a:rPr lang="en-US" sz="2000">
                <a:latin typeface="Times New Roman" panose="02020603050405020304" charset="0"/>
                <a:cs typeface="Times New Roman" panose="02020603050405020304" charset="0"/>
              </a:rPr>
              <a:t> involves identifying consistent top-performers for impactful promotions, emphasizing high-profit Christmas season products, and addressing the strategy for the lowest-selling items. </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This data-driven approach ensures a focused selection for lightning deals, aligning with the goal of profit maximization.</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303020"/>
            <a:ext cx="8940800" cy="494093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PySpark Analysis - Sample Code</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633730" y="2464435"/>
            <a:ext cx="7520940" cy="2499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ym typeface="+mn-ea"/>
              </a:rPr>
              <a:t>EXPLORATORY DATA ANALYSIS</a:t>
            </a:r>
            <a:r>
              <a:rPr lang="en-US"/>
              <a:t>	</a:t>
            </a:r>
            <a:endParaRPr lang="en-US"/>
          </a:p>
        </p:txBody>
      </p:sp>
      <p:sp>
        <p:nvSpPr>
          <p:cNvPr id="110" name="Google Shape;110;p18"/>
          <p:cNvSpPr txBox="1"/>
          <p:nvPr>
            <p:ph type="body" idx="1"/>
          </p:nvPr>
        </p:nvSpPr>
        <p:spPr>
          <a:xfrm>
            <a:off x="0" y="1303020"/>
            <a:ext cx="8940800" cy="494093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Feature Importance</a:t>
            </a:r>
            <a:endParaRPr lang="en-US" sz="24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Leveraged RandomForest's Feature Importance for efficient feature selection in model implementation. Enhances model efficiency while offering insights into feature significance.</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None/>
            </a:pPr>
            <a:endParaRPr lang="en-US" sz="2000" b="1">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1234440" y="3955415"/>
            <a:ext cx="6675120" cy="2584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SPECIFICATION	</a:t>
            </a:r>
            <a:endParaRPr lang="en-US"/>
          </a:p>
        </p:txBody>
      </p:sp>
      <p:sp>
        <p:nvSpPr>
          <p:cNvPr id="110" name="Google Shape;110;p18"/>
          <p:cNvSpPr txBox="1"/>
          <p:nvPr>
            <p:ph type="body" idx="1"/>
          </p:nvPr>
        </p:nvSpPr>
        <p:spPr>
          <a:xfrm>
            <a:off x="186690" y="1568767"/>
            <a:ext cx="8229600" cy="4526100"/>
          </a:xfrm>
          <a:prstGeom prst="rect">
            <a:avLst/>
          </a:prstGeom>
        </p:spPr>
        <p:txBody>
          <a:bodyPr spcFirstLastPara="1" wrap="square" lIns="91425" tIns="45700" rIns="91425" bIns="45700" anchor="t" anchorCtr="0">
            <a:noAutofit/>
          </a:bodyPr>
          <a:lstStyle/>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Utilized both regression and classification models in the analysis. </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This dual approach provides insights into pricing dynamics and overall product profitability.</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5"/>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8" name="Google Shape;88;p15"/>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00000"/>
              </a:buClr>
              <a:buSzPts val="3200"/>
              <a:buFont typeface="Arial" panose="020B0604020202020204"/>
              <a:buNone/>
            </a:pPr>
            <a:r>
              <a:rPr lang="en-US">
                <a:sym typeface="+mn-ea"/>
              </a:rPr>
              <a:t>TABLE OF CONTENTS</a:t>
            </a:r>
            <a:endParaRPr lang="en-US" sz="3200" b="0" i="0" u="none">
              <a:solidFill>
                <a:srgbClr val="C00000"/>
              </a:solidFill>
              <a:latin typeface="Arial" panose="020B0604020202020204"/>
              <a:ea typeface="Arial" panose="020B0604020202020204"/>
              <a:cs typeface="Arial" panose="020B0604020202020204"/>
              <a:sym typeface="Arial" panose="020B0604020202020204"/>
            </a:endParaRPr>
          </a:p>
        </p:txBody>
      </p:sp>
      <p:sp>
        <p:nvSpPr>
          <p:cNvPr id="89" name="Google Shape;89;p15"/>
          <p:cNvSpPr txBox="1"/>
          <p:nvPr>
            <p:ph type="body" idx="1"/>
          </p:nvPr>
        </p:nvSpPr>
        <p:spPr>
          <a:xfrm>
            <a:off x="457200" y="1281430"/>
            <a:ext cx="8229600" cy="5174615"/>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ct val="90000"/>
              <a:buFont typeface="Wingdings" panose="05000000000000000000" charset="0"/>
              <a:buNone/>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About Organisation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Problem Statement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Dataset Description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Preprocessing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Exploration Data Analytics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Model Specification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Methodology</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Evaluation Metrics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Model Performance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Inferences and Result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Conclusion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30000"/>
              </a:lnSpc>
              <a:spcBef>
                <a:spcPts val="0"/>
              </a:spcBef>
              <a:spcAft>
                <a:spcPts val="0"/>
              </a:spcAft>
              <a:buClr>
                <a:schemeClr val="dk1"/>
              </a:buClr>
              <a:buSzPts val="2800"/>
              <a:buFont typeface="Wingdings" panose="05000000000000000000" charset="0"/>
              <a:buChar char="Ø"/>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120000"/>
              </a:lnSpc>
              <a:spcBef>
                <a:spcPts val="0"/>
              </a:spcBef>
              <a:spcAft>
                <a:spcPts val="0"/>
              </a:spcAft>
              <a:buClr>
                <a:schemeClr val="dk1"/>
              </a:buClr>
              <a:buSzPts val="2800"/>
              <a:buFont typeface="Times New Roman" panose="02020603050405020304"/>
              <a:buAutoNum type="arabicPeriod"/>
            </a:pP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SPECIFICATION	</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176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REGRESSION MODELS:</a:t>
            </a:r>
            <a:endParaRPr lang="en-US" sz="2400" b="1">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Multiple Linear Regression</a:t>
            </a:r>
            <a:endParaRPr lang="en-US" sz="2000">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Decision Tree Regressor</a:t>
            </a:r>
            <a:endParaRPr lang="en-US" sz="2000">
              <a:latin typeface="Times New Roman" panose="02020603050405020304" charset="0"/>
              <a:cs typeface="Times New Roman" panose="02020603050405020304" charset="0"/>
              <a:sym typeface="+mn-ea"/>
            </a:endParaRPr>
          </a:p>
          <a:p>
            <a:pPr marL="1003300" lvl="2"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1003300" lvl="2" indent="0" algn="l" rtl="0">
              <a:lnSpc>
                <a:spcPct val="120000"/>
              </a:lnSpc>
              <a:spcBef>
                <a:spcPts val="360"/>
              </a:spcBef>
              <a:spcAft>
                <a:spcPts val="0"/>
              </a:spcAft>
              <a:buSzPts val="2200"/>
              <a:buFont typeface="Wingdings" panose="05000000000000000000" charset="0"/>
              <a:buNone/>
            </a:pPr>
            <a:r>
              <a:rPr lang="en-US" sz="2000">
                <a:latin typeface="Times New Roman" panose="02020603050405020304" charset="0"/>
                <a:cs typeface="Times New Roman" panose="02020603050405020304" charset="0"/>
              </a:rPr>
              <a:t>Leveraged the columns including brand, subcategory, and selling price to implement regression models for predicting profit prices in the e-commerce dataset.</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SPECIFICATION	</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1003300" lvl="2"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2400" b="1">
                <a:latin typeface="Times New Roman" panose="02020603050405020304" charset="0"/>
                <a:cs typeface="Times New Roman" panose="02020603050405020304" charset="0"/>
              </a:rPr>
              <a:t>CLASSIFICATION MODELS:</a:t>
            </a:r>
            <a:endParaRPr lang="en-US" sz="2400" b="1">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Random Forest Classifier</a:t>
            </a:r>
            <a:endParaRPr lang="en-US" sz="2000">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XG Boost Classifier</a:t>
            </a:r>
            <a:endParaRPr lang="en-US" sz="2000">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KNN Classifier</a:t>
            </a:r>
            <a:endParaRPr lang="en-US" sz="2000">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Gradient Boosting Classifier</a:t>
            </a:r>
            <a:endParaRPr lang="en-US" sz="2000">
              <a:latin typeface="Times New Roman" panose="02020603050405020304" charset="0"/>
              <a:cs typeface="Times New Roman" panose="02020603050405020304" charset="0"/>
            </a:endParaRPr>
          </a:p>
          <a:p>
            <a:pPr marL="1289050" lvl="2"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1003300" lvl="2" indent="0" algn="l" rtl="0">
              <a:lnSpc>
                <a:spcPct val="120000"/>
              </a:lnSpc>
              <a:spcBef>
                <a:spcPts val="360"/>
              </a:spcBef>
              <a:spcAft>
                <a:spcPts val="0"/>
              </a:spcAft>
              <a:buSzPts val="2200"/>
              <a:buFont typeface="Wingdings" panose="05000000000000000000" charset="0"/>
              <a:buNone/>
            </a:pPr>
            <a:r>
              <a:rPr lang="en-US" sz="2000">
                <a:latin typeface="Times New Roman" panose="02020603050405020304" charset="0"/>
                <a:cs typeface="Times New Roman" panose="02020603050405020304" charset="0"/>
              </a:rPr>
              <a:t>Implemented classification models utilizing columns such as brand, subcategory, and selling price. These models were employed to predict whether a transaction results in profit or loss in the e-commerce dataset.</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METHODOLOGY</a:t>
            </a:r>
            <a:endParaRPr lang="en-US"/>
          </a:p>
        </p:txBody>
      </p:sp>
      <p:sp>
        <p:nvSpPr>
          <p:cNvPr id="110" name="Google Shape;110;p18"/>
          <p:cNvSpPr txBox="1"/>
          <p:nvPr>
            <p:ph type="body" idx="1"/>
          </p:nvPr>
        </p:nvSpPr>
        <p:spPr>
          <a:xfrm>
            <a:off x="381000" y="1417320"/>
            <a:ext cx="8229600" cy="5112385"/>
          </a:xfrm>
          <a:prstGeom prst="rect">
            <a:avLst/>
          </a:prstGeom>
        </p:spPr>
        <p:txBody>
          <a:bodyPr spcFirstLastPara="1" wrap="square" lIns="91425" tIns="45700" rIns="91425" bIns="45700" anchor="t" anchorCtr="0">
            <a:noAutofit/>
          </a:bodyPr>
          <a:lstStyle/>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Rigorous assessment of model performance on training and test datasets.</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Generation of comprehensive reports with metrics such as accuracy, AUC-ROC, precision, recall, and F1 score.</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Visualization of model discrimination ability through AUC-ROC curves.</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Insights into true positives, true negatives, false positives, and false negatives.</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METHODOLOGY</a:t>
            </a:r>
            <a:endParaRPr lang="en-US"/>
          </a:p>
        </p:txBody>
      </p:sp>
      <p:sp>
        <p:nvSpPr>
          <p:cNvPr id="110" name="Google Shape;110;p18"/>
          <p:cNvSpPr txBox="1"/>
          <p:nvPr>
            <p:ph type="body" idx="1"/>
          </p:nvPr>
        </p:nvSpPr>
        <p:spPr>
          <a:xfrm>
            <a:off x="381000" y="1417320"/>
            <a:ext cx="8229600" cy="5112385"/>
          </a:xfrm>
          <a:prstGeom prst="rect">
            <a:avLst/>
          </a:prstGeom>
        </p:spPr>
        <p:txBody>
          <a:bodyPr spcFirstLastPara="1" wrap="square" lIns="91425" tIns="45700" rIns="91425" bIns="45700" anchor="t" anchorCtr="0">
            <a:noAutofit/>
          </a:bodyPr>
          <a:lstStyle/>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Blend of Linear regressor and DecisionTree regressor models to enhance predictive accuracy.</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Fusion of RandomForest and KNN classifier models to boost accuracy in classification tasks.</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rPr>
              <a:t>Implementation of ensemble learning approach for enhanced model robustness and classification performance.</a:t>
            </a: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89000" lvl="1"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EVALUATION METRICS</a:t>
            </a:r>
            <a:endParaRPr lang="en-US"/>
          </a:p>
        </p:txBody>
      </p:sp>
      <p:sp>
        <p:nvSpPr>
          <p:cNvPr id="110" name="Google Shape;110;p18"/>
          <p:cNvSpPr txBox="1"/>
          <p:nvPr>
            <p:ph type="body" idx="1"/>
          </p:nvPr>
        </p:nvSpPr>
        <p:spPr>
          <a:xfrm>
            <a:off x="381000" y="1417320"/>
            <a:ext cx="8229600" cy="519112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Mean Squared Error (MSE):</a:t>
            </a:r>
            <a:r>
              <a:rPr lang="en-US" sz="2000">
                <a:latin typeface="Times New Roman" panose="02020603050405020304" charset="0"/>
                <a:cs typeface="Times New Roman" panose="02020603050405020304" charset="0"/>
              </a:rPr>
              <a:t> Measures the average squared difference between predicted and actual values, indicating the model's precision in regression tasks.</a:t>
            </a: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Common Evaluation Metrics: </a:t>
            </a:r>
            <a:r>
              <a:rPr lang="en-US" sz="2000">
                <a:latin typeface="Times New Roman" panose="02020603050405020304" charset="0"/>
                <a:cs typeface="Times New Roman" panose="02020603050405020304" charset="0"/>
              </a:rPr>
              <a:t>Accuracy measures overall correctness, Precision evaluates positive prediction accuracy, Recall assesses identifying relevant instances, and F1 Score balances precision and recall harmoniously.</a:t>
            </a: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1665605" y="5004435"/>
            <a:ext cx="2974340" cy="13773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EVALUATION METRICS</a:t>
            </a:r>
            <a:endParaRPr lang="en-US"/>
          </a:p>
        </p:txBody>
      </p:sp>
      <p:sp>
        <p:nvSpPr>
          <p:cNvPr id="110" name="Google Shape;110;p18"/>
          <p:cNvSpPr txBox="1"/>
          <p:nvPr>
            <p:ph type="body" idx="1"/>
          </p:nvPr>
        </p:nvSpPr>
        <p:spPr>
          <a:xfrm>
            <a:off x="381000" y="1417320"/>
            <a:ext cx="8229600" cy="519112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rPr>
              <a:t>AUC-ROC Score:</a:t>
            </a:r>
            <a:r>
              <a:rPr lang="en-US" sz="2000">
                <a:latin typeface="Times New Roman" panose="02020603050405020304" charset="0"/>
                <a:cs typeface="Times New Roman" panose="02020603050405020304" charset="0"/>
              </a:rPr>
              <a:t> Quantifies discrimination ability; a higher score indicates superior performance.</a:t>
            </a: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1327785" y="3076575"/>
            <a:ext cx="3399155" cy="22396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PERFORMANCE</a:t>
            </a:r>
            <a:endParaRPr lang="en-US"/>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graphicFrame>
        <p:nvGraphicFramePr>
          <p:cNvPr id="6" name="Table 5"/>
          <p:cNvGraphicFramePr>
            <a:graphicFrameLocks noGrp="1"/>
          </p:cNvGraphicFramePr>
          <p:nvPr/>
        </p:nvGraphicFramePr>
        <p:xfrm>
          <a:off x="619125" y="2522220"/>
          <a:ext cx="4549775" cy="1259840"/>
        </p:xfrm>
        <a:graphic>
          <a:graphicData uri="http://schemas.openxmlformats.org/drawingml/2006/table">
            <a:tbl>
              <a:tblPr firstRow="1" bandRow="1">
                <a:tableStyleId>{5C22544A-7EE6-4342-B048-85BDC9FD1C3A}</a:tableStyleId>
              </a:tblPr>
              <a:tblGrid>
                <a:gridCol w="1500811"/>
                <a:gridCol w="1524482"/>
                <a:gridCol w="1524482"/>
              </a:tblGrid>
              <a:tr h="370840">
                <a:tc>
                  <a:txBody>
                    <a:bodyPr/>
                    <a:p>
                      <a:r>
                        <a:rPr lang="en-US" sz="1800" dirty="0">
                          <a:solidFill>
                            <a:schemeClr val="tx1">
                              <a:lumMod val="95000"/>
                              <a:lumOff val="5000"/>
                            </a:schemeClr>
                          </a:solidFill>
                          <a:latin typeface="Times New Roman" panose="02020603050405020304" charset="0"/>
                          <a:cs typeface="Times New Roman" panose="02020603050405020304" charset="0"/>
                        </a:rPr>
                        <a:t>MODEL</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69" marR="91469" marT="45687" marB="45687"/>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MSE</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69" marR="91469" marT="45687" marB="45687"/>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R2  score</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69" marR="91469" marT="45687" marB="45687"/>
                </a:tc>
              </a:tr>
              <a:tr h="370568">
                <a:tc>
                  <a:txBody>
                    <a:bodyPr/>
                    <a:p>
                      <a:r>
                        <a:rPr lang="en-US" sz="1800" dirty="0">
                          <a:latin typeface="Times New Roman" panose="02020603050405020304" charset="0"/>
                          <a:cs typeface="Times New Roman" panose="02020603050405020304" charset="0"/>
                        </a:rPr>
                        <a:t>Linear Regression</a:t>
                      </a:r>
                      <a:endParaRPr lang="en-US" sz="1800" dirty="0">
                        <a:latin typeface="Times New Roman" panose="02020603050405020304" charset="0"/>
                        <a:cs typeface="Times New Roman" panose="02020603050405020304" charset="0"/>
                      </a:endParaRPr>
                    </a:p>
                  </a:txBody>
                  <a:tcPr marL="91469" marR="91469" marT="45687" marB="45687"/>
                </a:tc>
                <a:tc>
                  <a:txBody>
                    <a:bodyPr/>
                    <a:p>
                      <a:r>
                        <a:rPr lang="en-US" sz="1800" i="1" dirty="0">
                          <a:latin typeface="Times New Roman" panose="02020603050405020304" charset="0"/>
                          <a:cs typeface="Times New Roman" panose="02020603050405020304" charset="0"/>
                        </a:rPr>
                        <a:t>9.834</a:t>
                      </a:r>
                      <a:endParaRPr lang="en-US" sz="1800" i="1" dirty="0">
                        <a:latin typeface="Times New Roman" panose="02020603050405020304" charset="0"/>
                        <a:cs typeface="Times New Roman" panose="02020603050405020304" charset="0"/>
                      </a:endParaRPr>
                    </a:p>
                  </a:txBody>
                  <a:tcPr marL="91469" marR="91469" marT="45687" marB="45687"/>
                </a:tc>
                <a:tc>
                  <a:txBody>
                    <a:bodyPr/>
                    <a:p>
                      <a:r>
                        <a:rPr lang="en-US" sz="1800" i="1" dirty="0">
                          <a:latin typeface="Times New Roman" panose="02020603050405020304" charset="0"/>
                          <a:cs typeface="Times New Roman" panose="02020603050405020304" charset="0"/>
                        </a:rPr>
                        <a:t>0.87</a:t>
                      </a:r>
                      <a:endParaRPr lang="en-US" sz="1800" i="1" dirty="0">
                        <a:latin typeface="Times New Roman" panose="02020603050405020304" charset="0"/>
                        <a:cs typeface="Times New Roman" panose="02020603050405020304" charset="0"/>
                      </a:endParaRPr>
                    </a:p>
                  </a:txBody>
                  <a:tcPr marL="91469" marR="91469" marT="45687" marB="45687"/>
                </a:tc>
              </a:tr>
              <a:tr h="370568">
                <a:tc>
                  <a:txBody>
                    <a:bodyPr/>
                    <a:p>
                      <a:r>
                        <a:rPr lang="en-US" sz="1800" dirty="0">
                          <a:latin typeface="Times New Roman" panose="02020603050405020304" charset="0"/>
                          <a:cs typeface="Times New Roman" panose="02020603050405020304" charset="0"/>
                        </a:rPr>
                        <a:t>Decision Tree Regression</a:t>
                      </a:r>
                      <a:endParaRPr lang="en-US" sz="1800" dirty="0">
                        <a:latin typeface="Times New Roman" panose="02020603050405020304" charset="0"/>
                        <a:cs typeface="Times New Roman" panose="02020603050405020304" charset="0"/>
                      </a:endParaRPr>
                    </a:p>
                  </a:txBody>
                  <a:tcPr marL="91469" marR="91469" marT="45687" marB="45687"/>
                </a:tc>
                <a:tc>
                  <a:txBody>
                    <a:bodyPr/>
                    <a:p>
                      <a:r>
                        <a:rPr lang="en-US" sz="1800" i="1" dirty="0">
                          <a:latin typeface="Times New Roman" panose="02020603050405020304" charset="0"/>
                          <a:cs typeface="Times New Roman" panose="02020603050405020304" charset="0"/>
                        </a:rPr>
                        <a:t>3.269</a:t>
                      </a:r>
                      <a:endParaRPr lang="en-US" sz="1800" i="1" dirty="0">
                        <a:latin typeface="Times New Roman" panose="02020603050405020304" charset="0"/>
                        <a:cs typeface="Times New Roman" panose="02020603050405020304" charset="0"/>
                      </a:endParaRPr>
                    </a:p>
                  </a:txBody>
                  <a:tcPr marL="91469" marR="91469" marT="45687" marB="45687"/>
                </a:tc>
                <a:tc>
                  <a:txBody>
                    <a:bodyPr/>
                    <a:p>
                      <a:r>
                        <a:rPr lang="en-US" sz="1800" i="1" dirty="0">
                          <a:latin typeface="Times New Roman" panose="02020603050405020304" charset="0"/>
                          <a:cs typeface="Times New Roman" panose="02020603050405020304" charset="0"/>
                        </a:rPr>
                        <a:t>0.95</a:t>
                      </a:r>
                      <a:endParaRPr lang="en-US" sz="1800" i="1" dirty="0">
                        <a:latin typeface="Times New Roman" panose="02020603050405020304" charset="0"/>
                        <a:cs typeface="Times New Roman" panose="02020603050405020304" charset="0"/>
                      </a:endParaRPr>
                    </a:p>
                  </a:txBody>
                  <a:tcPr marL="91469" marR="91469" marT="45687" marB="45687"/>
                </a:tc>
              </a:tr>
            </a:tbl>
          </a:graphicData>
        </a:graphic>
      </p:graphicFrame>
      <p:sp>
        <p:nvSpPr>
          <p:cNvPr id="2" name="Text Box 1"/>
          <p:cNvSpPr txBox="1"/>
          <p:nvPr/>
        </p:nvSpPr>
        <p:spPr>
          <a:xfrm>
            <a:off x="471170" y="1716405"/>
            <a:ext cx="4845685"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Results of Regressor Models: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PERFORMANCE</a:t>
            </a:r>
            <a:endParaRPr lang="en-US"/>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graphicFrame>
        <p:nvGraphicFramePr>
          <p:cNvPr id="5" name="Table 4"/>
          <p:cNvGraphicFramePr>
            <a:graphicFrameLocks noGrp="1"/>
          </p:cNvGraphicFramePr>
          <p:nvPr/>
        </p:nvGraphicFramePr>
        <p:xfrm>
          <a:off x="499428" y="2458403"/>
          <a:ext cx="8431210" cy="2149475"/>
        </p:xfrm>
        <a:graphic>
          <a:graphicData uri="http://schemas.openxmlformats.org/drawingml/2006/table">
            <a:tbl>
              <a:tblPr firstRow="1" bandRow="1">
                <a:tableStyleId>{5C22544A-7EE6-4342-B048-85BDC9FD1C3A}</a:tableStyleId>
              </a:tblPr>
              <a:tblGrid>
                <a:gridCol w="1686242"/>
                <a:gridCol w="1686242"/>
                <a:gridCol w="1686242"/>
                <a:gridCol w="1686242"/>
                <a:gridCol w="1686242"/>
              </a:tblGrid>
              <a:tr h="370950">
                <a:tc>
                  <a:txBody>
                    <a:bodyPr/>
                    <a:p>
                      <a:r>
                        <a:rPr lang="en-US" sz="1800" dirty="0">
                          <a:solidFill>
                            <a:schemeClr val="tx1">
                              <a:lumMod val="95000"/>
                              <a:lumOff val="5000"/>
                            </a:schemeClr>
                          </a:solidFill>
                          <a:latin typeface="Times New Roman" panose="02020603050405020304" charset="0"/>
                          <a:cs typeface="Times New Roman" panose="02020603050405020304" charset="0"/>
                        </a:rPr>
                        <a:t>MODEL</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41" marR="91441" marT="45734" marB="45734"/>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ACCURACY</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41" marR="91441" marT="45734" marB="45734"/>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PRECISION</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41" marR="91441" marT="45734" marB="45734"/>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RECALL</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41" marR="91441" marT="45734" marB="45734"/>
                </a:tc>
                <a:tc>
                  <a:txBody>
                    <a:bodyPr/>
                    <a:p>
                      <a:r>
                        <a:rPr lang="en-US" sz="1800" dirty="0">
                          <a:solidFill>
                            <a:schemeClr val="tx1">
                              <a:lumMod val="95000"/>
                              <a:lumOff val="5000"/>
                            </a:schemeClr>
                          </a:solidFill>
                          <a:latin typeface="Times New Roman" panose="02020603050405020304" charset="0"/>
                          <a:cs typeface="Times New Roman" panose="02020603050405020304" charset="0"/>
                        </a:rPr>
                        <a:t>F1 SCORE</a:t>
                      </a:r>
                      <a:endParaRPr lang="en-US" sz="1800" dirty="0">
                        <a:solidFill>
                          <a:schemeClr val="tx1">
                            <a:lumMod val="95000"/>
                            <a:lumOff val="5000"/>
                          </a:schemeClr>
                        </a:solidFill>
                        <a:latin typeface="Times New Roman" panose="02020603050405020304" charset="0"/>
                        <a:cs typeface="Times New Roman" panose="02020603050405020304" charset="0"/>
                      </a:endParaRPr>
                    </a:p>
                  </a:txBody>
                  <a:tcPr marL="91441" marR="91441" marT="45734" marB="45734"/>
                </a:tc>
              </a:tr>
              <a:tr h="370840">
                <a:tc>
                  <a:txBody>
                    <a:bodyPr/>
                    <a:p>
                      <a:r>
                        <a:rPr lang="en-US" sz="1800" dirty="0">
                          <a:latin typeface="Times New Roman" panose="02020603050405020304" charset="0"/>
                          <a:cs typeface="Times New Roman" panose="02020603050405020304" charset="0"/>
                          <a:sym typeface="+mn-ea"/>
                        </a:rPr>
                        <a:t>Random Forest Classifier</a:t>
                      </a:r>
                      <a:endParaRPr lang="en-US" sz="1800" dirty="0">
                        <a:latin typeface="Times New Roman" panose="02020603050405020304" charset="0"/>
                        <a:cs typeface="Times New Roman" panose="02020603050405020304" charset="0"/>
                        <a:sym typeface="+mn-ea"/>
                      </a:endParaRPr>
                    </a:p>
                  </a:txBody>
                  <a:tcPr marL="91441" marR="91441" marT="45734" marB="45734"/>
                </a:tc>
                <a:tc>
                  <a:txBody>
                    <a:bodyPr/>
                    <a:p>
                      <a:r>
                        <a:rPr lang="en-US" sz="1800" dirty="0">
                          <a:latin typeface="Times New Roman" panose="02020603050405020304" charset="0"/>
                          <a:cs typeface="Times New Roman" panose="02020603050405020304" charset="0"/>
                        </a:rPr>
                        <a:t>0.98</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0.97 |  0.99</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0.95 | 1.00</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0.96 | 0.99</a:t>
                      </a:r>
                      <a:endParaRPr lang="en-US" sz="1800" dirty="0">
                        <a:latin typeface="Times New Roman" panose="02020603050405020304" charset="0"/>
                        <a:cs typeface="Times New Roman" panose="02020603050405020304" charset="0"/>
                      </a:endParaRPr>
                    </a:p>
                  </a:txBody>
                  <a:tcPr marL="91441" marR="91441" marT="45734" marB="45734"/>
                </a:tc>
              </a:tr>
              <a:tr h="518313">
                <a:tc>
                  <a:txBody>
                    <a:bodyPr/>
                    <a:p>
                      <a:pPr marL="0" lvl="2"/>
                      <a:r>
                        <a:rPr lang="en-US" sz="1800">
                          <a:latin typeface="Times New Roman" panose="02020603050405020304" charset="0"/>
                          <a:cs typeface="Times New Roman" panose="02020603050405020304" charset="0"/>
                          <a:sym typeface="+mn-ea"/>
                        </a:rPr>
                        <a:t>XG Boost Classifier</a:t>
                      </a:r>
                      <a:endParaRPr lang="en-US" sz="1800" dirty="0">
                        <a:latin typeface="Times New Roman" panose="02020603050405020304" charset="0"/>
                        <a:cs typeface="Times New Roman" panose="02020603050405020304" charset="0"/>
                        <a:sym typeface="+mn-ea"/>
                      </a:endParaRPr>
                    </a:p>
                  </a:txBody>
                  <a:tcPr marL="91441" marR="91441" marT="45734" marB="45734"/>
                </a:tc>
                <a:tc>
                  <a:txBody>
                    <a:bodyPr/>
                    <a:p>
                      <a:r>
                        <a:rPr lang="en-US" sz="1800" dirty="0">
                          <a:latin typeface="Times New Roman" panose="02020603050405020304" charset="0"/>
                          <a:cs typeface="Times New Roman" panose="02020603050405020304" charset="0"/>
                        </a:rPr>
                        <a:t>0.87</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0.95 | 0.87</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0.17 | 1.00</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0.29 | 0.93</a:t>
                      </a:r>
                      <a:endParaRPr lang="en-US" sz="1800" dirty="0">
                        <a:latin typeface="Times New Roman" panose="02020603050405020304" charset="0"/>
                        <a:cs typeface="Times New Roman" panose="02020603050405020304" charset="0"/>
                      </a:endParaRPr>
                    </a:p>
                  </a:txBody>
                  <a:tcPr marL="91441" marR="91441" marT="45734" marB="45734"/>
                </a:tc>
              </a:tr>
              <a:tr h="518313">
                <a:tc>
                  <a:txBody>
                    <a:bodyPr/>
                    <a:p>
                      <a:r>
                        <a:rPr lang="en-US" sz="1800" dirty="0">
                          <a:latin typeface="Times New Roman" panose="02020603050405020304" charset="0"/>
                          <a:cs typeface="Times New Roman" panose="02020603050405020304" charset="0"/>
                        </a:rPr>
                        <a:t>Gradient Boosting Classifier</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0.85</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0.97 | 0.85</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0.00 | 1.00</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0.01 | 0.92</a:t>
                      </a:r>
                      <a:endParaRPr lang="en-US" sz="1800" dirty="0">
                        <a:latin typeface="Times New Roman" panose="02020603050405020304" charset="0"/>
                        <a:cs typeface="Times New Roman" panose="02020603050405020304" charset="0"/>
                      </a:endParaRPr>
                    </a:p>
                  </a:txBody>
                  <a:tcPr marL="91441" marR="91441" marT="45734" marB="45734"/>
                </a:tc>
              </a:tr>
              <a:tr h="370840">
                <a:tc>
                  <a:txBody>
                    <a:bodyPr/>
                    <a:p>
                      <a:r>
                        <a:rPr lang="en-US" altLang="en-IN" sz="1800" dirty="0">
                          <a:latin typeface="Times New Roman" panose="02020603050405020304" charset="0"/>
                          <a:cs typeface="Times New Roman" panose="02020603050405020304" charset="0"/>
                        </a:rPr>
                        <a:t>KNN Classifier</a:t>
                      </a:r>
                      <a:endParaRPr lang="en-US" altLang="en-IN"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0.98</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0.92 | 0.99</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0.93 | 0.99</a:t>
                      </a:r>
                      <a:endParaRPr lang="en-US" sz="1800" dirty="0">
                        <a:latin typeface="Times New Roman" panose="02020603050405020304" charset="0"/>
                        <a:cs typeface="Times New Roman" panose="02020603050405020304" charset="0"/>
                      </a:endParaRPr>
                    </a:p>
                  </a:txBody>
                  <a:tcPr marL="91441" marR="91441" marT="45734" marB="45734"/>
                </a:tc>
                <a:tc>
                  <a:txBody>
                    <a:bodyPr/>
                    <a:p>
                      <a:r>
                        <a:rPr lang="en-US" sz="1800" dirty="0">
                          <a:latin typeface="Times New Roman" panose="02020603050405020304" charset="0"/>
                          <a:cs typeface="Times New Roman" panose="02020603050405020304" charset="0"/>
                        </a:rPr>
                        <a:t>0.93 | 0.99</a:t>
                      </a:r>
                      <a:endParaRPr lang="en-US" sz="1800" dirty="0">
                        <a:latin typeface="Times New Roman" panose="02020603050405020304" charset="0"/>
                        <a:cs typeface="Times New Roman" panose="02020603050405020304" charset="0"/>
                      </a:endParaRPr>
                    </a:p>
                  </a:txBody>
                  <a:tcPr marL="91441" marR="91441" marT="45734" marB="45734"/>
                </a:tc>
              </a:tr>
            </a:tbl>
          </a:graphicData>
        </a:graphic>
      </p:graphicFrame>
      <p:sp>
        <p:nvSpPr>
          <p:cNvPr id="2" name="Text Box 1"/>
          <p:cNvSpPr txBox="1"/>
          <p:nvPr/>
        </p:nvSpPr>
        <p:spPr>
          <a:xfrm>
            <a:off x="437515" y="1644650"/>
            <a:ext cx="4424680" cy="460375"/>
          </a:xfrm>
          <a:prstGeom prst="rect">
            <a:avLst/>
          </a:prstGeom>
          <a:noFill/>
        </p:spPr>
        <p:txBody>
          <a:bodyPr wrap="none" rtlCol="0">
            <a:spAutoFit/>
          </a:bodyPr>
          <a:p>
            <a:pPr algn="l"/>
            <a:r>
              <a:rPr lang="en-US" sz="2400" b="1">
                <a:latin typeface="Times New Roman" panose="02020603050405020304" charset="0"/>
                <a:cs typeface="Times New Roman" panose="02020603050405020304" charset="0"/>
                <a:sym typeface="+mn-ea"/>
              </a:rPr>
              <a:t>Results of Classification Models:</a:t>
            </a:r>
            <a:endParaRPr lang="en-US" sz="2400" b="1">
              <a:latin typeface="Times New Roman" panose="02020603050405020304" charset="0"/>
              <a:cs typeface="Times New Roman" panose="020206030504050203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PERFORMANCE</a:t>
            </a:r>
            <a:endParaRPr lang="en-US"/>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
        <p:nvSpPr>
          <p:cNvPr id="2" name="Text Box 1"/>
          <p:cNvSpPr txBox="1"/>
          <p:nvPr/>
        </p:nvSpPr>
        <p:spPr>
          <a:xfrm>
            <a:off x="310515" y="1502410"/>
            <a:ext cx="6786880" cy="460375"/>
          </a:xfrm>
          <a:prstGeom prst="rect">
            <a:avLst/>
          </a:prstGeom>
          <a:noFill/>
        </p:spPr>
        <p:txBody>
          <a:bodyPr wrap="none" rtlCol="0">
            <a:spAutoFit/>
          </a:bodyPr>
          <a:p>
            <a:pPr algn="l"/>
            <a:r>
              <a:rPr lang="en-US" sz="2400" b="1">
                <a:latin typeface="Times New Roman" panose="02020603050405020304" charset="0"/>
                <a:cs typeface="Times New Roman" panose="02020603050405020304" charset="0"/>
                <a:sym typeface="+mn-ea"/>
              </a:rPr>
              <a:t>Results for Ensemble approach - Regressor model:</a:t>
            </a:r>
            <a:endParaRPr lang="en-US" sz="2400" b="1">
              <a:latin typeface="Times New Roman" panose="02020603050405020304" charset="0"/>
              <a:cs typeface="Times New Roman" panose="02020603050405020304" charset="0"/>
              <a:sym typeface="+mn-ea"/>
            </a:endParaRPr>
          </a:p>
        </p:txBody>
      </p:sp>
      <p:pic>
        <p:nvPicPr>
          <p:cNvPr id="3" name="Picture 2"/>
          <p:cNvPicPr>
            <a:picLocks noChangeAspect="1"/>
          </p:cNvPicPr>
          <p:nvPr/>
        </p:nvPicPr>
        <p:blipFill>
          <a:blip r:embed="rId1"/>
          <a:stretch>
            <a:fillRect/>
          </a:stretch>
        </p:blipFill>
        <p:spPr>
          <a:xfrm>
            <a:off x="464820" y="2097405"/>
            <a:ext cx="4719955" cy="837565"/>
          </a:xfrm>
          <a:prstGeom prst="rect">
            <a:avLst/>
          </a:prstGeom>
        </p:spPr>
      </p:pic>
      <p:sp>
        <p:nvSpPr>
          <p:cNvPr id="4" name="Text Box 3"/>
          <p:cNvSpPr txBox="1"/>
          <p:nvPr/>
        </p:nvSpPr>
        <p:spPr>
          <a:xfrm>
            <a:off x="310515" y="3337560"/>
            <a:ext cx="7244080" cy="460375"/>
          </a:xfrm>
          <a:prstGeom prst="rect">
            <a:avLst/>
          </a:prstGeom>
          <a:noFill/>
        </p:spPr>
        <p:txBody>
          <a:bodyPr wrap="none" rtlCol="0">
            <a:spAutoFit/>
          </a:bodyPr>
          <a:p>
            <a:pPr algn="l"/>
            <a:r>
              <a:rPr lang="en-US" sz="2400" b="1">
                <a:latin typeface="Times New Roman" panose="02020603050405020304" charset="0"/>
                <a:cs typeface="Times New Roman" panose="02020603050405020304" charset="0"/>
                <a:sym typeface="+mn-ea"/>
              </a:rPr>
              <a:t>Results for Ensemble approach - Classification model:</a:t>
            </a:r>
            <a:endParaRPr lang="en-US" sz="2400" b="1">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2"/>
          <a:stretch>
            <a:fillRect/>
          </a:stretch>
        </p:blipFill>
        <p:spPr>
          <a:xfrm>
            <a:off x="464820" y="3957955"/>
            <a:ext cx="4720590" cy="22993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INFERENCES AND RESULT</a:t>
            </a:r>
            <a:endParaRPr lang="en-US"/>
          </a:p>
        </p:txBody>
      </p:sp>
      <p:sp>
        <p:nvSpPr>
          <p:cNvPr id="110" name="Google Shape;110;p18"/>
          <p:cNvSpPr txBox="1"/>
          <p:nvPr>
            <p:ph type="body" idx="1"/>
          </p:nvPr>
        </p:nvSpPr>
        <p:spPr>
          <a:xfrm>
            <a:off x="381000" y="1417320"/>
            <a:ext cx="8229600" cy="519112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sym typeface="+mn-ea"/>
              </a:rPr>
              <a:t>Decision Tree Regres</a:t>
            </a:r>
            <a:r>
              <a:rPr lang="en-US" sz="2000" b="1">
                <a:latin typeface="Times New Roman" panose="02020603050405020304" charset="0"/>
                <a:cs typeface="Times New Roman" panose="02020603050405020304" charset="0"/>
                <a:sym typeface="+mn-ea"/>
              </a:rPr>
              <a:t>sion:</a:t>
            </a:r>
            <a:r>
              <a:rPr lang="en-US" sz="2000">
                <a:latin typeface="Times New Roman" panose="02020603050405020304" charset="0"/>
                <a:cs typeface="Times New Roman" panose="02020603050405020304" charset="0"/>
                <a:sym typeface="+mn-ea"/>
              </a:rPr>
              <a:t> Outperforms multiple linear regression with lower MSE and MAE. High R-squared (R²) value (0.958) indicates a strong performer.</a:t>
            </a:r>
            <a:endParaRPr lang="en-US" sz="2000">
              <a:latin typeface="Times New Roman" panose="02020603050405020304" charset="0"/>
              <a:cs typeface="Times New Roman" panose="02020603050405020304" charset="0"/>
              <a:sym typeface="+mn-ea"/>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sym typeface="+mn-ea"/>
              </a:rPr>
              <a:t>Ensemble Model Outperforms Others:</a:t>
            </a:r>
            <a:r>
              <a:rPr lang="en-US" sz="2000">
                <a:latin typeface="Times New Roman" panose="02020603050405020304" charset="0"/>
                <a:cs typeface="Times New Roman" panose="02020603050405020304" charset="0"/>
                <a:sym typeface="+mn-ea"/>
              </a:rPr>
              <a:t> The ensemble model consistently provides the most accurate predictions with very low MSE, the highest R-squared (0.96408), and the lowest MAE. Precision in predictions is crucial for accuracy-critical tasks.</a:t>
            </a: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00000"/>
              </a:buClr>
              <a:buSzPts val="3200"/>
              <a:buFont typeface="Arial" panose="020B0604020202020204"/>
              <a:buNone/>
            </a:pPr>
            <a:r>
              <a:rPr lang="en-US">
                <a:sym typeface="+mn-ea"/>
              </a:rPr>
              <a:t>ABOUT ORGANIZATION</a:t>
            </a:r>
            <a:endParaRPr lang="en-US" sz="3200" b="0" i="0" u="none">
              <a:solidFill>
                <a:srgbClr val="C00000"/>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p:nvPr>
            <p:ph type="body" idx="1"/>
          </p:nvPr>
        </p:nvSpPr>
        <p:spPr>
          <a:xfrm>
            <a:off x="611187" y="1700212"/>
            <a:ext cx="8229600" cy="38115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L&amp;T TECHNOLOGY SERVICES</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0000"/>
              </a:lnSpc>
              <a:spcBef>
                <a:spcPts val="0"/>
              </a:spcBef>
              <a:spcAft>
                <a:spcPts val="0"/>
              </a:spcAft>
              <a:buClr>
                <a:schemeClr val="dk1"/>
              </a:buClr>
              <a:buSzPts val="2400"/>
              <a:buFont typeface="Times New Roman" panose="02020603050405020304"/>
              <a:buNone/>
            </a:pPr>
            <a:endParaRPr lang="en-US" sz="24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0000"/>
              </a:lnSpc>
              <a:spcBef>
                <a:spcPts val="0"/>
              </a:spcBef>
              <a:spcAft>
                <a:spcPts val="0"/>
              </a:spcAft>
              <a:buClr>
                <a:schemeClr val="dk1"/>
              </a:buClr>
              <a:buSzPts val="2400"/>
              <a:buFont typeface="Times New Roman" panose="02020603050405020304"/>
              <a:buNone/>
            </a:pPr>
            <a:r>
              <a:rPr lang="en-US" sz="20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L&amp;T Technology Services (LTTS) is an Indian multinational technology company that provides engineering research and development (ER&amp;D) services, headquartered in Vadodara. The company's business interests include automotive engineering, embedded system and semiconductor engineering, industrial internet of things, manufacturing plant engineering, and medical engineering.</a:t>
            </a:r>
            <a:endParaRPr lang="en-US" sz="20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6"/>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INFERENCES AND RESULT</a:t>
            </a:r>
            <a:endParaRPr lang="en-US"/>
          </a:p>
        </p:txBody>
      </p:sp>
      <p:sp>
        <p:nvSpPr>
          <p:cNvPr id="110" name="Google Shape;110;p18"/>
          <p:cNvSpPr txBox="1"/>
          <p:nvPr>
            <p:ph type="body" idx="1"/>
          </p:nvPr>
        </p:nvSpPr>
        <p:spPr>
          <a:xfrm>
            <a:off x="381000" y="1417320"/>
            <a:ext cx="8229600" cy="519112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sym typeface="+mn-ea"/>
              </a:rPr>
              <a:t>XG Boost Classifier:</a:t>
            </a:r>
            <a:r>
              <a:rPr lang="en-US" sz="2000">
                <a:latin typeface="Times New Roman" panose="02020603050405020304" charset="0"/>
                <a:cs typeface="Times New Roman" panose="02020603050405020304" charset="0"/>
                <a:sym typeface="+mn-ea"/>
              </a:rPr>
              <a:t> Lower accuracy (87%) but maintains respectable precision, recall, and F1-score for positive class prediction.</a:t>
            </a: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Both RandomForest Classifier and KNN Classifier exhibit a remarkable level of accuracy.</a:t>
            </a:r>
            <a:endParaRPr lang="en-US" sz="2000">
              <a:latin typeface="Times New Roman" panose="02020603050405020304" charset="0"/>
              <a:cs typeface="Times New Roman" panose="02020603050405020304" charset="0"/>
              <a:sym typeface="+mn-ea"/>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b="1">
                <a:latin typeface="Times New Roman" panose="02020603050405020304" charset="0"/>
                <a:cs typeface="Times New Roman" panose="02020603050405020304" charset="0"/>
                <a:sym typeface="+mn-ea"/>
              </a:rPr>
              <a:t>Ensemble Model (KNN and RandomForest):</a:t>
            </a:r>
            <a:r>
              <a:rPr lang="en-US" sz="2000">
                <a:latin typeface="Times New Roman" panose="02020603050405020304" charset="0"/>
                <a:cs typeface="Times New Roman" panose="02020603050405020304" charset="0"/>
                <a:sym typeface="+mn-ea"/>
              </a:rPr>
              <a:t> High overall accuracy (98.4%) indicates effective data classification. The ensemble approach leverages strengths for balanced precision and recall.</a:t>
            </a: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a:t>
            </a:r>
            <a:endParaRPr lang="en-US"/>
          </a:p>
        </p:txBody>
      </p:sp>
      <p:sp>
        <p:nvSpPr>
          <p:cNvPr id="110" name="Google Shape;110;p18"/>
          <p:cNvSpPr txBox="1"/>
          <p:nvPr>
            <p:ph type="body" idx="1"/>
          </p:nvPr>
        </p:nvSpPr>
        <p:spPr>
          <a:xfrm>
            <a:off x="381000" y="1417320"/>
            <a:ext cx="8229600" cy="5191125"/>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Customer segmentation using RFM analysis paved the way for tailored marketing strategies, elevating customer experiences. </a:t>
            </a: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 The seamless integration of PySpark ensured efficient data preprocessing and analysis.</a:t>
            </a: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Decision tree regression excelled over linear regression for profit price prediction, and the Random Forest Classifier achieved an impressive accuracy in classifications.</a:t>
            </a:r>
            <a:endParaRPr lang="en-US" sz="2000">
              <a:latin typeface="Times New Roman" panose="02020603050405020304" charset="0"/>
              <a:cs typeface="Times New Roman" panose="02020603050405020304" charset="0"/>
              <a:sym typeface="+mn-ea"/>
            </a:endParaRPr>
          </a:p>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sym typeface="+mn-ea"/>
            </a:endParaRPr>
          </a:p>
          <a:p>
            <a:pPr marL="831850" lvl="1" indent="-285750" algn="l" rtl="0">
              <a:lnSpc>
                <a:spcPct val="120000"/>
              </a:lnSpc>
              <a:spcBef>
                <a:spcPts val="360"/>
              </a:spcBef>
              <a:spcAft>
                <a:spcPts val="0"/>
              </a:spcAft>
              <a:buSzPts val="2200"/>
              <a:buFont typeface="Wingdings" panose="05000000000000000000" charset="0"/>
              <a:buChar char="Ø"/>
            </a:pPr>
            <a:r>
              <a:rPr lang="en-US" sz="2000">
                <a:latin typeface="Times New Roman" panose="02020603050405020304" charset="0"/>
                <a:cs typeface="Times New Roman" panose="02020603050405020304" charset="0"/>
                <a:sym typeface="+mn-ea"/>
              </a:rPr>
              <a:t>The implementation of ensemble learning techniques contributed to the enhancement of accuracy.</a:t>
            </a:r>
            <a:endParaRPr lang="en-US" sz="2000">
              <a:latin typeface="Times New Roman" panose="02020603050405020304" charset="0"/>
              <a:cs typeface="Times New Roman" panose="02020603050405020304" charset="0"/>
              <a:sym typeface="+mn-ea"/>
            </a:endParaRPr>
          </a:p>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BIBLIOGRAPHY</a:t>
            </a:r>
            <a:endParaRPr lang="en-US"/>
          </a:p>
        </p:txBody>
      </p:sp>
      <p:sp>
        <p:nvSpPr>
          <p:cNvPr id="110" name="Google Shape;110;p18"/>
          <p:cNvSpPr txBox="1"/>
          <p:nvPr>
            <p:ph type="body" idx="1"/>
          </p:nvPr>
        </p:nvSpPr>
        <p:spPr>
          <a:xfrm>
            <a:off x="292100" y="991870"/>
            <a:ext cx="8229600" cy="556514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1. Johnson,Emily. "Machine Learning Algorithms for E-commerce Optimization." </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https://www.exampleconferencewebsite.com/conference-paper-123</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2. Brown, Robert. "Customer Segmentation Strategies in E-commerce." </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https://www.exampleecommercejournal.com/article-456</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3. White, Michael. "Ensemble Learning Techniques for Improved Classification in E - commerce." https://www.examplemachinelearningconference.com/classification-paper</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4. Apache Spark. https://spark.apache.org/docs/latest/api/python/index.htmL</a:t>
            </a:r>
            <a:endParaRPr lang="en-US" sz="2000">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None/>
            </a:pPr>
            <a:r>
              <a:rPr lang="en-US" sz="2000">
                <a:latin typeface="Times New Roman" panose="02020603050405020304" charset="0"/>
                <a:cs typeface="Times New Roman" panose="02020603050405020304" charset="0"/>
              </a:rPr>
              <a:t>5. Spark. https://sparkbyexamples.com</a:t>
            </a:r>
            <a:endParaRPr lang="en-US" sz="2000">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r>
              <a:rPr lang="en-US" sz="1505">
                <a:latin typeface="Times New Roman" panose="02020603050405020304" charset="0"/>
                <a:cs typeface="Times New Roman" panose="02020603050405020304" charset="0"/>
              </a:rPr>
              <a:t>	</a:t>
            </a:r>
            <a:r>
              <a:rPr lang="en-IN" altLang="en-US" sz="5400" dirty="0">
                <a:solidFill>
                  <a:srgbClr val="C00000"/>
                </a:solidFill>
                <a:sym typeface="+mn-ea"/>
              </a:rPr>
              <a:t>THANK YOU</a:t>
            </a: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a:p>
            <a:pPr marL="546100" lvl="1" indent="0" algn="l" rtl="0">
              <a:lnSpc>
                <a:spcPct val="120000"/>
              </a:lnSpc>
              <a:spcBef>
                <a:spcPts val="360"/>
              </a:spcBef>
              <a:spcAft>
                <a:spcPts val="0"/>
              </a:spcAft>
              <a:buSzPts val="2200"/>
              <a:buFont typeface="Wingdings" panose="05000000000000000000" charset="0"/>
              <a:buNone/>
            </a:pPr>
            <a:endParaRPr lang="en-US" sz="1505">
              <a:latin typeface="Times New Roman" panose="02020603050405020304" charset="0"/>
              <a:cs typeface="Times New Roman" panose="02020603050405020304" charset="0"/>
            </a:endParaRPr>
          </a:p>
          <a:p>
            <a:pPr marL="831850" lvl="1" indent="-285750" algn="l" rtl="0">
              <a:lnSpc>
                <a:spcPct val="120000"/>
              </a:lnSpc>
              <a:spcBef>
                <a:spcPts val="360"/>
              </a:spcBef>
              <a:spcAft>
                <a:spcPts val="0"/>
              </a:spcAft>
              <a:buSzPts val="2200"/>
              <a:buFont typeface="Wingdings" panose="05000000000000000000" charset="0"/>
              <a:buChar char="Ø"/>
            </a:pPr>
            <a:endParaRPr lang="en-US" sz="1505">
              <a:latin typeface="Times New Roman" panose="02020603050405020304" charset="0"/>
              <a:cs typeface="Times New Roman" panose="02020603050405020304" charset="0"/>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00000"/>
              </a:buClr>
              <a:buSzPts val="3200"/>
              <a:buFont typeface="Arial" panose="020B0604020202020204"/>
              <a:buNone/>
            </a:pPr>
            <a:r>
              <a:rPr lang="en-US">
                <a:sym typeface="+mn-ea"/>
              </a:rPr>
              <a:t>PROBLEM STATEMENT</a:t>
            </a:r>
            <a:endParaRPr lang="en-US" sz="3200" b="0" i="0" u="none">
              <a:solidFill>
                <a:srgbClr val="C00000"/>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p:nvPr>
            <p:ph type="body" idx="1"/>
          </p:nvPr>
        </p:nvSpPr>
        <p:spPr>
          <a:xfrm>
            <a:off x="610870" y="1727200"/>
            <a:ext cx="8229600" cy="4318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480"/>
              </a:spcBef>
              <a:spcAft>
                <a:spcPts val="0"/>
              </a:spcAft>
              <a:buClr>
                <a:schemeClr val="dk1"/>
              </a:buClr>
              <a:buSzPts val="2400"/>
              <a:buFont typeface="Times New Roman" panose="02020603050405020304"/>
              <a:buNone/>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Boost overall sales during the upcoming Christmas season.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Increase sales by a specified percentage.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 Identify and showcase products with historically low sales and highlight those with higher profit margins.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algn="l" rtl="0">
              <a:lnSpc>
                <a:spcPct val="120000"/>
              </a:lnSpc>
              <a:spcBef>
                <a:spcPts val="48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Uncover trends, patterns, and customer preferences to inform strategic decisions.</a:t>
            </a: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6"/>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00000"/>
              </a:buClr>
              <a:buSzPts val="3200"/>
              <a:buFont typeface="Arial" panose="020B0604020202020204"/>
              <a:buNone/>
            </a:pPr>
            <a:r>
              <a:rPr lang="en-US">
                <a:sym typeface="+mn-ea"/>
              </a:rPr>
              <a:t>DATASET DESCRIPTION</a:t>
            </a:r>
            <a:endParaRPr lang="en-US" sz="3200" b="0" i="0" u="none">
              <a:solidFill>
                <a:srgbClr val="C00000"/>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p:nvPr>
            <p:ph type="body" idx="1"/>
          </p:nvPr>
        </p:nvSpPr>
        <p:spPr>
          <a:xfrm>
            <a:off x="611187" y="1700212"/>
            <a:ext cx="8229600" cy="38115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400"/>
              <a:buFont typeface="Times New Roman" panose="02020603050405020304"/>
              <a:buNone/>
            </a:pPr>
            <a:r>
              <a:rPr lang="en-US" sz="2400" b="1">
                <a:latin typeface="Times New Roman" panose="02020603050405020304"/>
                <a:ea typeface="Times New Roman" panose="02020603050405020304"/>
                <a:cs typeface="Times New Roman" panose="02020603050405020304"/>
                <a:sym typeface="Times New Roman" panose="02020603050405020304"/>
              </a:rPr>
              <a:t>COLUMNS :</a:t>
            </a:r>
            <a:r>
              <a:rPr lang="en-US" b="1">
                <a:latin typeface="Times New Roman" panose="02020603050405020304"/>
                <a:ea typeface="Times New Roman" panose="02020603050405020304"/>
                <a:cs typeface="Times New Roman" panose="02020603050405020304"/>
                <a:sym typeface="Times New Roman" panose="02020603050405020304"/>
              </a:rPr>
              <a:t> </a:t>
            </a:r>
            <a:endParaRPr lang="en-US" b="1">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Invoice Number - Unique ID of Transaction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Product Code - Unique ID of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Description - Product Description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Brand - Product Brand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Category - Category of the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Sub Category - Sub Category of the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Actual Price - Actual Price printed on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R="0" lvl="1" indent="-457200" algn="l" rtl="0">
              <a:lnSpc>
                <a:spcPct val="120000"/>
              </a:lnSpc>
              <a:spcBef>
                <a:spcPts val="0"/>
              </a:spcBef>
              <a:spcAft>
                <a:spcPts val="0"/>
              </a:spcAft>
              <a:buClr>
                <a:schemeClr val="dk1"/>
              </a:buClr>
              <a:buSzPts val="2400"/>
              <a:buFont typeface="Times New Roman" panose="02020603050405020304"/>
              <a:buAutoNum type="arabicPeriod"/>
            </a:pP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6"/>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00000"/>
              </a:buClr>
              <a:buSzPts val="3200"/>
              <a:buFont typeface="Arial" panose="020B0604020202020204"/>
              <a:buNone/>
            </a:pPr>
            <a:r>
              <a:rPr lang="en-US">
                <a:sym typeface="+mn-ea"/>
              </a:rPr>
              <a:t>DATASET DESCRIPTION</a:t>
            </a:r>
            <a:endParaRPr lang="en-US" sz="3200" b="0" i="0" u="none">
              <a:solidFill>
                <a:srgbClr val="C00000"/>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p:nvPr>
            <p:ph type="body" idx="1"/>
          </p:nvPr>
        </p:nvSpPr>
        <p:spPr>
          <a:xfrm>
            <a:off x="611187" y="1700212"/>
            <a:ext cx="8229600" cy="381158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400"/>
              <a:buFont typeface="Times New Roman" panose="02020603050405020304"/>
              <a:buNone/>
            </a:pPr>
            <a:r>
              <a:rPr lang="en-US" sz="2400" b="1">
                <a:latin typeface="Times New Roman" panose="02020603050405020304"/>
                <a:ea typeface="Times New Roman" panose="02020603050405020304"/>
                <a:cs typeface="Times New Roman" panose="02020603050405020304"/>
                <a:sym typeface="Times New Roman" panose="02020603050405020304"/>
              </a:rPr>
              <a:t>COLUMNS :</a:t>
            </a:r>
            <a:r>
              <a:rPr lang="en-US" b="1">
                <a:latin typeface="Times New Roman" panose="02020603050405020304"/>
                <a:ea typeface="Times New Roman" panose="02020603050405020304"/>
                <a:cs typeface="Times New Roman" panose="02020603050405020304"/>
                <a:sym typeface="Times New Roman" panose="02020603050405020304"/>
              </a:rPr>
              <a:t> </a:t>
            </a:r>
            <a:endParaRPr lang="en-US" b="1">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Profit Margin in Percentage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Discount Percentage - Discount offered on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Quantity - Quantity sold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Transaction Amount - Amount spent on purchasing product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Invoice Date - Date of Transaction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Customer ID - Unique ID of Customer</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Country - Customer Country</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00100" marR="0" lvl="2" algn="l" rtl="0">
              <a:lnSpc>
                <a:spcPct val="130000"/>
              </a:lnSpc>
              <a:spcBef>
                <a:spcPts val="0"/>
              </a:spcBef>
              <a:spcAft>
                <a:spcPts val="0"/>
              </a:spcAft>
              <a:buClr>
                <a:schemeClr val="dk1"/>
              </a:buClr>
              <a:buSzPts val="2400"/>
              <a:buFont typeface="Wingdings" panose="05000000000000000000" charset="0"/>
              <a:buChar char="Ø"/>
            </a:pPr>
            <a:r>
              <a:rPr lang="en-US" sz="2000">
                <a:latin typeface="Times New Roman" panose="02020603050405020304"/>
                <a:ea typeface="Times New Roman" panose="02020603050405020304"/>
                <a:cs typeface="Times New Roman" panose="02020603050405020304"/>
                <a:sym typeface="Times New Roman" panose="02020603050405020304"/>
              </a:rPr>
              <a:t>Mode of Payment - Cash or Card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457200" marR="0" lvl="1" indent="0" algn="l" rtl="0">
              <a:lnSpc>
                <a:spcPct val="120000"/>
              </a:lnSpc>
              <a:spcBef>
                <a:spcPts val="0"/>
              </a:spcBef>
              <a:spcAft>
                <a:spcPts val="0"/>
              </a:spcAft>
              <a:buClr>
                <a:schemeClr val="dk1"/>
              </a:buClr>
              <a:buSzPts val="2400"/>
              <a:buFont typeface="Wingdings" panose="05000000000000000000" charset="0"/>
              <a:buNone/>
            </a:pP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6"/>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PREPROCESSING</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sz="2200"/>
          </a:p>
          <a:p>
            <a:pPr marL="146050" lvl="0" indent="0" algn="l" rtl="0">
              <a:lnSpc>
                <a:spcPct val="140000"/>
              </a:lnSpc>
              <a:spcBef>
                <a:spcPts val="0"/>
              </a:spcBef>
              <a:spcAft>
                <a:spcPts val="0"/>
              </a:spcAft>
              <a:buSzPts val="1300"/>
              <a:buFont typeface="+mj-lt"/>
              <a:buNone/>
            </a:pPr>
            <a:r>
              <a:rPr lang="en-US" altLang="en-GB" sz="2400" b="1">
                <a:latin typeface="Times New Roman" panose="02020603050405020304" charset="0"/>
                <a:cs typeface="Times New Roman" panose="02020603050405020304" charset="0"/>
                <a:sym typeface="+mn-ea"/>
              </a:rPr>
              <a:t>Feature Engineering with PySpark UDF</a:t>
            </a:r>
            <a:endParaRPr lang="en-US" altLang="en-GB" sz="2400" b="1">
              <a:latin typeface="Times New Roman" panose="02020603050405020304" charset="0"/>
              <a:cs typeface="Times New Roman" panose="02020603050405020304" charset="0"/>
              <a:sym typeface="+mn-ea"/>
            </a:endParaRPr>
          </a:p>
          <a:p>
            <a:pPr marL="146050" lvl="0" indent="0" algn="l" rtl="0">
              <a:lnSpc>
                <a:spcPct val="140000"/>
              </a:lnSpc>
              <a:spcBef>
                <a:spcPts val="0"/>
              </a:spcBef>
              <a:spcAft>
                <a:spcPts val="0"/>
              </a:spcAft>
              <a:buSzPts val="1300"/>
              <a:buFont typeface="+mj-lt"/>
              <a:buNone/>
            </a:pPr>
            <a:endParaRPr lang="en-US" altLang="en-GB" sz="2400" b="1">
              <a:latin typeface="Times New Roman" panose="02020603050405020304" charset="0"/>
              <a:cs typeface="Times New Roman" panose="02020603050405020304" charset="0"/>
              <a:sym typeface="+mn-ea"/>
            </a:endParaRPr>
          </a:p>
          <a:p>
            <a:pPr marL="946150" lvl="1"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Leveraged PySpark UDFs to derive key features, including Selling Price, Profit Price, Year, Month, Day of Week, and Profit/Loss. </a:t>
            </a:r>
            <a:endParaRPr lang="en-US" altLang="en-GB" sz="2000">
              <a:latin typeface="Times New Roman" panose="02020603050405020304" charset="0"/>
              <a:cs typeface="Times New Roman" panose="02020603050405020304" charset="0"/>
              <a:sym typeface="+mn-ea"/>
            </a:endParaRPr>
          </a:p>
          <a:p>
            <a:pPr marL="946150" lvl="1" algn="l" rtl="0">
              <a:lnSpc>
                <a:spcPct val="140000"/>
              </a:lnSpc>
              <a:spcBef>
                <a:spcPts val="0"/>
              </a:spcBef>
              <a:spcAft>
                <a:spcPts val="0"/>
              </a:spcAft>
              <a:buSzPts val="1300"/>
              <a:buFont typeface="Wingdings" panose="05000000000000000000" charset="0"/>
              <a:buChar char="Ø"/>
            </a:pPr>
            <a:endParaRPr lang="en-US" altLang="en-GB" sz="2000">
              <a:latin typeface="Times New Roman" panose="02020603050405020304" charset="0"/>
              <a:cs typeface="Times New Roman" panose="02020603050405020304" charset="0"/>
              <a:sym typeface="+mn-ea"/>
            </a:endParaRPr>
          </a:p>
          <a:p>
            <a:pPr marL="946150" lvl="1"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This transformative step enhances the dataset, providing valuable insights for subsequent analyses.</a:t>
            </a:r>
            <a:endParaRPr lang="en-US" altLang="en-GB" sz="2000" b="1">
              <a:latin typeface="Times New Roman" panose="02020603050405020304" charset="0"/>
              <a:cs typeface="Times New Roman" panose="02020603050405020304" charset="0"/>
              <a:sym typeface="+mn-ea"/>
            </a:endParaRPr>
          </a:p>
          <a:p>
            <a:pPr marL="488950" lvl="0" algn="l" rtl="0">
              <a:lnSpc>
                <a:spcPct val="140000"/>
              </a:lnSpc>
              <a:spcBef>
                <a:spcPts val="0"/>
              </a:spcBef>
              <a:spcAft>
                <a:spcPts val="0"/>
              </a:spcAft>
              <a:buSzPts val="1300"/>
              <a:buFont typeface="+mj-lt"/>
              <a:buNone/>
            </a:pPr>
            <a:endParaRPr lang="en-US" altLang="en-GB" sz="2200" b="1">
              <a:latin typeface="Times New Roman" panose="02020603050405020304" charset="0"/>
              <a:cs typeface="Times New Roman" panose="02020603050405020304" charset="0"/>
              <a:sym typeface="+mn-ea"/>
            </a:endParaRPr>
          </a:p>
          <a:p>
            <a:pPr marL="603250" lvl="1" indent="0" algn="l" rtl="0">
              <a:lnSpc>
                <a:spcPct val="140000"/>
              </a:lnSpc>
              <a:spcBef>
                <a:spcPts val="0"/>
              </a:spcBef>
              <a:spcAft>
                <a:spcPts val="0"/>
              </a:spcAft>
              <a:buSzPts val="1300"/>
              <a:buFont typeface="+mj-lt"/>
              <a:buNone/>
            </a:pPr>
            <a:endParaRPr lang="en-US" altLang="en-GB" sz="1925">
              <a:latin typeface="Times New Roman" panose="02020603050405020304" charset="0"/>
              <a:cs typeface="Times New Roman" panose="02020603050405020304" charset="0"/>
              <a:sym typeface="+mn-ea"/>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PREPROCESSING</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sz="2200"/>
          </a:p>
          <a:p>
            <a:pPr marL="603250" lvl="0" indent="-457200"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Checked for null values using the </a:t>
            </a:r>
            <a:r>
              <a:rPr lang="en-US" altLang="en-GB" sz="2000" b="1">
                <a:latin typeface="Times New Roman" panose="02020603050405020304" charset="0"/>
                <a:cs typeface="Times New Roman" panose="02020603050405020304" charset="0"/>
                <a:sym typeface="+mn-ea"/>
              </a:rPr>
              <a:t>isnull()</a:t>
            </a:r>
            <a:r>
              <a:rPr lang="en-US" altLang="en-GB" sz="2000">
                <a:latin typeface="Times New Roman" panose="02020603050405020304" charset="0"/>
                <a:cs typeface="Times New Roman" panose="02020603050405020304" charset="0"/>
                <a:sym typeface="+mn-ea"/>
              </a:rPr>
              <a:t> function in Pandas.</a:t>
            </a: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Detected duplicates through the </a:t>
            </a:r>
            <a:r>
              <a:rPr lang="en-US" altLang="en-GB" sz="2000" b="1">
                <a:latin typeface="Times New Roman" panose="02020603050405020304" charset="0"/>
                <a:cs typeface="Times New Roman" panose="02020603050405020304" charset="0"/>
                <a:sym typeface="+mn-ea"/>
              </a:rPr>
              <a:t>duplicated()</a:t>
            </a:r>
            <a:r>
              <a:rPr lang="en-US" altLang="en-GB" sz="2000">
                <a:latin typeface="Times New Roman" panose="02020603050405020304" charset="0"/>
                <a:cs typeface="Times New Roman" panose="02020603050405020304" charset="0"/>
                <a:sym typeface="+mn-ea"/>
              </a:rPr>
              <a:t> function for maintaining data integrity.</a:t>
            </a: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Utilized a custom Python UDF to identify and handle negative values in transaction amounts and actual prices, ensuring data integrity and bolstering analysis precision for reliable project outcomes.</a:t>
            </a:r>
            <a:endParaRPr lang="en-US" altLang="en-GB" sz="2000">
              <a:latin typeface="Times New Roman" panose="02020603050405020304" charset="0"/>
              <a:cs typeface="Times New Roman" panose="02020603050405020304" charset="0"/>
              <a:sym typeface="+mn-ea"/>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001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PREPROCESSING</a:t>
            </a:r>
            <a:endParaRPr lang="en-US"/>
          </a:p>
        </p:txBody>
      </p:sp>
      <p:sp>
        <p:nvSpPr>
          <p:cNvPr id="110" name="Google Shape;110;p18"/>
          <p:cNvSpPr txBox="1"/>
          <p:nvPr>
            <p:ph type="body" idx="1"/>
          </p:nvPr>
        </p:nvSpPr>
        <p:spPr>
          <a:xfrm>
            <a:off x="381000" y="1417637"/>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sz="2200"/>
          </a:p>
          <a:p>
            <a:pPr marL="603250" lvl="0" indent="-457200"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Parsed dates from ISO format to DD-MM-YYYY and performed data type casting, laying the foundation for streamlined analysis and enhanced model training.</a:t>
            </a: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endParaRPr lang="en-US" altLang="en-GB" sz="2000">
              <a:latin typeface="Times New Roman" panose="02020603050405020304" charset="0"/>
              <a:cs typeface="Times New Roman" panose="02020603050405020304" charset="0"/>
              <a:sym typeface="+mn-ea"/>
            </a:endParaRPr>
          </a:p>
          <a:p>
            <a:pPr marL="603250" lvl="0" indent="-457200" algn="l" rtl="0">
              <a:lnSpc>
                <a:spcPct val="140000"/>
              </a:lnSpc>
              <a:spcBef>
                <a:spcPts val="0"/>
              </a:spcBef>
              <a:spcAft>
                <a:spcPts val="0"/>
              </a:spcAft>
              <a:buSzPts val="1300"/>
              <a:buFont typeface="Wingdings" panose="05000000000000000000" charset="0"/>
              <a:buChar char="Ø"/>
            </a:pPr>
            <a:r>
              <a:rPr lang="en-US" altLang="en-GB" sz="2000">
                <a:latin typeface="Times New Roman" panose="02020603050405020304" charset="0"/>
                <a:cs typeface="Times New Roman" panose="02020603050405020304" charset="0"/>
                <a:sym typeface="+mn-ea"/>
              </a:rPr>
              <a:t>Applied </a:t>
            </a:r>
            <a:r>
              <a:rPr lang="en-US" altLang="en-GB" sz="2000" b="1">
                <a:latin typeface="Times New Roman" panose="02020603050405020304" charset="0"/>
                <a:cs typeface="Times New Roman" panose="02020603050405020304" charset="0"/>
                <a:sym typeface="+mn-ea"/>
              </a:rPr>
              <a:t>LabelEncoder</a:t>
            </a:r>
            <a:r>
              <a:rPr lang="en-US" altLang="en-GB" sz="2000">
                <a:latin typeface="Times New Roman" panose="02020603050405020304" charset="0"/>
                <a:cs typeface="Times New Roman" panose="02020603050405020304" charset="0"/>
                <a:sym typeface="+mn-ea"/>
              </a:rPr>
              <a:t> to encode categorical variables, ensuring uniform data representation and facilitating seamless integration for subsequent analyses.</a:t>
            </a:r>
            <a:endParaRPr lang="en-US" altLang="en-GB" sz="2000">
              <a:latin typeface="Times New Roman" panose="02020603050405020304" charset="0"/>
              <a:cs typeface="Times New Roman" panose="02020603050405020304" charset="0"/>
              <a:sym typeface="+mn-ea"/>
            </a:endParaRPr>
          </a:p>
        </p:txBody>
      </p:sp>
      <p:sp>
        <p:nvSpPr>
          <p:cNvPr id="111" name="Google Shape;111;p18"/>
          <p:cNvSpPr txBox="1"/>
          <p:nvPr>
            <p:ph type="sldNum" idx="12"/>
          </p:nvPr>
        </p:nvSpPr>
        <p:spPr>
          <a:xfrm>
            <a:off x="6934200" y="6381750"/>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1_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9802</Words>
  <Application>WPS Presentation</Application>
  <PresentationFormat/>
  <Paragraphs>419</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33</vt:i4>
      </vt:variant>
    </vt:vector>
  </HeadingPairs>
  <TitlesOfParts>
    <vt:vector size="45" baseType="lpstr">
      <vt:lpstr>Arial</vt:lpstr>
      <vt:lpstr>SimSun</vt:lpstr>
      <vt:lpstr>Wingdings</vt:lpstr>
      <vt:lpstr>Arial</vt:lpstr>
      <vt:lpstr>Book Antiqua</vt:lpstr>
      <vt:lpstr>Times New Roman</vt:lpstr>
      <vt:lpstr>Wingdings</vt:lpstr>
      <vt:lpstr>Times New Roman</vt:lpstr>
      <vt:lpstr>Microsoft YaHei</vt:lpstr>
      <vt:lpstr>Arial Unicode MS</vt:lpstr>
      <vt:lpstr>1_college template</vt:lpstr>
      <vt:lpstr>college template</vt:lpstr>
      <vt:lpstr>Enhancing E-Commerce Performance - A PySpark and ML Approach </vt:lpstr>
      <vt:lpstr>TABLE OF CONTENTS</vt:lpstr>
      <vt:lpstr>ABOUT ORGANIZATION</vt:lpstr>
      <vt:lpstr>PROBLEM STATEMENT</vt:lpstr>
      <vt:lpstr>DATASET DESCRIPTION</vt:lpstr>
      <vt:lpstr>DATASET DESCRIPTION</vt:lpstr>
      <vt:lpstr>PREPROCESSING</vt:lpstr>
      <vt:lpstr>PREPROCESSING</vt:lpstr>
      <vt:lpstr>PREPROCESSING</vt:lpstr>
      <vt:lpstr>PREPROCESSING</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MODEL SPECIFICATION	</vt:lpstr>
      <vt:lpstr>MODEL SPECIFICATION	</vt:lpstr>
      <vt:lpstr>MODEL SPECIFICATION	</vt:lpstr>
      <vt:lpstr>METHODOLOGY</vt:lpstr>
      <vt:lpstr>METHODOLOGY</vt:lpstr>
      <vt:lpstr>EVALUATION METRICS</vt:lpstr>
      <vt:lpstr>EVALUATION METRICS</vt:lpstr>
      <vt:lpstr>MODEL PERFORMANCE</vt:lpstr>
      <vt:lpstr>MODEL PERFORMANCE</vt:lpstr>
      <vt:lpstr>MODEL PERFORMANCE</vt:lpstr>
      <vt:lpstr>INFERENCES AND RESULT</vt:lpstr>
      <vt:lpstr>INFERENCES AND RESULT</vt:lpstr>
      <vt:lpstr>INFERENCES AND RESULT</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 campaign optimization and RFM Analysis</dc:title>
  <dc:creator/>
  <cp:lastModifiedBy>Admin</cp:lastModifiedBy>
  <cp:revision>108</cp:revision>
  <dcterms:created xsi:type="dcterms:W3CDTF">2023-08-01T16:04:00Z</dcterms:created>
  <dcterms:modified xsi:type="dcterms:W3CDTF">2023-11-17T18:18:06Z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64E52994A9EF412A84B0846CFEAF11CA</vt:lpwstr>
  </property>
  <property fmtid="{D5CDD505-2E9C-101B-9397-08002B2CF9AE}" pid="3" name="KSOProductBuildVer">
    <vt:lpwstr>1033-11.2.0.11219</vt:lpwstr>
  </property>
</Properties>
</file>