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7"/>
    <p:restoredTop sz="96405"/>
  </p:normalViewPr>
  <p:slideViewPr>
    <p:cSldViewPr snapToGrid="0">
      <p:cViewPr varScale="1">
        <p:scale>
          <a:sx n="113" d="100"/>
          <a:sy n="113" d="100"/>
        </p:scale>
        <p:origin x="5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GB"/>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GB"/>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GB"/>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GB"/>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GB"/>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prudhivinathreddy1654@gmail.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rudhivinath"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D5B9-6081-770D-CDA8-C75C52D88851}"/>
              </a:ext>
            </a:extLst>
          </p:cNvPr>
          <p:cNvSpPr>
            <a:spLocks noGrp="1"/>
          </p:cNvSpPr>
          <p:nvPr>
            <p:ph type="ctrTitle"/>
          </p:nvPr>
        </p:nvSpPr>
        <p:spPr>
          <a:xfrm>
            <a:off x="2589213" y="1734208"/>
            <a:ext cx="8915399" cy="2007476"/>
          </a:xfrm>
        </p:spPr>
        <p:txBody>
          <a:bodyPr>
            <a:normAutofit fontScale="90000"/>
          </a:bodyPr>
          <a:lstStyle/>
          <a:p>
            <a:br>
              <a:rPr lang="en-US" dirty="0"/>
            </a:br>
            <a:br>
              <a:rPr lang="en-US" dirty="0"/>
            </a:br>
            <a:r>
              <a:rPr lang="en-US" sz="5300" dirty="0">
                <a:latin typeface="Baloo Bhaijaan" panose="03080902040302020200" pitchFamily="66" charset="-78"/>
                <a:cs typeface="Baloo Bhaijaan" panose="03080902040302020200" pitchFamily="66" charset="-78"/>
              </a:rPr>
              <a:t>HIDING A TEXT IN AN IMAGE USING STEGANOGRAPHY</a:t>
            </a:r>
          </a:p>
        </p:txBody>
      </p:sp>
    </p:spTree>
    <p:extLst>
      <p:ext uri="{BB962C8B-B14F-4D97-AF65-F5344CB8AC3E}">
        <p14:creationId xmlns:p14="http://schemas.microsoft.com/office/powerpoint/2010/main" val="2887475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ACD0A-AFCD-0006-D014-16F91C6E5D7E}"/>
              </a:ext>
            </a:extLst>
          </p:cNvPr>
          <p:cNvSpPr>
            <a:spLocks noGrp="1"/>
          </p:cNvSpPr>
          <p:nvPr>
            <p:ph type="title"/>
          </p:nvPr>
        </p:nvSpPr>
        <p:spPr/>
        <p:txBody>
          <a:bodyPr/>
          <a:lstStyle/>
          <a:p>
            <a:br>
              <a:rPr lang="en-US" dirty="0"/>
            </a:br>
            <a:endParaRPr lang="en-US" dirty="0"/>
          </a:p>
        </p:txBody>
      </p:sp>
      <p:sp>
        <p:nvSpPr>
          <p:cNvPr id="3" name="Content Placeholder 2">
            <a:extLst>
              <a:ext uri="{FF2B5EF4-FFF2-40B4-BE49-F238E27FC236}">
                <a16:creationId xmlns:a16="http://schemas.microsoft.com/office/drawing/2014/main" id="{8D7BD315-6D4A-804E-3AAD-0C07E1028318}"/>
              </a:ext>
            </a:extLst>
          </p:cNvPr>
          <p:cNvSpPr>
            <a:spLocks noGrp="1"/>
          </p:cNvSpPr>
          <p:nvPr>
            <p:ph idx="1"/>
          </p:nvPr>
        </p:nvSpPr>
        <p:spPr>
          <a:xfrm>
            <a:off x="2589212" y="2517422"/>
            <a:ext cx="8733544" cy="2957689"/>
          </a:xfrm>
        </p:spPr>
        <p:txBody>
          <a:bodyPr/>
          <a:lstStyle/>
          <a:p>
            <a:pPr marL="0" indent="0" algn="just">
              <a:buNone/>
            </a:pPr>
            <a:r>
              <a:rPr lang="en-US" dirty="0">
                <a:latin typeface="Baloo Bhaijaan" panose="03080902040302020200" pitchFamily="66" charset="-78"/>
                <a:cs typeface="Baloo Bhaijaan" panose="03080902040302020200" pitchFamily="66" charset="-78"/>
              </a:rPr>
              <a:t>                                                 </a:t>
            </a:r>
            <a:r>
              <a:rPr lang="en-US" sz="5400" dirty="0">
                <a:latin typeface="Baloo Bhaijaan" panose="03080902040302020200" pitchFamily="66" charset="-78"/>
                <a:cs typeface="Baloo Bhaijaan" panose="03080902040302020200" pitchFamily="66" charset="-78"/>
              </a:rPr>
              <a:t>THANK</a:t>
            </a:r>
            <a:r>
              <a:rPr lang="en-US" sz="6000" dirty="0">
                <a:latin typeface="Baloo Bhaijaan" panose="03080902040302020200" pitchFamily="66" charset="-78"/>
                <a:cs typeface="Baloo Bhaijaan" panose="03080902040302020200" pitchFamily="66" charset="-78"/>
              </a:rPr>
              <a:t> YOU</a:t>
            </a:r>
          </a:p>
        </p:txBody>
      </p:sp>
    </p:spTree>
    <p:extLst>
      <p:ext uri="{BB962C8B-B14F-4D97-AF65-F5344CB8AC3E}">
        <p14:creationId xmlns:p14="http://schemas.microsoft.com/office/powerpoint/2010/main" val="3522845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6620D-AC80-5AB3-F99A-4D9ACC8868C2}"/>
              </a:ext>
            </a:extLst>
          </p:cNvPr>
          <p:cNvSpPr>
            <a:spLocks noGrp="1"/>
          </p:cNvSpPr>
          <p:nvPr>
            <p:ph type="title"/>
          </p:nvPr>
        </p:nvSpPr>
        <p:spPr>
          <a:xfrm>
            <a:off x="2592925" y="1145628"/>
            <a:ext cx="8911687" cy="1082564"/>
          </a:xfrm>
        </p:spPr>
        <p:txBody>
          <a:bodyPr>
            <a:normAutofit/>
          </a:bodyPr>
          <a:lstStyle/>
          <a:p>
            <a:r>
              <a:rPr lang="en-US" dirty="0">
                <a:latin typeface="Baloo Bhaijaan" panose="03080902040302020200" pitchFamily="66" charset="-78"/>
                <a:cs typeface="Baloo Bhaijaan" panose="03080902040302020200" pitchFamily="66" charset="-78"/>
              </a:rPr>
              <a:t>STUDENT DETAILS:</a:t>
            </a:r>
          </a:p>
        </p:txBody>
      </p:sp>
      <p:sp>
        <p:nvSpPr>
          <p:cNvPr id="3" name="Content Placeholder 2">
            <a:extLst>
              <a:ext uri="{FF2B5EF4-FFF2-40B4-BE49-F238E27FC236}">
                <a16:creationId xmlns:a16="http://schemas.microsoft.com/office/drawing/2014/main" id="{C32502F7-9C7B-0214-0228-4E194AE05D1B}"/>
              </a:ext>
            </a:extLst>
          </p:cNvPr>
          <p:cNvSpPr>
            <a:spLocks noGrp="1"/>
          </p:cNvSpPr>
          <p:nvPr>
            <p:ph idx="1"/>
          </p:nvPr>
        </p:nvSpPr>
        <p:spPr>
          <a:xfrm>
            <a:off x="2589212" y="2333297"/>
            <a:ext cx="8915400" cy="3037490"/>
          </a:xfrm>
        </p:spPr>
        <p:txBody>
          <a:bodyPr>
            <a:normAutofit lnSpcReduction="10000"/>
          </a:bodyPr>
          <a:lstStyle/>
          <a:p>
            <a:r>
              <a:rPr lang="en-US" dirty="0">
                <a:latin typeface="Plantagenet Cherokee" panose="02020000000000000000" pitchFamily="18" charset="-79"/>
                <a:cs typeface="Plantagenet Cherokee" panose="02020000000000000000" pitchFamily="18" charset="-79"/>
              </a:rPr>
              <a:t>NAME</a:t>
            </a:r>
            <a:r>
              <a:rPr lang="en-US" dirty="0"/>
              <a:t> </a:t>
            </a:r>
            <a:r>
              <a:rPr lang="en-US" dirty="0">
                <a:latin typeface="Arial Rounded MT Bold" panose="020F0704030504030204" pitchFamily="34" charset="77"/>
              </a:rPr>
              <a:t>: </a:t>
            </a:r>
            <a:r>
              <a:rPr lang="en-US" b="1" dirty="0">
                <a:latin typeface="Arial Rounded MT Bold" panose="020F0704030504030204" pitchFamily="34" charset="77"/>
                <a:ea typeface="Apple Symbols" panose="02000000000000000000" pitchFamily="2" charset="-79"/>
                <a:cs typeface="Plantagenet Cherokee" panose="02020000000000000000" pitchFamily="18" charset="-79"/>
              </a:rPr>
              <a:t>GAJULAPALLI PRUDHIVINATH REDDY</a:t>
            </a:r>
          </a:p>
          <a:p>
            <a:r>
              <a:rPr lang="en-US" b="1" dirty="0">
                <a:latin typeface="Plantagenet Cherokee" panose="02020000000000000000" pitchFamily="18" charset="-79"/>
                <a:cs typeface="Plantagenet Cherokee" panose="02020000000000000000" pitchFamily="18" charset="-79"/>
              </a:rPr>
              <a:t>SKILL BUILD EMAIL ID </a:t>
            </a:r>
            <a:r>
              <a:rPr lang="en-US" dirty="0"/>
              <a:t>: </a:t>
            </a:r>
            <a:r>
              <a:rPr lang="en-US" dirty="0">
                <a:hlinkClick r:id="rId2"/>
              </a:rPr>
              <a:t>prudhivinathreddy1654@gmail.com</a:t>
            </a:r>
            <a:endParaRPr lang="en-US" dirty="0"/>
          </a:p>
          <a:p>
            <a:r>
              <a:rPr lang="en-US" dirty="0">
                <a:latin typeface="Plantagenet Cherokee" panose="02020000000000000000" pitchFamily="18" charset="-79"/>
                <a:cs typeface="Plantagenet Cherokee" panose="02020000000000000000" pitchFamily="18" charset="-79"/>
              </a:rPr>
              <a:t>COLLEGE NAME </a:t>
            </a:r>
            <a:r>
              <a:rPr lang="en-US" dirty="0"/>
              <a:t>: </a:t>
            </a:r>
            <a:r>
              <a:rPr lang="en-US" dirty="0">
                <a:latin typeface="Arial Rounded MT Bold" panose="020F0704030504030204" pitchFamily="34" charset="77"/>
                <a:cs typeface="Plantagenet Cherokee" panose="02020000000000000000" pitchFamily="18" charset="-79"/>
              </a:rPr>
              <a:t>MOHAN BABU UNIVERSITY</a:t>
            </a:r>
          </a:p>
          <a:p>
            <a:r>
              <a:rPr lang="en-US" dirty="0">
                <a:latin typeface="Plantagenet Cherokee" panose="02020000000000000000" pitchFamily="18" charset="-79"/>
                <a:cs typeface="Plantagenet Cherokee" panose="02020000000000000000" pitchFamily="18" charset="-79"/>
              </a:rPr>
              <a:t>COLLEGE STATE </a:t>
            </a:r>
            <a:r>
              <a:rPr lang="en-US" dirty="0"/>
              <a:t>: </a:t>
            </a:r>
            <a:r>
              <a:rPr lang="en-US" dirty="0">
                <a:latin typeface="Arial Rounded MT Bold" panose="020F0704030504030204" pitchFamily="34" charset="77"/>
                <a:cs typeface="Plantagenet Cherokee" panose="02020000000000000000" pitchFamily="18" charset="-79"/>
              </a:rPr>
              <a:t>ANDHRA PRADESH</a:t>
            </a:r>
          </a:p>
          <a:p>
            <a:r>
              <a:rPr lang="en-US" dirty="0">
                <a:latin typeface="Plantagenet Cherokee" panose="02020000000000000000" pitchFamily="18" charset="-79"/>
                <a:cs typeface="Plantagenet Cherokee" panose="02020000000000000000" pitchFamily="18" charset="-79"/>
              </a:rPr>
              <a:t>DOMAIN OF INTERNSHIP </a:t>
            </a:r>
            <a:r>
              <a:rPr lang="en-US" dirty="0"/>
              <a:t>: </a:t>
            </a:r>
            <a:r>
              <a:rPr lang="en-US" dirty="0">
                <a:latin typeface="Arial Rounded MT Bold" panose="020F0704030504030204" pitchFamily="34" charset="77"/>
                <a:cs typeface="Plantagenet Cherokee" panose="02020000000000000000" pitchFamily="18" charset="-79"/>
              </a:rPr>
              <a:t>IBM SKILL BUILD CYBER-SECURITY WITH LINUX</a:t>
            </a:r>
          </a:p>
          <a:p>
            <a:r>
              <a:rPr lang="en-US" dirty="0">
                <a:latin typeface="Plantagenet Cherokee" panose="02020000000000000000" pitchFamily="18" charset="-79"/>
                <a:cs typeface="Plantagenet Cherokee" panose="02020000000000000000" pitchFamily="18" charset="-79"/>
              </a:rPr>
              <a:t>START DATE OF INTERNSHIP </a:t>
            </a:r>
            <a:r>
              <a:rPr lang="en-US" dirty="0"/>
              <a:t>: </a:t>
            </a:r>
            <a:r>
              <a:rPr lang="en-US" dirty="0">
                <a:latin typeface="Arial Rounded MT Bold" panose="020F0704030504030204" pitchFamily="34" charset="77"/>
                <a:cs typeface="Plantagenet Cherokee" panose="02020000000000000000" pitchFamily="18" charset="-79"/>
              </a:rPr>
              <a:t>20 MAY 2025</a:t>
            </a:r>
          </a:p>
          <a:p>
            <a:r>
              <a:rPr lang="en-US" dirty="0">
                <a:latin typeface="Plantagenet Cherokee" panose="02020000000000000000" pitchFamily="18" charset="-79"/>
                <a:cs typeface="Plantagenet Cherokee" panose="02020000000000000000" pitchFamily="18" charset="-79"/>
              </a:rPr>
              <a:t>END DATE OF INTERNSHIP </a:t>
            </a:r>
            <a:r>
              <a:rPr lang="en-US" dirty="0"/>
              <a:t>: </a:t>
            </a:r>
            <a:r>
              <a:rPr lang="en-US" dirty="0">
                <a:latin typeface="Arial Rounded MT Bold" panose="020F0704030504030204" pitchFamily="34" charset="77"/>
                <a:cs typeface="Plantagenet Cherokee" panose="02020000000000000000" pitchFamily="18" charset="-79"/>
              </a:rPr>
              <a:t>30 JUNE 2025</a:t>
            </a:r>
          </a:p>
          <a:p>
            <a:endParaRPr lang="en-US" dirty="0"/>
          </a:p>
        </p:txBody>
      </p:sp>
    </p:spTree>
    <p:extLst>
      <p:ext uri="{BB962C8B-B14F-4D97-AF65-F5344CB8AC3E}">
        <p14:creationId xmlns:p14="http://schemas.microsoft.com/office/powerpoint/2010/main" val="160772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E7C8-1C08-D955-197A-9E13C0FC3EEE}"/>
              </a:ext>
            </a:extLst>
          </p:cNvPr>
          <p:cNvSpPr>
            <a:spLocks noGrp="1"/>
          </p:cNvSpPr>
          <p:nvPr>
            <p:ph type="title"/>
          </p:nvPr>
        </p:nvSpPr>
        <p:spPr>
          <a:xfrm>
            <a:off x="2592925" y="1061156"/>
            <a:ext cx="8911687" cy="1072444"/>
          </a:xfrm>
        </p:spPr>
        <p:txBody>
          <a:bodyPr/>
          <a:lstStyle/>
          <a:p>
            <a:r>
              <a:rPr lang="en-US" dirty="0">
                <a:latin typeface="Baloo Bhaijaan" panose="03080902040302020200" pitchFamily="66" charset="-78"/>
                <a:cs typeface="Baloo Bhaijaan" panose="03080902040302020200" pitchFamily="66" charset="-78"/>
              </a:rPr>
              <a:t>AGENDA</a:t>
            </a:r>
          </a:p>
        </p:txBody>
      </p:sp>
      <p:sp>
        <p:nvSpPr>
          <p:cNvPr id="3" name="Content Placeholder 2">
            <a:extLst>
              <a:ext uri="{FF2B5EF4-FFF2-40B4-BE49-F238E27FC236}">
                <a16:creationId xmlns:a16="http://schemas.microsoft.com/office/drawing/2014/main" id="{B5834298-F285-35D6-FD8F-96BDF6250006}"/>
              </a:ext>
            </a:extLst>
          </p:cNvPr>
          <p:cNvSpPr>
            <a:spLocks noGrp="1"/>
          </p:cNvSpPr>
          <p:nvPr>
            <p:ph idx="1"/>
          </p:nvPr>
        </p:nvSpPr>
        <p:spPr>
          <a:xfrm>
            <a:off x="2589212" y="2246489"/>
            <a:ext cx="8915400" cy="2935112"/>
          </a:xfrm>
        </p:spPr>
        <p:txBody>
          <a:bodyPr/>
          <a:lstStyle/>
          <a:p>
            <a:r>
              <a:rPr lang="en-US" dirty="0">
                <a:latin typeface="Arial Rounded MT Bold" panose="020F0704030504030204" pitchFamily="34" charset="77"/>
                <a:cs typeface="Plantagenet Cherokee" panose="02020000000000000000" pitchFamily="18" charset="-79"/>
              </a:rPr>
              <a:t>PROJECT OVERVIEW</a:t>
            </a:r>
          </a:p>
          <a:p>
            <a:r>
              <a:rPr lang="en-US" dirty="0">
                <a:latin typeface="Arial Rounded MT Bold" panose="020F0704030504030204" pitchFamily="34" charset="77"/>
                <a:cs typeface="Plantagenet Cherokee" panose="02020000000000000000" pitchFamily="18" charset="-79"/>
              </a:rPr>
              <a:t>WHO ARE THE END USERS OF THIS PROJECT?</a:t>
            </a:r>
          </a:p>
          <a:p>
            <a:r>
              <a:rPr lang="en-US" dirty="0">
                <a:latin typeface="Arial Rounded MT Bold" panose="020F0704030504030204" pitchFamily="34" charset="77"/>
                <a:cs typeface="Plantagenet Cherokee" panose="02020000000000000000" pitchFamily="18" charset="-79"/>
              </a:rPr>
              <a:t>YOUR SOLUTION AND IT’S VALUE PROPOSITION</a:t>
            </a:r>
          </a:p>
          <a:p>
            <a:r>
              <a:rPr lang="en-US" dirty="0">
                <a:latin typeface="Arial Rounded MT Bold" panose="020F0704030504030204" pitchFamily="34" charset="77"/>
                <a:cs typeface="Plantagenet Cherokee" panose="02020000000000000000" pitchFamily="18" charset="-79"/>
              </a:rPr>
              <a:t>MODELLING</a:t>
            </a:r>
          </a:p>
          <a:p>
            <a:r>
              <a:rPr lang="en-US" dirty="0">
                <a:latin typeface="Arial Rounded MT Bold" panose="020F0704030504030204" pitchFamily="34" charset="77"/>
                <a:cs typeface="Plantagenet Cherokee" panose="02020000000000000000" pitchFamily="18" charset="-79"/>
              </a:rPr>
              <a:t>RESULT</a:t>
            </a:r>
          </a:p>
          <a:p>
            <a:r>
              <a:rPr lang="en-US" dirty="0">
                <a:latin typeface="Arial Rounded MT Bold" panose="020F0704030504030204" pitchFamily="34" charset="77"/>
                <a:cs typeface="Plantagenet Cherokee" panose="02020000000000000000" pitchFamily="18" charset="-79"/>
              </a:rPr>
              <a:t>LINKS</a:t>
            </a:r>
          </a:p>
          <a:p>
            <a:endParaRPr lang="en-US" dirty="0"/>
          </a:p>
          <a:p>
            <a:endParaRPr lang="en-US" dirty="0"/>
          </a:p>
        </p:txBody>
      </p:sp>
    </p:spTree>
    <p:extLst>
      <p:ext uri="{BB962C8B-B14F-4D97-AF65-F5344CB8AC3E}">
        <p14:creationId xmlns:p14="http://schemas.microsoft.com/office/powerpoint/2010/main" val="953348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9260-C0DC-B12E-DF39-D9749CD9CAC5}"/>
              </a:ext>
            </a:extLst>
          </p:cNvPr>
          <p:cNvSpPr>
            <a:spLocks noGrp="1"/>
          </p:cNvSpPr>
          <p:nvPr>
            <p:ph type="title"/>
          </p:nvPr>
        </p:nvSpPr>
        <p:spPr>
          <a:xfrm>
            <a:off x="2592925" y="1038578"/>
            <a:ext cx="8911687" cy="1095022"/>
          </a:xfrm>
        </p:spPr>
        <p:txBody>
          <a:bodyPr/>
          <a:lstStyle/>
          <a:p>
            <a:r>
              <a:rPr lang="en-US" dirty="0">
                <a:latin typeface="Baloo Bhaijaan" panose="03080902040302020200" pitchFamily="66" charset="-78"/>
                <a:cs typeface="Baloo Bhaijaan" panose="03080902040302020200" pitchFamily="66" charset="-78"/>
              </a:rPr>
              <a:t>PROJECT OVERVIEW</a:t>
            </a:r>
          </a:p>
        </p:txBody>
      </p:sp>
      <p:sp>
        <p:nvSpPr>
          <p:cNvPr id="3" name="Content Placeholder 2">
            <a:extLst>
              <a:ext uri="{FF2B5EF4-FFF2-40B4-BE49-F238E27FC236}">
                <a16:creationId xmlns:a16="http://schemas.microsoft.com/office/drawing/2014/main" id="{2D06C859-9E9B-BFA7-DA1F-DF68C2293486}"/>
              </a:ext>
            </a:extLst>
          </p:cNvPr>
          <p:cNvSpPr>
            <a:spLocks noGrp="1"/>
          </p:cNvSpPr>
          <p:nvPr>
            <p:ph idx="1"/>
          </p:nvPr>
        </p:nvSpPr>
        <p:spPr/>
        <p:txBody>
          <a:bodyPr/>
          <a:lstStyle/>
          <a:p>
            <a:pPr algn="just"/>
            <a:r>
              <a:rPr lang="en-IN" dirty="0">
                <a:latin typeface="Arial Rounded MT Bold" panose="020F0704030504030204" pitchFamily="34" charset="77"/>
                <a:cs typeface="AkayaKanadaka" panose="02010502080401010103" pitchFamily="2" charset="77"/>
              </a:rPr>
              <a:t>This project demonstrates how steganography—the practice of hiding secret information within non-secret files—can be used to securely embed and extract text messages within image files.</a:t>
            </a:r>
          </a:p>
          <a:p>
            <a:pPr algn="just"/>
            <a:r>
              <a:rPr lang="en-IN" dirty="0">
                <a:latin typeface="Arial Rounded MT Bold" panose="020F0704030504030204" pitchFamily="34" charset="77"/>
                <a:cs typeface="AkayaKanadaka" panose="02010502080401010103" pitchFamily="2" charset="77"/>
              </a:rPr>
              <a:t>Using the Least Significant Bit (LSB) technique, the project converts the message into binary and encodes it in the least significant bits of image pixels. The modified image looks visually unchanged but secretly contains the hidden message.</a:t>
            </a:r>
          </a:p>
          <a:p>
            <a:pPr algn="just"/>
            <a:r>
              <a:rPr lang="en-IN" dirty="0">
                <a:latin typeface="Arial Rounded MT Bold" panose="020F0704030504030204" pitchFamily="34" charset="77"/>
              </a:rPr>
              <a:t>This project not only ensures confidentiality through concealment but also avoids suspicion by embedding data in a visually unchanged image, making it a practical technique for covert communication in environments where encryption might raise red flags or attract unwanted attention.</a:t>
            </a:r>
          </a:p>
          <a:p>
            <a:endParaRPr lang="en-US" dirty="0"/>
          </a:p>
        </p:txBody>
      </p:sp>
    </p:spTree>
    <p:extLst>
      <p:ext uri="{BB962C8B-B14F-4D97-AF65-F5344CB8AC3E}">
        <p14:creationId xmlns:p14="http://schemas.microsoft.com/office/powerpoint/2010/main" val="1107012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E1286-1FE4-E0C3-33C0-7408EE130D28}"/>
              </a:ext>
            </a:extLst>
          </p:cNvPr>
          <p:cNvSpPr>
            <a:spLocks noGrp="1"/>
          </p:cNvSpPr>
          <p:nvPr>
            <p:ph type="title"/>
          </p:nvPr>
        </p:nvSpPr>
        <p:spPr>
          <a:xfrm>
            <a:off x="2592925" y="1253067"/>
            <a:ext cx="8911687" cy="1151465"/>
          </a:xfrm>
        </p:spPr>
        <p:txBody>
          <a:bodyPr/>
          <a:lstStyle/>
          <a:p>
            <a:r>
              <a:rPr lang="en-US" dirty="0">
                <a:latin typeface="Baloo Bhaijaan" panose="03080902040302020200" pitchFamily="66" charset="-78"/>
                <a:cs typeface="Baloo Bhaijaan" panose="03080902040302020200" pitchFamily="66" charset="-78"/>
              </a:rPr>
              <a:t>END USERS OF THIS PROJECT</a:t>
            </a:r>
          </a:p>
        </p:txBody>
      </p:sp>
      <p:sp>
        <p:nvSpPr>
          <p:cNvPr id="3" name="Content Placeholder 2">
            <a:extLst>
              <a:ext uri="{FF2B5EF4-FFF2-40B4-BE49-F238E27FC236}">
                <a16:creationId xmlns:a16="http://schemas.microsoft.com/office/drawing/2014/main" id="{B3311D8F-3BF1-CF82-73D8-57599E7DDAE5}"/>
              </a:ext>
            </a:extLst>
          </p:cNvPr>
          <p:cNvSpPr>
            <a:spLocks noGrp="1"/>
          </p:cNvSpPr>
          <p:nvPr>
            <p:ph idx="1"/>
          </p:nvPr>
        </p:nvSpPr>
        <p:spPr>
          <a:xfrm>
            <a:off x="2589212" y="2212622"/>
            <a:ext cx="8915400" cy="3698599"/>
          </a:xfrm>
        </p:spPr>
        <p:txBody>
          <a:bodyPr/>
          <a:lstStyle/>
          <a:p>
            <a:pPr algn="just"/>
            <a:r>
              <a:rPr lang="en-IN" dirty="0">
                <a:latin typeface="Arial Rounded MT Bold" panose="020F0704030504030204" pitchFamily="34" charset="77"/>
              </a:rPr>
              <a:t>Cybersecurity Professionals: For secure communication and data hiding.</a:t>
            </a:r>
          </a:p>
          <a:p>
            <a:pPr algn="just"/>
            <a:r>
              <a:rPr lang="en-IN" dirty="0">
                <a:latin typeface="Arial Rounded MT Bold" panose="020F0704030504030204" pitchFamily="34" charset="77"/>
              </a:rPr>
              <a:t>General Users: To send covert messages without raising suspicion.</a:t>
            </a:r>
          </a:p>
          <a:p>
            <a:pPr algn="just"/>
            <a:r>
              <a:rPr lang="en-IN" dirty="0">
                <a:latin typeface="Arial Rounded MT Bold" panose="020F0704030504030204" pitchFamily="34" charset="77"/>
              </a:rPr>
              <a:t> Researchers/Students: For educational purposes in cryptography and steganography.</a:t>
            </a:r>
          </a:p>
          <a:p>
            <a:pPr algn="just"/>
            <a:r>
              <a:rPr lang="en-IN" dirty="0">
                <a:latin typeface="Arial Rounded MT Bold" panose="020F0704030504030204" pitchFamily="34" charset="77"/>
              </a:rPr>
              <a:t>Journalists &amp; Activists: To protect sensitive communication under surveillance.</a:t>
            </a:r>
          </a:p>
          <a:p>
            <a:pPr algn="just"/>
            <a:r>
              <a:rPr lang="en-IN" dirty="0">
                <a:latin typeface="Arial Rounded MT Bold" panose="020F0704030504030204" pitchFamily="34" charset="77"/>
              </a:rPr>
              <a:t> Developers: As a foundation for building secure file-sharing applications.</a:t>
            </a:r>
          </a:p>
          <a:p>
            <a:endParaRPr lang="en-US" dirty="0"/>
          </a:p>
        </p:txBody>
      </p:sp>
    </p:spTree>
    <p:extLst>
      <p:ext uri="{BB962C8B-B14F-4D97-AF65-F5344CB8AC3E}">
        <p14:creationId xmlns:p14="http://schemas.microsoft.com/office/powerpoint/2010/main" val="2993012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5122-951B-E237-F6A7-0A3D05750430}"/>
              </a:ext>
            </a:extLst>
          </p:cNvPr>
          <p:cNvSpPr>
            <a:spLocks noGrp="1"/>
          </p:cNvSpPr>
          <p:nvPr>
            <p:ph type="title"/>
          </p:nvPr>
        </p:nvSpPr>
        <p:spPr>
          <a:xfrm>
            <a:off x="2592925" y="946778"/>
            <a:ext cx="8911687" cy="1164244"/>
          </a:xfrm>
        </p:spPr>
        <p:txBody>
          <a:bodyPr>
            <a:normAutofit fontScale="90000"/>
          </a:bodyPr>
          <a:lstStyle/>
          <a:p>
            <a:r>
              <a:rPr lang="en-US" dirty="0">
                <a:latin typeface="Baloo Bhaijaan" panose="03080902040302020200" pitchFamily="66" charset="-78"/>
                <a:cs typeface="Baloo Bhaijaan" panose="03080902040302020200" pitchFamily="66" charset="-78"/>
              </a:rPr>
              <a:t>YOUR SOLUTION AND IT’S VALUE PROPOSION</a:t>
            </a:r>
          </a:p>
        </p:txBody>
      </p:sp>
      <p:sp>
        <p:nvSpPr>
          <p:cNvPr id="3" name="Content Placeholder 2">
            <a:extLst>
              <a:ext uri="{FF2B5EF4-FFF2-40B4-BE49-F238E27FC236}">
                <a16:creationId xmlns:a16="http://schemas.microsoft.com/office/drawing/2014/main" id="{0549A106-8495-B1A0-5ED9-15AEC31ADBFD}"/>
              </a:ext>
            </a:extLst>
          </p:cNvPr>
          <p:cNvSpPr>
            <a:spLocks noGrp="1"/>
          </p:cNvSpPr>
          <p:nvPr>
            <p:ph idx="1"/>
          </p:nvPr>
        </p:nvSpPr>
        <p:spPr>
          <a:xfrm>
            <a:off x="2589212" y="1873956"/>
            <a:ext cx="8915400" cy="4037266"/>
          </a:xfrm>
        </p:spPr>
        <p:txBody>
          <a:bodyPr>
            <a:normAutofit/>
          </a:bodyPr>
          <a:lstStyle/>
          <a:p>
            <a:pPr algn="just">
              <a:buFont typeface="Wingdings" pitchFamily="2" charset="2"/>
              <a:buChar char="q"/>
            </a:pPr>
            <a:r>
              <a:rPr lang="en-IN" dirty="0">
                <a:latin typeface="Arial Rounded MT Bold" panose="020F0704030504030204" pitchFamily="34" charset="77"/>
              </a:rPr>
              <a:t>Solution: </a:t>
            </a:r>
          </a:p>
          <a:p>
            <a:pPr algn="just"/>
            <a:r>
              <a:rPr lang="en-IN" dirty="0">
                <a:latin typeface="Arial Rounded MT Bold" panose="020F0704030504030204" pitchFamily="34" charset="77"/>
              </a:rPr>
              <a:t>Use LSB technique to hide plain text messages in image pixels.</a:t>
            </a:r>
          </a:p>
          <a:p>
            <a:pPr algn="just"/>
            <a:r>
              <a:rPr lang="en-IN" dirty="0">
                <a:latin typeface="Arial Rounded MT Bold" panose="020F0704030504030204" pitchFamily="34" charset="77"/>
              </a:rPr>
              <a:t>Develop an encoder (to hide) and decoder (to extract) using Python + OpenCV.</a:t>
            </a:r>
          </a:p>
          <a:p>
            <a:pPr algn="just"/>
            <a:r>
              <a:rPr lang="en-IN" dirty="0">
                <a:latin typeface="Arial Rounded MT Bold" panose="020F0704030504030204" pitchFamily="34" charset="77"/>
              </a:rPr>
              <a:t>Maintain visual integrity of the image.</a:t>
            </a:r>
          </a:p>
          <a:p>
            <a:pPr algn="just">
              <a:buFont typeface="Wingdings" pitchFamily="2" charset="2"/>
              <a:buChar char="q"/>
            </a:pPr>
            <a:r>
              <a:rPr lang="en-IN" dirty="0">
                <a:latin typeface="Arial Rounded MT Bold" panose="020F0704030504030204" pitchFamily="34" charset="77"/>
              </a:rPr>
              <a:t> Value Proposition:</a:t>
            </a:r>
          </a:p>
          <a:p>
            <a:pPr algn="just"/>
            <a:r>
              <a:rPr lang="en-IN" dirty="0">
                <a:latin typeface="Arial Rounded MT Bold" panose="020F0704030504030204" pitchFamily="34" charset="77"/>
              </a:rPr>
              <a:t> Data confidentiality without encryption—message hidden in plain sight.</a:t>
            </a:r>
          </a:p>
          <a:p>
            <a:pPr algn="just"/>
            <a:r>
              <a:rPr lang="en-IN" dirty="0">
                <a:latin typeface="Arial Rounded MT Bold" panose="020F0704030504030204" pitchFamily="34" charset="77"/>
              </a:rPr>
              <a:t>Easy to implement and deploy in real-world scenarios.</a:t>
            </a:r>
          </a:p>
          <a:p>
            <a:pPr algn="just"/>
            <a:r>
              <a:rPr lang="en-IN" dirty="0">
                <a:latin typeface="Arial Rounded MT Bold" panose="020F0704030504030204" pitchFamily="34" charset="77"/>
              </a:rPr>
              <a:t>No visual distortion, which reduces suspicion.</a:t>
            </a:r>
          </a:p>
          <a:p>
            <a:pPr algn="just"/>
            <a:r>
              <a:rPr lang="en-IN" dirty="0">
                <a:latin typeface="Arial Rounded MT Bold" panose="020F0704030504030204" pitchFamily="34" charset="77"/>
              </a:rPr>
              <a:t>Can be used for authenticating images, watermarking, or covert messaging.</a:t>
            </a:r>
          </a:p>
          <a:p>
            <a:endParaRPr lang="en-US" dirty="0"/>
          </a:p>
        </p:txBody>
      </p:sp>
    </p:spTree>
    <p:extLst>
      <p:ext uri="{BB962C8B-B14F-4D97-AF65-F5344CB8AC3E}">
        <p14:creationId xmlns:p14="http://schemas.microsoft.com/office/powerpoint/2010/main" val="3800888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60CB-B5F4-DFF7-D327-D3242D3D2D99}"/>
              </a:ext>
            </a:extLst>
          </p:cNvPr>
          <p:cNvSpPr>
            <a:spLocks noGrp="1"/>
          </p:cNvSpPr>
          <p:nvPr>
            <p:ph type="title"/>
          </p:nvPr>
        </p:nvSpPr>
        <p:spPr>
          <a:xfrm>
            <a:off x="2592925" y="1049866"/>
            <a:ext cx="8911687" cy="855133"/>
          </a:xfrm>
        </p:spPr>
        <p:txBody>
          <a:bodyPr/>
          <a:lstStyle/>
          <a:p>
            <a:r>
              <a:rPr lang="en-US" dirty="0">
                <a:latin typeface="Baloo Bhaijaan" panose="03080902040302020200" pitchFamily="66" charset="-78"/>
                <a:cs typeface="Baloo Bhaijaan" panose="03080902040302020200" pitchFamily="66" charset="-78"/>
              </a:rPr>
              <a:t>MODELLING</a:t>
            </a:r>
          </a:p>
        </p:txBody>
      </p:sp>
      <p:sp>
        <p:nvSpPr>
          <p:cNvPr id="3" name="Content Placeholder 2">
            <a:extLst>
              <a:ext uri="{FF2B5EF4-FFF2-40B4-BE49-F238E27FC236}">
                <a16:creationId xmlns:a16="http://schemas.microsoft.com/office/drawing/2014/main" id="{0100F636-96DF-2470-B7B6-A84854FB2F05}"/>
              </a:ext>
            </a:extLst>
          </p:cNvPr>
          <p:cNvSpPr>
            <a:spLocks noGrp="1"/>
          </p:cNvSpPr>
          <p:nvPr>
            <p:ph idx="1"/>
          </p:nvPr>
        </p:nvSpPr>
        <p:spPr/>
        <p:txBody>
          <a:bodyPr>
            <a:normAutofit fontScale="92500" lnSpcReduction="20000"/>
          </a:bodyPr>
          <a:lstStyle/>
          <a:p>
            <a:pPr>
              <a:buFont typeface="Wingdings" pitchFamily="2" charset="2"/>
              <a:buChar char="q"/>
            </a:pPr>
            <a:r>
              <a:rPr lang="en-IN" dirty="0" err="1">
                <a:latin typeface="Arial Rounded MT Bold" panose="020F0704030504030204" pitchFamily="34" charset="77"/>
              </a:rPr>
              <a:t>Preprocessing</a:t>
            </a:r>
            <a:r>
              <a:rPr lang="en-IN" dirty="0">
                <a:latin typeface="Arial Rounded MT Bold" panose="020F0704030504030204" pitchFamily="34" charset="77"/>
              </a:rPr>
              <a:t>: Load an image using OpenCV (.</a:t>
            </a:r>
            <a:r>
              <a:rPr lang="en-IN" dirty="0" err="1">
                <a:latin typeface="Arial Rounded MT Bold" panose="020F0704030504030204" pitchFamily="34" charset="77"/>
              </a:rPr>
              <a:t>png</a:t>
            </a:r>
            <a:r>
              <a:rPr lang="en-IN" dirty="0">
                <a:latin typeface="Arial Rounded MT Bold" panose="020F0704030504030204" pitchFamily="34" charset="77"/>
              </a:rPr>
              <a:t> recommended for lossless quality).</a:t>
            </a:r>
          </a:p>
          <a:p>
            <a:r>
              <a:rPr lang="en-IN" dirty="0">
                <a:latin typeface="Arial Rounded MT Bold" panose="020F0704030504030204" pitchFamily="34" charset="77"/>
              </a:rPr>
              <a:t>Input secret text from the user.</a:t>
            </a:r>
          </a:p>
          <a:p>
            <a:pPr>
              <a:buFont typeface="Wingdings" pitchFamily="2" charset="2"/>
              <a:buChar char="q"/>
            </a:pPr>
            <a:r>
              <a:rPr lang="en-IN" dirty="0">
                <a:latin typeface="Arial Rounded MT Bold" panose="020F0704030504030204" pitchFamily="34" charset="77"/>
              </a:rPr>
              <a:t> 2. Encoding Logic (LSB Method): Convert text to binary.</a:t>
            </a:r>
          </a:p>
          <a:p>
            <a:r>
              <a:rPr lang="en-IN" dirty="0">
                <a:latin typeface="Arial Rounded MT Bold" panose="020F0704030504030204" pitchFamily="34" charset="77"/>
              </a:rPr>
              <a:t>Embed binary bits in the LSBs of the image pixels (B, G, R channels).</a:t>
            </a:r>
          </a:p>
          <a:p>
            <a:r>
              <a:rPr lang="en-IN" dirty="0">
                <a:latin typeface="Arial Rounded MT Bold" panose="020F0704030504030204" pitchFamily="34" charset="77"/>
              </a:rPr>
              <a:t>Append a unique end marker (like 1111111111111110) to signal end of message.</a:t>
            </a:r>
          </a:p>
          <a:p>
            <a:pPr>
              <a:buFont typeface="Wingdings" pitchFamily="2" charset="2"/>
              <a:buChar char="q"/>
            </a:pPr>
            <a:r>
              <a:rPr lang="en-IN" dirty="0">
                <a:latin typeface="Arial Rounded MT Bold" panose="020F0704030504030204" pitchFamily="34" charset="77"/>
              </a:rPr>
              <a:t>3. Decoding Logic: Read LSBs from pixel data.</a:t>
            </a:r>
          </a:p>
          <a:p>
            <a:r>
              <a:rPr lang="en-IN" dirty="0">
                <a:latin typeface="Arial Rounded MT Bold" panose="020F0704030504030204" pitchFamily="34" charset="77"/>
              </a:rPr>
              <a:t>Reconstruct binary message until end marker is found.</a:t>
            </a:r>
          </a:p>
          <a:p>
            <a:r>
              <a:rPr lang="en-IN" dirty="0">
                <a:latin typeface="Arial Rounded MT Bold" panose="020F0704030504030204" pitchFamily="34" charset="77"/>
              </a:rPr>
              <a:t>Convert binary back to readable text.</a:t>
            </a:r>
          </a:p>
          <a:p>
            <a:pPr>
              <a:buFont typeface="Wingdings" pitchFamily="2" charset="2"/>
              <a:buChar char="q"/>
            </a:pPr>
            <a:r>
              <a:rPr lang="en-IN" dirty="0">
                <a:latin typeface="Arial Rounded MT Bold" panose="020F0704030504030204" pitchFamily="34" charset="77"/>
              </a:rPr>
              <a:t> 4. Tools Used: Python, OpenCV, NumPy, Matplotlib</a:t>
            </a:r>
          </a:p>
          <a:p>
            <a:r>
              <a:rPr lang="en-IN" dirty="0">
                <a:latin typeface="Arial Rounded MT Bold" panose="020F0704030504030204" pitchFamily="34" charset="77"/>
              </a:rPr>
              <a:t>Optional: Google </a:t>
            </a:r>
            <a:r>
              <a:rPr lang="en-IN" dirty="0" err="1">
                <a:latin typeface="Arial Rounded MT Bold" panose="020F0704030504030204" pitchFamily="34" charset="77"/>
              </a:rPr>
              <a:t>Colab</a:t>
            </a:r>
            <a:r>
              <a:rPr lang="en-IN" dirty="0">
                <a:latin typeface="Arial Rounded MT Bold" panose="020F0704030504030204" pitchFamily="34" charset="77"/>
              </a:rPr>
              <a:t> or </a:t>
            </a:r>
            <a:r>
              <a:rPr lang="en-IN" dirty="0" err="1">
                <a:latin typeface="Arial Rounded MT Bold" panose="020F0704030504030204" pitchFamily="34" charset="77"/>
              </a:rPr>
              <a:t>Jupyter</a:t>
            </a:r>
            <a:r>
              <a:rPr lang="en-IN" dirty="0">
                <a:latin typeface="Arial Rounded MT Bold" panose="020F0704030504030204" pitchFamily="34" charset="77"/>
              </a:rPr>
              <a:t> Notebook for execution</a:t>
            </a:r>
          </a:p>
          <a:p>
            <a:endParaRPr lang="en-US" dirty="0"/>
          </a:p>
        </p:txBody>
      </p:sp>
    </p:spTree>
    <p:extLst>
      <p:ext uri="{BB962C8B-B14F-4D97-AF65-F5344CB8AC3E}">
        <p14:creationId xmlns:p14="http://schemas.microsoft.com/office/powerpoint/2010/main" val="177647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093DC-05E3-CC71-434E-4F5526C7C06D}"/>
              </a:ext>
            </a:extLst>
          </p:cNvPr>
          <p:cNvSpPr>
            <a:spLocks noGrp="1"/>
          </p:cNvSpPr>
          <p:nvPr>
            <p:ph type="title"/>
          </p:nvPr>
        </p:nvSpPr>
        <p:spPr>
          <a:xfrm>
            <a:off x="2592925" y="1095022"/>
            <a:ext cx="8911687" cy="1038577"/>
          </a:xfrm>
        </p:spPr>
        <p:txBody>
          <a:bodyPr/>
          <a:lstStyle/>
          <a:p>
            <a:r>
              <a:rPr lang="en-US" dirty="0">
                <a:latin typeface="Baloo Bhaijaan" panose="03080902040302020200" pitchFamily="66" charset="-78"/>
                <a:cs typeface="Baloo Bhaijaan" panose="03080902040302020200" pitchFamily="66" charset="-78"/>
              </a:rPr>
              <a:t>RESULT</a:t>
            </a:r>
          </a:p>
        </p:txBody>
      </p:sp>
      <p:sp>
        <p:nvSpPr>
          <p:cNvPr id="3" name="Content Placeholder 2">
            <a:extLst>
              <a:ext uri="{FF2B5EF4-FFF2-40B4-BE49-F238E27FC236}">
                <a16:creationId xmlns:a16="http://schemas.microsoft.com/office/drawing/2014/main" id="{B794F6F9-2953-AB98-0541-F0770F10B72C}"/>
              </a:ext>
            </a:extLst>
          </p:cNvPr>
          <p:cNvSpPr>
            <a:spLocks noGrp="1"/>
          </p:cNvSpPr>
          <p:nvPr>
            <p:ph idx="1"/>
          </p:nvPr>
        </p:nvSpPr>
        <p:spPr/>
        <p:txBody>
          <a:bodyPr/>
          <a:lstStyle/>
          <a:p>
            <a:pPr algn="just"/>
            <a:r>
              <a:rPr lang="en-IN" dirty="0">
                <a:latin typeface="Arial Rounded MT Bold" panose="020F0704030504030204" pitchFamily="34" charset="77"/>
              </a:rPr>
              <a:t>The project successfully demonstrated the use of LSB steganography to hide and retrieve secret text messages within digital images. When tested with lossless formats like PNG, the hidden message was embedded and extracted with 100% accuracy, without any visual distortion. Even under close inspection, the </a:t>
            </a:r>
            <a:r>
              <a:rPr lang="en-IN" dirty="0" err="1">
                <a:latin typeface="Arial Rounded MT Bold" panose="020F0704030504030204" pitchFamily="34" charset="77"/>
              </a:rPr>
              <a:t>stego</a:t>
            </a:r>
            <a:r>
              <a:rPr lang="en-IN" dirty="0">
                <a:latin typeface="Arial Rounded MT Bold" panose="020F0704030504030204" pitchFamily="34" charset="77"/>
              </a:rPr>
              <a:t> image remained indistinguishable from the original, ensuring stealth and privacy. The system performed well with short to medium-length messages, typically under 500 characters, and message retrieval was instant and error-free. However, in lossy formats like JPEG, partial data loss was observed due to compression artifacts, making such formats unsuitable for this method. Overall, the model proved to be lightweight, efficient, and visually robust, making it ideal for secure and undetectable communication in sensitive scenarios.</a:t>
            </a:r>
          </a:p>
          <a:p>
            <a:endParaRPr lang="en-US" dirty="0"/>
          </a:p>
        </p:txBody>
      </p:sp>
    </p:spTree>
    <p:extLst>
      <p:ext uri="{BB962C8B-B14F-4D97-AF65-F5344CB8AC3E}">
        <p14:creationId xmlns:p14="http://schemas.microsoft.com/office/powerpoint/2010/main" val="1448921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24710-617D-6866-D1AF-4FC2110BE24F}"/>
              </a:ext>
            </a:extLst>
          </p:cNvPr>
          <p:cNvSpPr>
            <a:spLocks noGrp="1"/>
          </p:cNvSpPr>
          <p:nvPr>
            <p:ph type="title"/>
          </p:nvPr>
        </p:nvSpPr>
        <p:spPr>
          <a:xfrm>
            <a:off x="2592925" y="1264356"/>
            <a:ext cx="8911687" cy="1264354"/>
          </a:xfrm>
        </p:spPr>
        <p:txBody>
          <a:bodyPr/>
          <a:lstStyle/>
          <a:p>
            <a:r>
              <a:rPr lang="en-US" dirty="0">
                <a:latin typeface="Baloo Bhaijaan" panose="03080902040302020200" pitchFamily="66" charset="-78"/>
                <a:cs typeface="Baloo Bhaijaan" panose="03080902040302020200" pitchFamily="66" charset="-78"/>
              </a:rPr>
              <a:t>LINKS</a:t>
            </a:r>
          </a:p>
        </p:txBody>
      </p:sp>
      <p:sp>
        <p:nvSpPr>
          <p:cNvPr id="3" name="Content Placeholder 2">
            <a:extLst>
              <a:ext uri="{FF2B5EF4-FFF2-40B4-BE49-F238E27FC236}">
                <a16:creationId xmlns:a16="http://schemas.microsoft.com/office/drawing/2014/main" id="{D84317C8-4240-C229-AB6A-B85C71872982}"/>
              </a:ext>
            </a:extLst>
          </p:cNvPr>
          <p:cNvSpPr>
            <a:spLocks noGrp="1"/>
          </p:cNvSpPr>
          <p:nvPr>
            <p:ph idx="1"/>
          </p:nvPr>
        </p:nvSpPr>
        <p:spPr>
          <a:xfrm>
            <a:off x="2589212" y="2438400"/>
            <a:ext cx="8915400" cy="3472822"/>
          </a:xfrm>
        </p:spPr>
        <p:txBody>
          <a:bodyPr/>
          <a:lstStyle/>
          <a:p>
            <a:r>
              <a:rPr lang="en-US" dirty="0">
                <a:latin typeface="Arial Rounded MT Bold" panose="020F0704030504030204" pitchFamily="34" charset="77"/>
              </a:rPr>
              <a:t>GITHUB LINK:</a:t>
            </a:r>
          </a:p>
          <a:p>
            <a:pPr marL="0" indent="0">
              <a:buNone/>
            </a:pPr>
            <a:r>
              <a:rPr lang="en-US" dirty="0">
                <a:latin typeface="Arial Rounded MT Bold" panose="020F0704030504030204" pitchFamily="34" charset="77"/>
                <a:hlinkClick r:id="rId2"/>
              </a:rPr>
              <a:t>https://github.com/prudhivinath</a:t>
            </a:r>
            <a:endParaRPr lang="en-US" dirty="0">
              <a:latin typeface="Arial Rounded MT Bold" panose="020F0704030504030204" pitchFamily="34" charset="77"/>
            </a:endParaRPr>
          </a:p>
          <a:p>
            <a:pPr marL="0" indent="0">
              <a:buNone/>
            </a:pPr>
            <a:endParaRPr lang="en-US" dirty="0">
              <a:latin typeface="Arial Rounded MT Bold" panose="020F0704030504030204" pitchFamily="34" charset="77"/>
            </a:endParaRPr>
          </a:p>
          <a:p>
            <a:pPr>
              <a:buFont typeface="Wingdings" pitchFamily="2" charset="2"/>
              <a:buChar char="Ø"/>
            </a:pPr>
            <a:r>
              <a:rPr lang="en-US" dirty="0">
                <a:latin typeface="Arial Rounded MT Bold" panose="020F0704030504030204" pitchFamily="34" charset="77"/>
              </a:rPr>
              <a:t>GOOGLE COLAB LINK:</a:t>
            </a:r>
          </a:p>
          <a:p>
            <a:pPr marL="0" indent="0">
              <a:buNone/>
            </a:pPr>
            <a:r>
              <a:rPr lang="en-US" dirty="0">
                <a:latin typeface="Arial Rounded MT Bold" panose="020F0704030504030204" pitchFamily="34" charset="77"/>
              </a:rPr>
              <a:t>https://</a:t>
            </a:r>
            <a:r>
              <a:rPr lang="en-US" dirty="0" err="1">
                <a:latin typeface="Arial Rounded MT Bold" panose="020F0704030504030204" pitchFamily="34" charset="77"/>
              </a:rPr>
              <a:t>colab.research.google.com</a:t>
            </a:r>
            <a:r>
              <a:rPr lang="en-US" dirty="0">
                <a:latin typeface="Arial Rounded MT Bold" panose="020F0704030504030204" pitchFamily="34" charset="77"/>
              </a:rPr>
              <a:t>/drive/18vWEcwY5Dh1e68WCZj32XuAzwk_g6U9F?authuser=0#scrollTo=CHUYh0FBGr1S</a:t>
            </a:r>
          </a:p>
          <a:p>
            <a:pPr marL="0" indent="0">
              <a:buNone/>
            </a:pPr>
            <a:endParaRPr lang="en-US" dirty="0">
              <a:latin typeface="Arial Rounded MT Bold" panose="020F0704030504030204" pitchFamily="34" charset="77"/>
            </a:endParaRPr>
          </a:p>
        </p:txBody>
      </p:sp>
    </p:spTree>
    <p:extLst>
      <p:ext uri="{BB962C8B-B14F-4D97-AF65-F5344CB8AC3E}">
        <p14:creationId xmlns:p14="http://schemas.microsoft.com/office/powerpoint/2010/main" val="104487292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142</TotalTime>
  <Words>656</Words>
  <Application>Microsoft Macintosh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Rounded MT Bold</vt:lpstr>
      <vt:lpstr>Baloo Bhaijaan</vt:lpstr>
      <vt:lpstr>Century Gothic</vt:lpstr>
      <vt:lpstr>Plantagenet Cherokee</vt:lpstr>
      <vt:lpstr>Wingdings</vt:lpstr>
      <vt:lpstr>Wingdings 3</vt:lpstr>
      <vt:lpstr>Wisp</vt:lpstr>
      <vt:lpstr>  HIDING A TEXT IN AN IMAGE USING STEGANOGRAPHY</vt:lpstr>
      <vt:lpstr>STUDENT DETAILS:</vt:lpstr>
      <vt:lpstr>AGENDA</vt:lpstr>
      <vt:lpstr>PROJECT OVERVIEW</vt:lpstr>
      <vt:lpstr>END USERS OF THIS PROJECT</vt:lpstr>
      <vt:lpstr>YOUR SOLUTION AND IT’S VALUE PROPOSION</vt:lpstr>
      <vt:lpstr>MODELLING</vt:lpstr>
      <vt:lpstr>RESULT</vt:lpstr>
      <vt:lpstr>LINKS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HIDING A TEXT IN AN IMAGE USING STEGANOGRAPHY</dc:title>
  <dc:creator>Rupa Sri Devi Ambati</dc:creator>
  <cp:lastModifiedBy>Rupa Sri Devi Ambati</cp:lastModifiedBy>
  <cp:revision>1</cp:revision>
  <dcterms:created xsi:type="dcterms:W3CDTF">2025-06-25T14:55:28Z</dcterms:created>
  <dcterms:modified xsi:type="dcterms:W3CDTF">2025-06-25T17:17:50Z</dcterms:modified>
</cp:coreProperties>
</file>