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BFD0-0E41-4040-8105-ADF4EEC237D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19A-B2BF-814F-B92B-A1F581BD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6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BFD0-0E41-4040-8105-ADF4EEC237D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19A-B2BF-814F-B92B-A1F581BD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9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BFD0-0E41-4040-8105-ADF4EEC237D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19A-B2BF-814F-B92B-A1F581BD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4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BFD0-0E41-4040-8105-ADF4EEC237D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19A-B2BF-814F-B92B-A1F581BD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BFD0-0E41-4040-8105-ADF4EEC237D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19A-B2BF-814F-B92B-A1F581BD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5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BFD0-0E41-4040-8105-ADF4EEC237D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19A-B2BF-814F-B92B-A1F581BD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2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BFD0-0E41-4040-8105-ADF4EEC237D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19A-B2BF-814F-B92B-A1F581BD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BFD0-0E41-4040-8105-ADF4EEC237D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19A-B2BF-814F-B92B-A1F581BD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1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BFD0-0E41-4040-8105-ADF4EEC237D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19A-B2BF-814F-B92B-A1F581BD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BFD0-0E41-4040-8105-ADF4EEC237D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19A-B2BF-814F-B92B-A1F581BD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3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BFD0-0E41-4040-8105-ADF4EEC237D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19A-B2BF-814F-B92B-A1F581BD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5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9BFD0-0E41-4040-8105-ADF4EEC237D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EA19A-B2BF-814F-B92B-A1F581BD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7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Acute Myeloid Leukemia Outcome Prediction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Chia-</a:t>
            </a:r>
            <a:r>
              <a:rPr lang="en-US" dirty="0" err="1"/>
              <a:t>Hsuan</a:t>
            </a:r>
            <a:r>
              <a:rPr lang="en-US" dirty="0"/>
              <a:t> Chou</a:t>
            </a:r>
          </a:p>
          <a:p>
            <a:r>
              <a:rPr lang="en-US" dirty="0" err="1"/>
              <a:t>Venkata</a:t>
            </a:r>
            <a:r>
              <a:rPr lang="en-US" dirty="0"/>
              <a:t> </a:t>
            </a:r>
            <a:r>
              <a:rPr lang="en-US" dirty="0" err="1"/>
              <a:t>Prudhvi</a:t>
            </a:r>
            <a:r>
              <a:rPr lang="en-US" dirty="0"/>
              <a:t> Raj </a:t>
            </a:r>
            <a:r>
              <a:rPr lang="en-US" dirty="0" err="1"/>
              <a:t>Indana</a:t>
            </a:r>
            <a:endParaRPr lang="en-US" dirty="0"/>
          </a:p>
          <a:p>
            <a:r>
              <a:rPr lang="en-US" dirty="0"/>
              <a:t>Jing Wang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6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Acute Myeloid Leukemia (AML) – a cancer of bone marrow and the blood.</a:t>
            </a:r>
          </a:p>
          <a:p>
            <a:r>
              <a:rPr lang="en-US" dirty="0"/>
              <a:t>AML is a relatively rare disease, accounting for about 1.2% of cancer deaths in the US. But its incidence is expected to increase when population ages.</a:t>
            </a:r>
          </a:p>
          <a:p>
            <a:r>
              <a:rPr lang="en-US" dirty="0"/>
              <a:t>AML is caused by various mutations in the myeloid line of blood stem cells and genetic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9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total of 191 patients’ measurements is provided as training data.</a:t>
            </a:r>
          </a:p>
          <a:p>
            <a:r>
              <a:rPr lang="en-US" dirty="0"/>
              <a:t>There are total of 271 measurements captured by M.D. Anderson Cancer Center.</a:t>
            </a:r>
            <a:endParaRPr lang="zh-CN" alt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measurements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40</a:t>
            </a:r>
            <a:r>
              <a:rPr lang="zh-CN" altLang="en-US" dirty="0"/>
              <a:t> </a:t>
            </a:r>
            <a:r>
              <a:rPr lang="en-US" altLang="zh-CN" dirty="0"/>
              <a:t>covariates</a:t>
            </a:r>
            <a:r>
              <a:rPr lang="zh-CN" altLang="en-US" dirty="0"/>
              <a:t> </a:t>
            </a:r>
            <a:r>
              <a:rPr lang="en-US" altLang="zh-CN" dirty="0"/>
              <a:t>describing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demographics,</a:t>
            </a:r>
            <a:r>
              <a:rPr lang="zh-CN" altLang="en-US" dirty="0"/>
              <a:t> </a:t>
            </a:r>
            <a:r>
              <a:rPr lang="en-US" altLang="zh-CN" dirty="0" err="1"/>
              <a:t>cytogenics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mutation</a:t>
            </a:r>
            <a:r>
              <a:rPr lang="zh-CN" altLang="en-US" dirty="0"/>
              <a:t> </a:t>
            </a:r>
            <a:r>
              <a:rPr lang="en-US" altLang="zh-CN" dirty="0"/>
              <a:t>status,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blood</a:t>
            </a:r>
            <a:r>
              <a:rPr lang="zh-CN" altLang="en-US" dirty="0"/>
              <a:t> </a:t>
            </a:r>
            <a:r>
              <a:rPr lang="en-US" altLang="zh-CN" dirty="0"/>
              <a:t>tests.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ultimate goal of this challenge is to interpret the dataset of AML patients and try to figure out what drives AML.</a:t>
            </a:r>
          </a:p>
          <a:p>
            <a:r>
              <a:rPr lang="en-US" dirty="0"/>
              <a:t>A predictive model will be proposed to help physicians to better assess patient’s potential response to treatment.</a:t>
            </a:r>
          </a:p>
          <a:p>
            <a:r>
              <a:rPr lang="en-US" dirty="0"/>
              <a:t>Further steps would include to predict the corresponding remission time and to predict survival time of patients after treatment.</a:t>
            </a:r>
          </a:p>
        </p:txBody>
      </p:sp>
    </p:spTree>
    <p:extLst>
      <p:ext uri="{BB962C8B-B14F-4D97-AF65-F5344CB8AC3E}">
        <p14:creationId xmlns:p14="http://schemas.microsoft.com/office/powerpoint/2010/main" val="20827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I</a:t>
            </a:r>
          </a:p>
        </p:txBody>
      </p:sp>
      <p:pic>
        <p:nvPicPr>
          <p:cNvPr id="1026" name="Picture 2" descr="https://upload.wikimedia.org/wikipedia/commons/f/f3/CART_tree_titanic_surviv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368" y="-305081"/>
            <a:ext cx="3429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patients’</a:t>
            </a:r>
            <a:r>
              <a:rPr lang="zh-CN" altLang="en-US" dirty="0"/>
              <a:t> </a:t>
            </a:r>
            <a:r>
              <a:rPr lang="en-US" altLang="zh-CN" dirty="0"/>
              <a:t>treatment</a:t>
            </a:r>
            <a:r>
              <a:rPr lang="zh-CN" altLang="en-US" dirty="0"/>
              <a:t> </a:t>
            </a:r>
            <a:r>
              <a:rPr lang="en-US" altLang="zh-CN" dirty="0"/>
              <a:t>responses.</a:t>
            </a:r>
            <a:r>
              <a:rPr lang="zh-CN" altLang="en-US" dirty="0"/>
              <a:t>  </a:t>
            </a:r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resp.simple</a:t>
            </a:r>
            <a:r>
              <a:rPr lang="en-US" altLang="zh-CN" dirty="0"/>
              <a:t>”,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outcomes,</a:t>
            </a:r>
            <a:r>
              <a:rPr lang="zh-CN" altLang="en-US" dirty="0"/>
              <a:t> </a:t>
            </a:r>
            <a:r>
              <a:rPr lang="en-US" altLang="zh-CN" dirty="0"/>
              <a:t>CR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RESISTANT,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represents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categorization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patients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resistant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treatment.</a:t>
            </a:r>
            <a:endParaRPr lang="zh-CN" altLang="en-US" dirty="0"/>
          </a:p>
          <a:p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270</a:t>
            </a:r>
            <a:r>
              <a:rPr lang="zh-CN" altLang="en-US" dirty="0"/>
              <a:t> </a:t>
            </a:r>
            <a:r>
              <a:rPr lang="en-US" altLang="zh-CN" dirty="0"/>
              <a:t>attributes,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greedy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combined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 a decision tree given 191 patients’ dataset. </a:t>
            </a:r>
          </a:p>
          <a:p>
            <a:r>
              <a:rPr lang="en-US" altLang="zh-CN" dirty="0"/>
              <a:t>Information Gain plus greedy algorithm allow us to 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  <a:endParaRPr lang="zh-CN" altLang="en-US" dirty="0"/>
          </a:p>
          <a:p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prediction.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62" y="5063415"/>
            <a:ext cx="3073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7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1740"/>
            <a:ext cx="10515600" cy="43152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First, calculating the similarity between patients and get closest k patients. Then, weight the similarity and calculate the total weight so that we can get the prediction for either CR or Resistant.  </a:t>
            </a:r>
          </a:p>
          <a:p>
            <a:r>
              <a:rPr lang="en-US" altLang="zh-TW" dirty="0"/>
              <a:t>Several ways to compute the </a:t>
            </a:r>
            <a:r>
              <a:rPr lang="en-US" dirty="0"/>
              <a:t>similarity, such as Euclidean distance, Pearson correlation or Manhattan distance which can evaluate the distance between patients.</a:t>
            </a:r>
          </a:p>
          <a:p>
            <a:r>
              <a:rPr lang="en-US" dirty="0"/>
              <a:t>Suppose we use Euclidean distance, we’ll get the similarity of patient 1 and patient 2. Select closest k patients and use the reciprocal of  the distance  (the similarity) for the prediction.  </a:t>
            </a:r>
          </a:p>
          <a:p>
            <a:r>
              <a:rPr lang="en-US" dirty="0"/>
              <a:t>We can use cross-validation to estimate the performance and try the best k value.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2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Random forest model by using python’s </a:t>
            </a:r>
            <a:r>
              <a:rPr lang="en-US" dirty="0" err="1"/>
              <a:t>scikit</a:t>
            </a:r>
            <a:r>
              <a:rPr lang="en-US" dirty="0"/>
              <a:t> learn package and train the model</a:t>
            </a:r>
          </a:p>
          <a:p>
            <a:r>
              <a:rPr lang="en-US" dirty="0"/>
              <a:t>Random forest is an ensemble learning model that operates by constructing numerous decision trees at training time and outputs class that is mode of classes predicted by decision trees</a:t>
            </a:r>
          </a:p>
          <a:p>
            <a:r>
              <a:rPr lang="en-US" dirty="0"/>
              <a:t>Use n fold cross validation and stratified resampling to validate results of prediction.</a:t>
            </a:r>
          </a:p>
        </p:txBody>
      </p:sp>
    </p:spTree>
    <p:extLst>
      <p:ext uri="{BB962C8B-B14F-4D97-AF65-F5344CB8AC3E}">
        <p14:creationId xmlns:p14="http://schemas.microsoft.com/office/powerpoint/2010/main" val="27866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Accuracy obtained by cross validation and Balanced Accuracy (BAC) calculation. BAC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Another way of evaluation is to calculate the ROC score, which plots a ROC curve and calculate the area under </a:t>
                </a:r>
                <a:r>
                  <a:rPr lang="en-US"/>
                  <a:t>the curve.</a:t>
                </a:r>
                <a:endParaRPr lang="en-US" dirty="0"/>
              </a:p>
              <a:p>
                <a:r>
                  <a:rPr lang="en-US" dirty="0"/>
                  <a:t>Expected BAC score would be around 50% to 70%.</a:t>
                </a:r>
              </a:p>
              <a:p>
                <a:r>
                  <a:rPr lang="en-US" dirty="0"/>
                  <a:t>Expected AUROC score would be around 50% to 70%.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94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494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Acute Myeloid Leukemia Outcome Prediction Challenge</vt:lpstr>
      <vt:lpstr>Background</vt:lpstr>
      <vt:lpstr>About the Data</vt:lpstr>
      <vt:lpstr>Goal</vt:lpstr>
      <vt:lpstr>Proposed Method I</vt:lpstr>
      <vt:lpstr>Proposed Method II</vt:lpstr>
      <vt:lpstr>Proposed Method III</vt:lpstr>
      <vt:lpstr>Expected 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Acute Myeloid Leukemia Outcome Prediction Challenge</dc:title>
  <dc:creator>称仅此而已</dc:creator>
  <cp:lastModifiedBy>称仅此而已</cp:lastModifiedBy>
  <cp:revision>30</cp:revision>
  <dcterms:created xsi:type="dcterms:W3CDTF">2016-04-14T16:04:39Z</dcterms:created>
  <dcterms:modified xsi:type="dcterms:W3CDTF">2016-04-15T18:38:15Z</dcterms:modified>
</cp:coreProperties>
</file>