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0" r:id="rId4"/>
    <p:sldId id="263" r:id="rId5"/>
    <p:sldId id="259" r:id="rId6"/>
    <p:sldId id="257" r:id="rId7"/>
    <p:sldId id="25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13"/>
  </p:normalViewPr>
  <p:slideViewPr>
    <p:cSldViewPr snapToGrid="0" snapToObjects="1">
      <p:cViewPr varScale="1">
        <p:scale>
          <a:sx n="111" d="100"/>
          <a:sy n="111" d="100"/>
        </p:scale>
        <p:origin x="224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5885-7761-D64B-B17D-D5B79A335E8D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01D6-D3A5-5141-B0A1-F1D9122C1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5885-7761-D64B-B17D-D5B79A335E8D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01D6-D3A5-5141-B0A1-F1D9122C13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5885-7761-D64B-B17D-D5B79A335E8D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01D6-D3A5-5141-B0A1-F1D9122C1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5885-7761-D64B-B17D-D5B79A335E8D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01D6-D3A5-5141-B0A1-F1D9122C1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5885-7761-D64B-B17D-D5B79A335E8D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01D6-D3A5-5141-B0A1-F1D9122C1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5885-7761-D64B-B17D-D5B79A335E8D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01D6-D3A5-5141-B0A1-F1D9122C13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5885-7761-D64B-B17D-D5B79A335E8D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01D6-D3A5-5141-B0A1-F1D9122C1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5885-7761-D64B-B17D-D5B79A335E8D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01D6-D3A5-5141-B0A1-F1D9122C1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5885-7761-D64B-B17D-D5B79A335E8D}" type="datetimeFigureOut">
              <a:rPr lang="en-US" smtClean="0"/>
              <a:t>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01D6-D3A5-5141-B0A1-F1D9122C1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5885-7761-D64B-B17D-D5B79A335E8D}" type="datetimeFigureOut">
              <a:rPr lang="en-US" smtClean="0"/>
              <a:t>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01D6-D3A5-5141-B0A1-F1D9122C1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5885-7761-D64B-B17D-D5B79A335E8D}" type="datetimeFigureOut">
              <a:rPr lang="en-US" smtClean="0"/>
              <a:t>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01D6-D3A5-5141-B0A1-F1D9122C1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5885-7761-D64B-B17D-D5B79A335E8D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01D6-D3A5-5141-B0A1-F1D9122C13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FB75885-7761-D64B-B17D-D5B79A335E8D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BB901D6-D3A5-5141-B0A1-F1D9122C13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Codon-</a:t>
            </a:r>
            <a:r>
              <a:rPr lang="en-US" altLang="zh-CN" dirty="0" smtClean="0"/>
              <a:t>U</a:t>
            </a:r>
            <a:r>
              <a:rPr lang="en-US" dirty="0" smtClean="0"/>
              <a:t>sage </a:t>
            </a:r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G</a:t>
            </a:r>
            <a:r>
              <a:rPr lang="en-US" dirty="0" smtClean="0"/>
              <a:t>ene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Chia</a:t>
            </a:r>
            <a:r>
              <a:rPr lang="en-US" altLang="zh-CN" sz="2400" dirty="0" smtClean="0">
                <a:solidFill>
                  <a:schemeClr val="tx1"/>
                </a:solidFill>
              </a:rPr>
              <a:t>-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Hsuan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Chou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Venkata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Prudhvi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Raj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Indana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Jing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Wang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2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9275" y="2813264"/>
            <a:ext cx="8042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Regions in which codons are used with frequencies similar to the typical species codon frequencies are likely to code for genes.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2201" y="3823413"/>
            <a:ext cx="355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--</a:t>
            </a:r>
            <a:r>
              <a:rPr lang="zh-CN" altLang="zh-CN" dirty="0"/>
              <a:t> </a:t>
            </a:r>
            <a:r>
              <a:rPr lang="en-US" dirty="0" err="1"/>
              <a:t>Staden</a:t>
            </a:r>
            <a:r>
              <a:rPr lang="en-US" dirty="0"/>
              <a:t> and </a:t>
            </a:r>
            <a:r>
              <a:rPr lang="en-US" dirty="0" err="1" smtClean="0"/>
              <a:t>McLahlan</a:t>
            </a:r>
            <a:r>
              <a:rPr lang="zh-CN" altLang="en-US" dirty="0" smtClean="0"/>
              <a:t> </a:t>
            </a:r>
            <a:r>
              <a:rPr lang="en-US" altLang="zh-CN" dirty="0" smtClean="0"/>
              <a:t>1982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7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8135" y="1446400"/>
            <a:ext cx="45526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E.coli</a:t>
            </a:r>
            <a:endParaRPr lang="en-US" i="1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4524048" y="1815732"/>
            <a:ext cx="424" cy="36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30786" y="2185093"/>
            <a:ext cx="57865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probabilistic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codon</a:t>
            </a:r>
            <a:r>
              <a:rPr lang="zh-CN" altLang="en-US" dirty="0" smtClean="0"/>
              <a:t> </a:t>
            </a:r>
            <a:r>
              <a:rPr lang="en-US" altLang="zh-CN" dirty="0" smtClean="0"/>
              <a:t>usages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17710" y="2554425"/>
            <a:ext cx="424" cy="36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52098" y="2923786"/>
            <a:ext cx="33312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DNA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17286" y="3293118"/>
            <a:ext cx="424" cy="36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6331" y="4401172"/>
            <a:ext cx="63410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log-likelihood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ratio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Pi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(non-coding)</a:t>
            </a:r>
            <a:r>
              <a:rPr lang="zh-CN" altLang="en-US" dirty="0" smtClean="0"/>
              <a:t>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16862" y="4031811"/>
            <a:ext cx="424" cy="36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45673" y="5148743"/>
            <a:ext cx="51423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likelihood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ORF</a:t>
            </a:r>
            <a:r>
              <a:rPr lang="zh-CN" altLang="en-US" dirty="0" smtClean="0"/>
              <a:t>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16438" y="4779381"/>
            <a:ext cx="424" cy="36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13612" y="3662479"/>
            <a:ext cx="28056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ORF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16014" y="5518075"/>
            <a:ext cx="424" cy="36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7766" y="5913895"/>
            <a:ext cx="49334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fasta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protein,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079" y="2453834"/>
            <a:ext cx="885466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'CTT': </a:t>
            </a:r>
            <a:r>
              <a:rPr lang="pt-BR" sz="1200" dirty="0" smtClean="0"/>
              <a:t>10.30967530779820, </a:t>
            </a:r>
            <a:r>
              <a:rPr lang="pt-BR" sz="1200" dirty="0"/>
              <a:t>'ATG': 27.736331578153628, 'ACA': 6.282709073348543, 'ACG': 14.471408539735407</a:t>
            </a:r>
            <a:r>
              <a:rPr lang="pt-BR" sz="1200" dirty="0" smtClean="0"/>
              <a:t>,</a:t>
            </a:r>
          </a:p>
          <a:p>
            <a:r>
              <a:rPr lang="tr-TR" sz="1200" dirty="0"/>
              <a:t>'ATC': 25.06987027072123, </a:t>
            </a:r>
            <a:r>
              <a:rPr lang="tr-TR" sz="1200" dirty="0" smtClean="0"/>
              <a:t>'AAC</a:t>
            </a:r>
            <a:r>
              <a:rPr lang="tr-TR" sz="1200" dirty="0"/>
              <a:t>': 21.873967187444848, 'ATA': 3.6643788364474137, 'AGG': 1.026796171333776</a:t>
            </a:r>
            <a:r>
              <a:rPr lang="tr-TR" sz="1200" dirty="0" smtClean="0"/>
              <a:t>,</a:t>
            </a:r>
          </a:p>
          <a:p>
            <a:r>
              <a:rPr lang="tr-TR" sz="1200" dirty="0"/>
              <a:t>'CCT': 6.741558612413324, 'ACT': </a:t>
            </a:r>
            <a:r>
              <a:rPr lang="tr-TR" sz="1200" dirty="0" smtClean="0"/>
              <a:t>8.4614421993974000, </a:t>
            </a:r>
            <a:r>
              <a:rPr lang="tr-TR" sz="1200" dirty="0"/>
              <a:t>'AGC': 16.621263023465502, 'AAG': 10.07222869317726</a:t>
            </a:r>
            <a:r>
              <a:rPr lang="tr-TR" sz="1200" dirty="0" smtClean="0"/>
              <a:t>,</a:t>
            </a:r>
          </a:p>
          <a:p>
            <a:r>
              <a:rPr lang="tr-TR" sz="1200" dirty="0"/>
              <a:t>'AGA': </a:t>
            </a:r>
            <a:r>
              <a:rPr lang="tr-TR" sz="1200" dirty="0" smtClean="0"/>
              <a:t>1.761597181444510, </a:t>
            </a:r>
            <a:r>
              <a:rPr lang="tr-TR" sz="1200" dirty="0"/>
              <a:t>'CAT': 12.616757955263774, 'AAT': 16.220170769038244, 'ATT': 29.55568604423566</a:t>
            </a:r>
            <a:r>
              <a:rPr lang="tr-TR" sz="1200" dirty="0" smtClean="0"/>
              <a:t>,</a:t>
            </a:r>
          </a:p>
          <a:p>
            <a:r>
              <a:rPr lang="tr-TR" sz="1200" dirty="0"/>
              <a:t>'CTG': </a:t>
            </a:r>
            <a:r>
              <a:rPr lang="tr-TR" sz="1200" dirty="0" smtClean="0"/>
              <a:t>55.20312916133214, </a:t>
            </a:r>
            <a:r>
              <a:rPr lang="tr-TR" sz="1200" dirty="0"/>
              <a:t>'CTA': 3.757432239474537, 'CTC': 10.887248154173445, 'CAC': 9.972757814079301</a:t>
            </a:r>
            <a:r>
              <a:rPr lang="tr-TR" sz="1200" dirty="0" smtClean="0"/>
              <a:t>,</a:t>
            </a:r>
          </a:p>
          <a:p>
            <a:r>
              <a:rPr lang="tr-TR" sz="1200" dirty="0"/>
              <a:t>'AAA': 32.73554543733495, 'CCG': 24.453792567920964, 'AGT': 8.028262564615963, 'CCA': 8.272126655307735</a:t>
            </a:r>
            <a:r>
              <a:rPr lang="tr-TR" sz="1200" dirty="0" smtClean="0"/>
              <a:t>,</a:t>
            </a:r>
          </a:p>
          <a:p>
            <a:r>
              <a:rPr lang="tr-TR" sz="1200" dirty="0"/>
              <a:t>'CAA': </a:t>
            </a:r>
            <a:r>
              <a:rPr lang="tr-TR" sz="1200" dirty="0" smtClean="0"/>
              <a:t>15.16449595538571, </a:t>
            </a:r>
            <a:r>
              <a:rPr lang="tr-TR" sz="1200" dirty="0"/>
              <a:t>'CCC': </a:t>
            </a:r>
            <a:r>
              <a:rPr lang="tr-TR" sz="1200" dirty="0" smtClean="0"/>
              <a:t>5.6088740859107520, </a:t>
            </a:r>
            <a:r>
              <a:rPr lang="tr-TR" sz="1200" dirty="0"/>
              <a:t>'TAT': </a:t>
            </a:r>
            <a:r>
              <a:rPr lang="tr-TR" sz="1200" dirty="0" smtClean="0"/>
              <a:t>16.034063962984000, </a:t>
            </a:r>
            <a:r>
              <a:rPr lang="tr-TR" sz="1200" dirty="0"/>
              <a:t>'GGT': 24.51796732862932</a:t>
            </a:r>
            <a:r>
              <a:rPr lang="tr-TR" sz="1200" dirty="0" smtClean="0"/>
              <a:t>,</a:t>
            </a:r>
          </a:p>
          <a:p>
            <a:r>
              <a:rPr lang="hr-HR" sz="1200" dirty="0"/>
              <a:t>'TGT': 4.935039098472962, 'CGA': </a:t>
            </a:r>
            <a:r>
              <a:rPr lang="hr-HR" sz="1200" dirty="0" smtClean="0"/>
              <a:t>3.3627574611181170, </a:t>
            </a:r>
            <a:r>
              <a:rPr lang="hr-HR" sz="1200" dirty="0"/>
              <a:t>'CAG': </a:t>
            </a:r>
            <a:r>
              <a:rPr lang="hr-HR" sz="1200" dirty="0" smtClean="0"/>
              <a:t>30.139676366681748, </a:t>
            </a:r>
            <a:r>
              <a:rPr lang="hr-HR" sz="1200" dirty="0"/>
              <a:t>'TCT': 8.025053826580544</a:t>
            </a:r>
            <a:r>
              <a:rPr lang="hr-HR" sz="1200" dirty="0" smtClean="0"/>
              <a:t>,</a:t>
            </a:r>
          </a:p>
          <a:p>
            <a:r>
              <a:rPr lang="tr-TR" sz="1200" dirty="0"/>
              <a:t>'GAT': 31.61890460100947, 'CGG': </a:t>
            </a:r>
            <a:r>
              <a:rPr lang="tr-TR" sz="1200" dirty="0" smtClean="0"/>
              <a:t>5.5992478718044980, </a:t>
            </a:r>
            <a:r>
              <a:rPr lang="tr-TR" sz="1200" dirty="0"/>
              <a:t>'TTT': </a:t>
            </a:r>
            <a:r>
              <a:rPr lang="tr-TR" sz="1200" dirty="0" smtClean="0"/>
              <a:t>21.931724472082376, </a:t>
            </a:r>
            <a:r>
              <a:rPr lang="tr-TR" sz="1200" dirty="0"/>
              <a:t>'TGC': 6.484859569579879</a:t>
            </a:r>
            <a:r>
              <a:rPr lang="tr-TR" sz="1200" dirty="0" smtClean="0"/>
              <a:t>,</a:t>
            </a:r>
          </a:p>
          <a:p>
            <a:r>
              <a:rPr lang="tr-TR" sz="1200" dirty="0"/>
              <a:t>'GGG': </a:t>
            </a:r>
            <a:r>
              <a:rPr lang="tr-TR" sz="1200" dirty="0" smtClean="0"/>
              <a:t>11.34930643127365, </a:t>
            </a:r>
            <a:r>
              <a:rPr lang="tr-TR" sz="1200" dirty="0"/>
              <a:t>'TAG': </a:t>
            </a:r>
            <a:r>
              <a:rPr lang="tr-TR" sz="1200" dirty="0" smtClean="0"/>
              <a:t>0.2085679723021733, </a:t>
            </a:r>
            <a:r>
              <a:rPr lang="tr-TR" sz="1200" dirty="0"/>
              <a:t>'GGA': 7.556578073409509, 'TAA': 1.9380777733925025</a:t>
            </a:r>
            <a:r>
              <a:rPr lang="tr-TR" sz="1200" dirty="0" smtClean="0"/>
              <a:t>,</a:t>
            </a:r>
          </a:p>
          <a:p>
            <a:r>
              <a:rPr lang="tr-TR" sz="1200" dirty="0"/>
              <a:t>'GGC': </a:t>
            </a:r>
            <a:r>
              <a:rPr lang="tr-TR" sz="1200" dirty="0" smtClean="0"/>
              <a:t>30.61777833395903, </a:t>
            </a:r>
            <a:r>
              <a:rPr lang="tr-TR" sz="1200" dirty="0"/>
              <a:t>'TAC': 12.764359904893006, 'TTC': </a:t>
            </a:r>
            <a:r>
              <a:rPr lang="tr-TR" sz="1200" dirty="0" smtClean="0"/>
              <a:t>16.425530003305000, </a:t>
            </a:r>
            <a:r>
              <a:rPr lang="tr-TR" sz="1200" dirty="0"/>
              <a:t>'TCG': 9.055058735949737</a:t>
            </a:r>
            <a:r>
              <a:rPr lang="tr-TR" sz="1200" dirty="0" smtClean="0"/>
              <a:t>,</a:t>
            </a:r>
          </a:p>
          <a:p>
            <a:r>
              <a:rPr lang="tr-TR" sz="1200" dirty="0"/>
              <a:t>'TTA': 12.908753116486817, 'TTG': 13.239253134134877, 'TCC': 8.660383957593318, 'ACC': 24.367156640964673</a:t>
            </a:r>
            <a:r>
              <a:rPr lang="tr-TR" sz="1200" dirty="0" smtClean="0"/>
              <a:t>,</a:t>
            </a:r>
          </a:p>
          <a:p>
            <a:r>
              <a:rPr lang="tr-TR" sz="1200" dirty="0"/>
              <a:t>'TCA': 6.436728499048609, 'GCA': 19.656729204970976, 'GTA': 10.707558824190034, 'GCC': 26.093457704019585</a:t>
            </a:r>
            <a:r>
              <a:rPr lang="tr-TR" sz="1200" dirty="0" smtClean="0"/>
              <a:t>,</a:t>
            </a:r>
          </a:p>
          <a:p>
            <a:r>
              <a:rPr lang="tr-TR" sz="1200" dirty="0"/>
              <a:t>'GTC': 15.254340620377413, 'GCG': 35.48543393368822, 'GTG': 27.46679758317851, 'GAG': 18.078030091545298</a:t>
            </a:r>
            <a:r>
              <a:rPr lang="tr-TR" sz="1200" dirty="0" smtClean="0"/>
              <a:t>,</a:t>
            </a:r>
          </a:p>
          <a:p>
            <a:r>
              <a:rPr lang="tr-TR" sz="1200" dirty="0"/>
              <a:t>'GTT': 17.57425821998466, 'GCT': 15.129199836996108, 'TGA': 0.9080728640233083, 'GAC': 19.84925348709606</a:t>
            </a:r>
            <a:r>
              <a:rPr lang="tr-TR" sz="1200" dirty="0" smtClean="0"/>
              <a:t>,</a:t>
            </a:r>
          </a:p>
          <a:p>
            <a:r>
              <a:rPr lang="tr-TR" sz="1200" dirty="0"/>
              <a:t>'CGT': </a:t>
            </a:r>
            <a:r>
              <a:rPr lang="tr-TR" sz="1200" dirty="0" smtClean="0"/>
              <a:t>21.44078755266342, </a:t>
            </a:r>
            <a:r>
              <a:rPr lang="tr-TR" sz="1200" dirty="0"/>
              <a:t>'TGG': 15.745277539796373, 'GAA': 39.233239959056505, 'CGC': 22.63122936380351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96770" y="1632030"/>
            <a:ext cx="522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 Codon Usage Table (frequency per 1000 </a:t>
            </a:r>
            <a:r>
              <a:rPr lang="en-US" dirty="0" err="1" smtClean="0"/>
              <a:t>bp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6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of 130 predicted </a:t>
            </a:r>
            <a:r>
              <a:rPr lang="en-US" dirty="0" smtClean="0"/>
              <a:t>OFR</a:t>
            </a:r>
            <a:r>
              <a:rPr lang="en-US" altLang="zh-CN" dirty="0" smtClean="0"/>
              <a:t>s</a:t>
            </a:r>
            <a:endParaRPr lang="en-US" dirty="0" smtClean="0"/>
          </a:p>
          <a:p>
            <a:r>
              <a:rPr lang="en-US" dirty="0" smtClean="0"/>
              <a:t>46 predicted genes that belong to </a:t>
            </a:r>
            <a:r>
              <a:rPr lang="en-US" i="1" dirty="0" err="1" smtClean="0"/>
              <a:t>e</a:t>
            </a:r>
            <a:r>
              <a:rPr lang="en-US" altLang="zh-CN" i="1" dirty="0" err="1" smtClean="0"/>
              <a:t>.</a:t>
            </a:r>
            <a:r>
              <a:rPr lang="en-US" i="1" dirty="0" err="1" smtClean="0"/>
              <a:t>coli</a:t>
            </a:r>
            <a:endParaRPr lang="en-US" i="1" dirty="0" smtClean="0"/>
          </a:p>
          <a:p>
            <a:r>
              <a:rPr lang="en-US" dirty="0" smtClean="0"/>
              <a:t>Two output files with the predicted genes/proteins that belong to </a:t>
            </a:r>
            <a:r>
              <a:rPr lang="en-US" i="1" dirty="0" err="1" smtClean="0"/>
              <a:t>e.coli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81" y="3912886"/>
            <a:ext cx="20955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Glimmer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055" y="1995580"/>
            <a:ext cx="89779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&gt;gi|545778205|gb|U00096.3| Escherichia coli str. K-12 </a:t>
            </a:r>
            <a:r>
              <a:rPr lang="en-US" dirty="0" err="1"/>
              <a:t>substr</a:t>
            </a:r>
            <a:r>
              <a:rPr lang="en-US" dirty="0"/>
              <a:t>. MG1655, first 9800 nucleotide</a:t>
            </a:r>
          </a:p>
          <a:p>
            <a:r>
              <a:rPr lang="de-DE" dirty="0"/>
              <a:t>orf00001     9306       15  +1    12.15</a:t>
            </a:r>
          </a:p>
          <a:p>
            <a:r>
              <a:rPr lang="de-DE" dirty="0"/>
              <a:t>orf00002      343     2799  +1    12.06</a:t>
            </a:r>
          </a:p>
          <a:p>
            <a:r>
              <a:rPr lang="de-DE" dirty="0"/>
              <a:t>orf00003     2801     3733  +2    11.17</a:t>
            </a:r>
          </a:p>
          <a:p>
            <a:r>
              <a:rPr lang="de-DE" dirty="0"/>
              <a:t>orf00005     3734     5020  +2    14.13</a:t>
            </a:r>
          </a:p>
          <a:p>
            <a:r>
              <a:rPr lang="de-DE" dirty="0"/>
              <a:t>orf00006     5288     5530  +2     3.57</a:t>
            </a:r>
          </a:p>
          <a:p>
            <a:r>
              <a:rPr lang="de-DE" dirty="0"/>
              <a:t>orf00009     6459     5683  -1    12.06</a:t>
            </a:r>
          </a:p>
          <a:p>
            <a:r>
              <a:rPr lang="de-DE" dirty="0"/>
              <a:t>orf00011     7959     6529  -1     9.23</a:t>
            </a:r>
          </a:p>
          <a:p>
            <a:r>
              <a:rPr lang="de-DE" dirty="0"/>
              <a:t>orf00012     8307     9191  +3    14.29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6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</a:t>
            </a:r>
            <a:r>
              <a:rPr lang="en-US" dirty="0" err="1" smtClean="0"/>
              <a:t>GeneMark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760" y="1622028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dirty="0"/>
          </a:p>
          <a:p>
            <a:r>
              <a:rPr lang="de-DE" sz="1400" dirty="0"/>
              <a:t>gi|545778205|gb|U00096.3| Escherichia coli </a:t>
            </a:r>
            <a:r>
              <a:rPr lang="de-DE" sz="1400" dirty="0" err="1"/>
              <a:t>str.</a:t>
            </a:r>
            <a:r>
              <a:rPr lang="de-DE" sz="1400" dirty="0"/>
              <a:t> K-12 </a:t>
            </a:r>
            <a:r>
              <a:rPr lang="de-DE" sz="1400" dirty="0" err="1"/>
              <a:t>substr</a:t>
            </a:r>
            <a:r>
              <a:rPr lang="de-DE" sz="1400" dirty="0"/>
              <a:t>. MG1655, </a:t>
            </a:r>
            <a:r>
              <a:rPr lang="de-DE" sz="1400" dirty="0" err="1"/>
              <a:t>first</a:t>
            </a:r>
            <a:r>
              <a:rPr lang="de-DE" sz="1400" dirty="0"/>
              <a:t> 9800 </a:t>
            </a:r>
            <a:r>
              <a:rPr lang="de-DE" sz="1400" dirty="0" err="1"/>
              <a:t>nucleotide</a:t>
            </a:r>
            <a:r>
              <a:rPr lang="de-DE" sz="1400" dirty="0"/>
              <a:t>      </a:t>
            </a:r>
            <a:r>
              <a:rPr lang="de-DE" sz="1400" dirty="0" err="1"/>
              <a:t>GeneMark.hmm</a:t>
            </a:r>
            <a:r>
              <a:rPr lang="de-DE" sz="1400" dirty="0"/>
              <a:t>    CDS     337     2799    -3294.262806    +       0       </a:t>
            </a:r>
            <a:r>
              <a:rPr lang="de-DE" sz="1400" dirty="0" err="1"/>
              <a:t>gene_id</a:t>
            </a:r>
            <a:r>
              <a:rPr lang="de-DE" sz="1400" dirty="0"/>
              <a:t> 1</a:t>
            </a:r>
          </a:p>
          <a:p>
            <a:r>
              <a:rPr lang="de-DE" sz="1400" dirty="0"/>
              <a:t>gi|545778205|gb|U00096.3| Escherichia coli </a:t>
            </a:r>
            <a:r>
              <a:rPr lang="de-DE" sz="1400" dirty="0" err="1"/>
              <a:t>str.</a:t>
            </a:r>
            <a:r>
              <a:rPr lang="de-DE" sz="1400" dirty="0"/>
              <a:t> K-12 </a:t>
            </a:r>
            <a:r>
              <a:rPr lang="de-DE" sz="1400" dirty="0" err="1"/>
              <a:t>substr</a:t>
            </a:r>
            <a:r>
              <a:rPr lang="de-DE" sz="1400" dirty="0"/>
              <a:t>. MG1655, </a:t>
            </a:r>
            <a:r>
              <a:rPr lang="de-DE" sz="1400" dirty="0" err="1"/>
              <a:t>first</a:t>
            </a:r>
            <a:r>
              <a:rPr lang="de-DE" sz="1400" dirty="0"/>
              <a:t> 9800 </a:t>
            </a:r>
            <a:r>
              <a:rPr lang="de-DE" sz="1400" dirty="0" err="1"/>
              <a:t>nucleotide</a:t>
            </a:r>
            <a:r>
              <a:rPr lang="de-DE" sz="1400" dirty="0"/>
              <a:t>      </a:t>
            </a:r>
            <a:r>
              <a:rPr lang="de-DE" sz="1400" dirty="0" err="1"/>
              <a:t>GeneMark.hmm</a:t>
            </a:r>
            <a:r>
              <a:rPr lang="de-DE" sz="1400" dirty="0"/>
              <a:t>    CDS     2801    3733    -1244.454019    +       0       </a:t>
            </a:r>
            <a:r>
              <a:rPr lang="de-DE" sz="1400" dirty="0" err="1"/>
              <a:t>gene_id</a:t>
            </a:r>
            <a:r>
              <a:rPr lang="de-DE" sz="1400" dirty="0"/>
              <a:t> 2</a:t>
            </a:r>
          </a:p>
          <a:p>
            <a:r>
              <a:rPr lang="de-DE" sz="1400" dirty="0"/>
              <a:t>gi|545778205|gb|U00096.3| Escherichia coli </a:t>
            </a:r>
            <a:r>
              <a:rPr lang="de-DE" sz="1400" dirty="0" err="1"/>
              <a:t>str.</a:t>
            </a:r>
            <a:r>
              <a:rPr lang="de-DE" sz="1400" dirty="0"/>
              <a:t> K-12 </a:t>
            </a:r>
            <a:r>
              <a:rPr lang="de-DE" sz="1400" dirty="0" err="1"/>
              <a:t>substr</a:t>
            </a:r>
            <a:r>
              <a:rPr lang="de-DE" sz="1400" dirty="0"/>
              <a:t>. MG1655, </a:t>
            </a:r>
            <a:r>
              <a:rPr lang="de-DE" sz="1400" dirty="0" err="1"/>
              <a:t>first</a:t>
            </a:r>
            <a:r>
              <a:rPr lang="de-DE" sz="1400" dirty="0"/>
              <a:t> 9800 </a:t>
            </a:r>
            <a:r>
              <a:rPr lang="de-DE" sz="1400" dirty="0" err="1"/>
              <a:t>nucleotide</a:t>
            </a:r>
            <a:r>
              <a:rPr lang="de-DE" sz="1400" dirty="0"/>
              <a:t>      </a:t>
            </a:r>
            <a:r>
              <a:rPr lang="de-DE" sz="1400" dirty="0" err="1"/>
              <a:t>GeneMark.hmm</a:t>
            </a:r>
            <a:r>
              <a:rPr lang="de-DE" sz="1400" dirty="0"/>
              <a:t>    CDS     3734    5020    -1710.714178    +       0       </a:t>
            </a:r>
            <a:r>
              <a:rPr lang="de-DE" sz="1400" dirty="0" err="1"/>
              <a:t>gene_id</a:t>
            </a:r>
            <a:r>
              <a:rPr lang="de-DE" sz="1400" dirty="0"/>
              <a:t> 3</a:t>
            </a:r>
          </a:p>
          <a:p>
            <a:r>
              <a:rPr lang="de-DE" sz="1400" dirty="0"/>
              <a:t>gi|545778205|gb|U00096.3| Escherichia coli </a:t>
            </a:r>
            <a:r>
              <a:rPr lang="de-DE" sz="1400" dirty="0" err="1"/>
              <a:t>str.</a:t>
            </a:r>
            <a:r>
              <a:rPr lang="de-DE" sz="1400" dirty="0"/>
              <a:t> K-12 </a:t>
            </a:r>
            <a:r>
              <a:rPr lang="de-DE" sz="1400" dirty="0" err="1"/>
              <a:t>substr</a:t>
            </a:r>
            <a:r>
              <a:rPr lang="de-DE" sz="1400" dirty="0"/>
              <a:t>. MG1655, </a:t>
            </a:r>
            <a:r>
              <a:rPr lang="de-DE" sz="1400" dirty="0" err="1"/>
              <a:t>first</a:t>
            </a:r>
            <a:r>
              <a:rPr lang="de-DE" sz="1400" dirty="0"/>
              <a:t> 9800 </a:t>
            </a:r>
            <a:r>
              <a:rPr lang="de-DE" sz="1400" dirty="0" err="1"/>
              <a:t>nucleotide</a:t>
            </a:r>
            <a:r>
              <a:rPr lang="de-DE" sz="1400" dirty="0"/>
              <a:t>      </a:t>
            </a:r>
            <a:r>
              <a:rPr lang="de-DE" sz="1400" dirty="0" err="1"/>
              <a:t>GeneMark.hmm</a:t>
            </a:r>
            <a:r>
              <a:rPr lang="de-DE" sz="1400" dirty="0"/>
              <a:t>    CDS     5349    5534    -236.848201     +       0       </a:t>
            </a:r>
            <a:r>
              <a:rPr lang="de-DE" sz="1400" dirty="0" err="1"/>
              <a:t>gene_id</a:t>
            </a:r>
            <a:r>
              <a:rPr lang="de-DE" sz="1400" dirty="0"/>
              <a:t> 4</a:t>
            </a:r>
          </a:p>
          <a:p>
            <a:r>
              <a:rPr lang="de-DE" sz="1400" dirty="0"/>
              <a:t>gi|545778205|gb|U00096.3| Escherichia coli </a:t>
            </a:r>
            <a:r>
              <a:rPr lang="de-DE" sz="1400" dirty="0" err="1"/>
              <a:t>str.</a:t>
            </a:r>
            <a:r>
              <a:rPr lang="de-DE" sz="1400" dirty="0"/>
              <a:t> K-12 </a:t>
            </a:r>
            <a:r>
              <a:rPr lang="de-DE" sz="1400" dirty="0" err="1"/>
              <a:t>substr</a:t>
            </a:r>
            <a:r>
              <a:rPr lang="de-DE" sz="1400" dirty="0"/>
              <a:t>. MG1655, </a:t>
            </a:r>
            <a:r>
              <a:rPr lang="de-DE" sz="1400" dirty="0" err="1"/>
              <a:t>first</a:t>
            </a:r>
            <a:r>
              <a:rPr lang="de-DE" sz="1400" dirty="0"/>
              <a:t> 9800 </a:t>
            </a:r>
            <a:r>
              <a:rPr lang="de-DE" sz="1400" dirty="0" err="1"/>
              <a:t>nucleotide</a:t>
            </a:r>
            <a:r>
              <a:rPr lang="de-DE" sz="1400" dirty="0"/>
              <a:t>      </a:t>
            </a:r>
            <a:r>
              <a:rPr lang="de-DE" sz="1400" dirty="0" err="1"/>
              <a:t>GeneMark.hmm</a:t>
            </a:r>
            <a:r>
              <a:rPr lang="de-DE" sz="1400" dirty="0"/>
              <a:t>    CDS     5683    6459    -1027.012475    -       0       </a:t>
            </a:r>
            <a:r>
              <a:rPr lang="de-DE" sz="1400" dirty="0" err="1"/>
              <a:t>gene_id</a:t>
            </a:r>
            <a:r>
              <a:rPr lang="de-DE" sz="1400" dirty="0"/>
              <a:t> 5</a:t>
            </a:r>
          </a:p>
          <a:p>
            <a:r>
              <a:rPr lang="de-DE" sz="1400" dirty="0"/>
              <a:t>gi|545778205|gb|U00096.3| Escherichia coli </a:t>
            </a:r>
            <a:r>
              <a:rPr lang="de-DE" sz="1400" dirty="0" err="1"/>
              <a:t>str.</a:t>
            </a:r>
            <a:r>
              <a:rPr lang="de-DE" sz="1400" dirty="0"/>
              <a:t> K-12 </a:t>
            </a:r>
            <a:r>
              <a:rPr lang="de-DE" sz="1400" dirty="0" err="1"/>
              <a:t>substr</a:t>
            </a:r>
            <a:r>
              <a:rPr lang="de-DE" sz="1400" dirty="0"/>
              <a:t>. MG1655, </a:t>
            </a:r>
            <a:r>
              <a:rPr lang="de-DE" sz="1400" dirty="0" err="1"/>
              <a:t>first</a:t>
            </a:r>
            <a:r>
              <a:rPr lang="de-DE" sz="1400" dirty="0"/>
              <a:t> 9800 </a:t>
            </a:r>
            <a:r>
              <a:rPr lang="de-DE" sz="1400" dirty="0" err="1"/>
              <a:t>nucleotide</a:t>
            </a:r>
            <a:r>
              <a:rPr lang="de-DE" sz="1400" dirty="0"/>
              <a:t>      </a:t>
            </a:r>
            <a:r>
              <a:rPr lang="de-DE" sz="1400" dirty="0" err="1"/>
              <a:t>GeneMark.hmm</a:t>
            </a:r>
            <a:r>
              <a:rPr lang="de-DE" sz="1400" dirty="0"/>
              <a:t>    CDS     6529    7959    -1921.232137    -       0       </a:t>
            </a:r>
            <a:r>
              <a:rPr lang="de-DE" sz="1400" dirty="0" err="1"/>
              <a:t>gene_id</a:t>
            </a:r>
            <a:r>
              <a:rPr lang="de-DE" sz="1400" dirty="0"/>
              <a:t> 6</a:t>
            </a:r>
          </a:p>
          <a:p>
            <a:r>
              <a:rPr lang="de-DE" sz="1400" dirty="0"/>
              <a:t>gi|545778205|gb|U00096.3| Escherichia coli </a:t>
            </a:r>
            <a:r>
              <a:rPr lang="de-DE" sz="1400" dirty="0" err="1"/>
              <a:t>str.</a:t>
            </a:r>
            <a:r>
              <a:rPr lang="de-DE" sz="1400" dirty="0"/>
              <a:t> K-12 </a:t>
            </a:r>
            <a:r>
              <a:rPr lang="de-DE" sz="1400" dirty="0" err="1"/>
              <a:t>substr</a:t>
            </a:r>
            <a:r>
              <a:rPr lang="de-DE" sz="1400" dirty="0"/>
              <a:t>. MG1655, </a:t>
            </a:r>
            <a:r>
              <a:rPr lang="de-DE" sz="1400" dirty="0" err="1"/>
              <a:t>first</a:t>
            </a:r>
            <a:r>
              <a:rPr lang="de-DE" sz="1400" dirty="0"/>
              <a:t> 9800 </a:t>
            </a:r>
            <a:r>
              <a:rPr lang="de-DE" sz="1400" dirty="0" err="1"/>
              <a:t>nucleotide</a:t>
            </a:r>
            <a:r>
              <a:rPr lang="de-DE" sz="1400" dirty="0"/>
              <a:t>      </a:t>
            </a:r>
            <a:r>
              <a:rPr lang="de-DE" sz="1400" dirty="0" err="1"/>
              <a:t>GeneMark.hmm</a:t>
            </a:r>
            <a:r>
              <a:rPr lang="de-DE" sz="1400" dirty="0"/>
              <a:t>    CDS     8238    9191    -1258.031760    +       0       </a:t>
            </a:r>
            <a:r>
              <a:rPr lang="de-DE" sz="1400" dirty="0" err="1"/>
              <a:t>gene_id</a:t>
            </a:r>
            <a:r>
              <a:rPr lang="de-DE" sz="1400" dirty="0"/>
              <a:t> 7</a:t>
            </a:r>
          </a:p>
          <a:p>
            <a:r>
              <a:rPr lang="de-DE" sz="1400" dirty="0"/>
              <a:t>gi|545778205|gb|U00096.3| Escherichia coli </a:t>
            </a:r>
            <a:r>
              <a:rPr lang="de-DE" sz="1400" dirty="0" err="1"/>
              <a:t>str.</a:t>
            </a:r>
            <a:r>
              <a:rPr lang="de-DE" sz="1400" dirty="0"/>
              <a:t> K-12 </a:t>
            </a:r>
            <a:r>
              <a:rPr lang="de-DE" sz="1400" dirty="0" err="1"/>
              <a:t>substr</a:t>
            </a:r>
            <a:r>
              <a:rPr lang="de-DE" sz="1400" dirty="0"/>
              <a:t>. MG1655, </a:t>
            </a:r>
            <a:r>
              <a:rPr lang="de-DE" sz="1400" dirty="0" err="1"/>
              <a:t>first</a:t>
            </a:r>
            <a:r>
              <a:rPr lang="de-DE" sz="1400" dirty="0"/>
              <a:t> 9800 </a:t>
            </a:r>
            <a:r>
              <a:rPr lang="de-DE" sz="1400" dirty="0" err="1"/>
              <a:t>nucleotide</a:t>
            </a:r>
            <a:r>
              <a:rPr lang="de-DE" sz="1400" dirty="0"/>
              <a:t>      </a:t>
            </a:r>
            <a:r>
              <a:rPr lang="de-DE" sz="1400" dirty="0" err="1"/>
              <a:t>GeneMark.hmm</a:t>
            </a:r>
            <a:r>
              <a:rPr lang="de-DE" sz="1400" dirty="0"/>
              <a:t>    CDS     9306    9800    -662.860988     +       0       </a:t>
            </a:r>
            <a:r>
              <a:rPr lang="de-DE" sz="1400" dirty="0" err="1"/>
              <a:t>gene_id</a:t>
            </a:r>
            <a:r>
              <a:rPr lang="de-DE" sz="1400" dirty="0"/>
              <a:t> 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617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results.</a:t>
            </a:r>
            <a:endParaRPr lang="zh-CN" altLang="en-US" dirty="0" smtClean="0"/>
          </a:p>
          <a:p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GeneMark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Glimmer,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incorrect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prediction.</a:t>
            </a:r>
            <a:endParaRPr lang="zh-CN" altLang="en-US" dirty="0" smtClean="0"/>
          </a:p>
          <a:p>
            <a:r>
              <a:rPr lang="en-US" altLang="zh-CN" dirty="0" smtClean="0"/>
              <a:t>Further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threshold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44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106</TotalTime>
  <Words>693</Words>
  <Application>Microsoft Macintosh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News Gothic MT</vt:lpstr>
      <vt:lpstr>Wingdings 2</vt:lpstr>
      <vt:lpstr>宋体</vt:lpstr>
      <vt:lpstr>Breeze</vt:lpstr>
      <vt:lpstr>Codon-Usage Based Gene Finder</vt:lpstr>
      <vt:lpstr>Goal</vt:lpstr>
      <vt:lpstr>Procedure</vt:lpstr>
      <vt:lpstr>Results</vt:lpstr>
      <vt:lpstr>Results</vt:lpstr>
      <vt:lpstr>Results from Glimmer</vt:lpstr>
      <vt:lpstr>Results from GeneMark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Jing</dc:creator>
  <cp:lastModifiedBy>称仅此而已</cp:lastModifiedBy>
  <cp:revision>11</cp:revision>
  <dcterms:created xsi:type="dcterms:W3CDTF">2016-01-27T15:46:03Z</dcterms:created>
  <dcterms:modified xsi:type="dcterms:W3CDTF">2016-01-29T16:19:50Z</dcterms:modified>
</cp:coreProperties>
</file>