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224ED-B7B2-EC41-B512-69168154EA4C}" type="doc">
      <dgm:prSet loTypeId="urn:microsoft.com/office/officeart/2009/3/layout/IncreasingArrowsProcess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7D9C1-E34D-564C-8198-D032A9384635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A05C877E-FCD4-F144-989D-FEBB28CB4455}" type="parTrans" cxnId="{D2A33F43-64EA-EB4D-A209-0AF0E54D36CE}">
      <dgm:prSet/>
      <dgm:spPr/>
      <dgm:t>
        <a:bodyPr/>
        <a:lstStyle/>
        <a:p>
          <a:endParaRPr lang="en-US"/>
        </a:p>
      </dgm:t>
    </dgm:pt>
    <dgm:pt modelId="{F70E7AAC-DA31-904F-8C2E-ACC0A50B511B}" type="sibTrans" cxnId="{D2A33F43-64EA-EB4D-A209-0AF0E54D36CE}">
      <dgm:prSet/>
      <dgm:spPr/>
      <dgm:t>
        <a:bodyPr/>
        <a:lstStyle/>
        <a:p>
          <a:endParaRPr lang="en-US"/>
        </a:p>
      </dgm:t>
    </dgm:pt>
    <dgm:pt modelId="{A7EBD21F-A6DA-8147-85EB-2D0BA47C6297}">
      <dgm:prSet phldrT="[Text]"/>
      <dgm:spPr/>
      <dgm:t>
        <a:bodyPr/>
        <a:lstStyle/>
        <a:p>
          <a:r>
            <a:rPr lang="en-US" dirty="0" smtClean="0"/>
            <a:t>Multiple</a:t>
          </a:r>
          <a:r>
            <a:rPr lang="en-US" baseline="0" dirty="0" smtClean="0"/>
            <a:t> alignment of sequences</a:t>
          </a:r>
        </a:p>
        <a:p>
          <a:endParaRPr lang="en-US" baseline="0" dirty="0" smtClean="0"/>
        </a:p>
        <a:p>
          <a:r>
            <a:rPr lang="en-US" baseline="0" dirty="0" smtClean="0"/>
            <a:t>A phylogenetic tree in </a:t>
          </a:r>
          <a:r>
            <a:rPr lang="en-US" baseline="0" dirty="0" err="1" smtClean="0"/>
            <a:t>Newick</a:t>
          </a:r>
          <a:r>
            <a:rPr lang="en-US" baseline="0" dirty="0" smtClean="0"/>
            <a:t> Standard format</a:t>
          </a:r>
        </a:p>
        <a:p>
          <a:endParaRPr lang="en-US" baseline="0" dirty="0" smtClean="0"/>
        </a:p>
        <a:p>
          <a:r>
            <a:rPr lang="en-US" dirty="0" smtClean="0"/>
            <a:t>Three base substitution matrix</a:t>
          </a:r>
          <a:endParaRPr lang="en-US" baseline="0" dirty="0" smtClean="0"/>
        </a:p>
      </dgm:t>
    </dgm:pt>
    <dgm:pt modelId="{0714E2CF-61D5-2042-BD6B-9CF4DDA07D20}" type="parTrans" cxnId="{A851D92D-AAEA-A549-929A-8867106AEEA1}">
      <dgm:prSet/>
      <dgm:spPr/>
      <dgm:t>
        <a:bodyPr/>
        <a:lstStyle/>
        <a:p>
          <a:endParaRPr lang="en-US"/>
        </a:p>
      </dgm:t>
    </dgm:pt>
    <dgm:pt modelId="{AD8399F6-8912-4742-9651-132E7213F2F5}" type="sibTrans" cxnId="{A851D92D-AAEA-A549-929A-8867106AEEA1}">
      <dgm:prSet/>
      <dgm:spPr/>
      <dgm:t>
        <a:bodyPr/>
        <a:lstStyle/>
        <a:p>
          <a:endParaRPr lang="en-US"/>
        </a:p>
      </dgm:t>
    </dgm:pt>
    <dgm:pt modelId="{927964A7-275D-C64B-8F72-58B7EF9FE75D}">
      <dgm:prSet phldrT="[Text]"/>
      <dgm:spPr/>
      <dgm:t>
        <a:bodyPr/>
        <a:lstStyle/>
        <a:p>
          <a:r>
            <a:rPr lang="en-US" dirty="0" smtClean="0"/>
            <a:t>Algorithm</a:t>
          </a:r>
          <a:endParaRPr lang="en-US" dirty="0"/>
        </a:p>
      </dgm:t>
    </dgm:pt>
    <dgm:pt modelId="{08AA5114-A845-B54A-B307-7E4A44BAB2A9}" type="parTrans" cxnId="{E843C028-1696-E34D-8BD2-BD4710D471EC}">
      <dgm:prSet/>
      <dgm:spPr/>
      <dgm:t>
        <a:bodyPr/>
        <a:lstStyle/>
        <a:p>
          <a:endParaRPr lang="en-US"/>
        </a:p>
      </dgm:t>
    </dgm:pt>
    <dgm:pt modelId="{F8E6F0ED-C99D-354C-94E1-69C39C8DBF7A}" type="sibTrans" cxnId="{E843C028-1696-E34D-8BD2-BD4710D471EC}">
      <dgm:prSet/>
      <dgm:spPr/>
      <dgm:t>
        <a:bodyPr/>
        <a:lstStyle/>
        <a:p>
          <a:endParaRPr lang="en-US"/>
        </a:p>
      </dgm:t>
    </dgm:pt>
    <dgm:pt modelId="{5F8526B2-6BF5-CE43-9498-9CE5A227445E}">
      <dgm:prSet phldrT="[Text]"/>
      <dgm:spPr/>
      <dgm:t>
        <a:bodyPr/>
        <a:lstStyle/>
        <a:p>
          <a:r>
            <a:rPr lang="en-US" dirty="0" smtClean="0"/>
            <a:t>Pruning Algorithm</a:t>
          </a:r>
        </a:p>
        <a:p>
          <a:endParaRPr lang="en-US" dirty="0"/>
        </a:p>
      </dgm:t>
    </dgm:pt>
    <dgm:pt modelId="{7A652083-A8CF-7047-8F04-6B229F18A03C}" type="parTrans" cxnId="{C4D801E8-33C6-3B44-B5A3-9397EFDE028C}">
      <dgm:prSet/>
      <dgm:spPr/>
      <dgm:t>
        <a:bodyPr/>
        <a:lstStyle/>
        <a:p>
          <a:endParaRPr lang="en-US"/>
        </a:p>
      </dgm:t>
    </dgm:pt>
    <dgm:pt modelId="{26E4FB3C-50DB-2D49-A084-76F800DBEB38}" type="sibTrans" cxnId="{C4D801E8-33C6-3B44-B5A3-9397EFDE028C}">
      <dgm:prSet/>
      <dgm:spPr/>
      <dgm:t>
        <a:bodyPr/>
        <a:lstStyle/>
        <a:p>
          <a:endParaRPr lang="en-US"/>
        </a:p>
      </dgm:t>
    </dgm:pt>
    <dgm:pt modelId="{D805DD66-B53B-AC47-B886-FC7EF66CC957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FB38ADAA-1601-1546-8C5C-AA5F45B05FC3}" type="parTrans" cxnId="{8C5E9D36-807A-DA4E-87B1-2DCC0FBCD733}">
      <dgm:prSet/>
      <dgm:spPr/>
      <dgm:t>
        <a:bodyPr/>
        <a:lstStyle/>
        <a:p>
          <a:endParaRPr lang="en-US"/>
        </a:p>
      </dgm:t>
    </dgm:pt>
    <dgm:pt modelId="{B608E382-5CA0-E346-8EC2-F05C5A0428E7}" type="sibTrans" cxnId="{8C5E9D36-807A-DA4E-87B1-2DCC0FBCD733}">
      <dgm:prSet/>
      <dgm:spPr/>
      <dgm:t>
        <a:bodyPr/>
        <a:lstStyle/>
        <a:p>
          <a:endParaRPr lang="en-US"/>
        </a:p>
      </dgm:t>
    </dgm:pt>
    <dgm:pt modelId="{40F42E42-5FA1-4942-AA6B-DDCCCEA0C5A9}">
      <dgm:prSet phldrT="[Text]"/>
      <dgm:spPr/>
      <dgm:t>
        <a:bodyPr/>
        <a:lstStyle/>
        <a:p>
          <a:r>
            <a:rPr lang="en-US" dirty="0" smtClean="0"/>
            <a:t>The best predicted ancestor sequence</a:t>
          </a:r>
        </a:p>
        <a:p>
          <a:endParaRPr lang="en-US" dirty="0" smtClean="0"/>
        </a:p>
        <a:p>
          <a:r>
            <a:rPr lang="en-US" dirty="0" smtClean="0"/>
            <a:t>The</a:t>
          </a:r>
          <a:r>
            <a:rPr lang="en-US" baseline="0" dirty="0" smtClean="0"/>
            <a:t> likelihood of the column given the tree</a:t>
          </a:r>
        </a:p>
        <a:p>
          <a:endParaRPr lang="en-US" baseline="0" dirty="0" smtClean="0"/>
        </a:p>
        <a:p>
          <a:r>
            <a:rPr lang="en-US" baseline="0" dirty="0" smtClean="0"/>
            <a:t>The total probability of having the predicted ancestor sequence</a:t>
          </a:r>
        </a:p>
        <a:p>
          <a:endParaRPr lang="en-US" baseline="0" dirty="0" smtClean="0"/>
        </a:p>
        <a:p>
          <a:endParaRPr lang="en-US" dirty="0"/>
        </a:p>
      </dgm:t>
    </dgm:pt>
    <dgm:pt modelId="{0DFCCB39-2131-7D40-BD0B-620A7067C1AE}" type="parTrans" cxnId="{7A8B6127-6F9C-B44E-89E8-2AE2B840EB08}">
      <dgm:prSet/>
      <dgm:spPr/>
      <dgm:t>
        <a:bodyPr/>
        <a:lstStyle/>
        <a:p>
          <a:endParaRPr lang="en-US"/>
        </a:p>
      </dgm:t>
    </dgm:pt>
    <dgm:pt modelId="{7788CD2B-DD3F-F54C-91F3-70E44B3F5469}" type="sibTrans" cxnId="{7A8B6127-6F9C-B44E-89E8-2AE2B840EB08}">
      <dgm:prSet/>
      <dgm:spPr/>
      <dgm:t>
        <a:bodyPr/>
        <a:lstStyle/>
        <a:p>
          <a:endParaRPr lang="en-US"/>
        </a:p>
      </dgm:t>
    </dgm:pt>
    <dgm:pt modelId="{CD60DEA5-33D7-A64C-B0FA-CAA3D3AB6274}" type="pres">
      <dgm:prSet presAssocID="{52C224ED-B7B2-EC41-B512-69168154EA4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731D841-5AC6-A942-B323-888ECC20C0F0}" type="pres">
      <dgm:prSet presAssocID="{3427D9C1-E34D-564C-8198-D032A9384635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A46374B2-7AA7-2D4C-91F0-3F6F996F1456}" type="pres">
      <dgm:prSet presAssocID="{3427D9C1-E34D-564C-8198-D032A9384635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64203-2C1A-6548-98C1-5F69A371D88E}" type="pres">
      <dgm:prSet presAssocID="{927964A7-275D-C64B-8F72-58B7EF9FE75D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FA3263DE-CBA4-E840-9431-8127A94E1A50}" type="pres">
      <dgm:prSet presAssocID="{927964A7-275D-C64B-8F72-58B7EF9FE75D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CD5BD64D-127C-564B-A0F2-3EFC66E9A59B}" type="pres">
      <dgm:prSet presAssocID="{D805DD66-B53B-AC47-B886-FC7EF66CC957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E5918A8A-301B-6141-9A99-48B7586F1E1F}" type="pres">
      <dgm:prSet presAssocID="{D805DD66-B53B-AC47-B886-FC7EF66CC957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875F9E0-DBDF-564F-B252-93873705CFD3}" type="presOf" srcId="{5F8526B2-6BF5-CE43-9498-9CE5A227445E}" destId="{FA3263DE-CBA4-E840-9431-8127A94E1A50}" srcOrd="0" destOrd="0" presId="urn:microsoft.com/office/officeart/2009/3/layout/IncreasingArrowsProcess"/>
    <dgm:cxn modelId="{E843C028-1696-E34D-8BD2-BD4710D471EC}" srcId="{52C224ED-B7B2-EC41-B512-69168154EA4C}" destId="{927964A7-275D-C64B-8F72-58B7EF9FE75D}" srcOrd="1" destOrd="0" parTransId="{08AA5114-A845-B54A-B307-7E4A44BAB2A9}" sibTransId="{F8E6F0ED-C99D-354C-94E1-69C39C8DBF7A}"/>
    <dgm:cxn modelId="{D2E717A4-5957-E64A-9CED-9FAF6AA7C0CC}" type="presOf" srcId="{A7EBD21F-A6DA-8147-85EB-2D0BA47C6297}" destId="{A46374B2-7AA7-2D4C-91F0-3F6F996F1456}" srcOrd="0" destOrd="0" presId="urn:microsoft.com/office/officeart/2009/3/layout/IncreasingArrowsProcess"/>
    <dgm:cxn modelId="{A851D92D-AAEA-A549-929A-8867106AEEA1}" srcId="{3427D9C1-E34D-564C-8198-D032A9384635}" destId="{A7EBD21F-A6DA-8147-85EB-2D0BA47C6297}" srcOrd="0" destOrd="0" parTransId="{0714E2CF-61D5-2042-BD6B-9CF4DDA07D20}" sibTransId="{AD8399F6-8912-4742-9651-132E7213F2F5}"/>
    <dgm:cxn modelId="{11247BAB-0366-794D-875F-CA1E10DDCDB1}" type="presOf" srcId="{52C224ED-B7B2-EC41-B512-69168154EA4C}" destId="{CD60DEA5-33D7-A64C-B0FA-CAA3D3AB6274}" srcOrd="0" destOrd="0" presId="urn:microsoft.com/office/officeart/2009/3/layout/IncreasingArrowsProcess"/>
    <dgm:cxn modelId="{7A8B6127-6F9C-B44E-89E8-2AE2B840EB08}" srcId="{D805DD66-B53B-AC47-B886-FC7EF66CC957}" destId="{40F42E42-5FA1-4942-AA6B-DDCCCEA0C5A9}" srcOrd="0" destOrd="0" parTransId="{0DFCCB39-2131-7D40-BD0B-620A7067C1AE}" sibTransId="{7788CD2B-DD3F-F54C-91F3-70E44B3F5469}"/>
    <dgm:cxn modelId="{A6365CCD-262E-C247-857B-D4D5AC47ECCB}" type="presOf" srcId="{40F42E42-5FA1-4942-AA6B-DDCCCEA0C5A9}" destId="{E5918A8A-301B-6141-9A99-48B7586F1E1F}" srcOrd="0" destOrd="0" presId="urn:microsoft.com/office/officeart/2009/3/layout/IncreasingArrowsProcess"/>
    <dgm:cxn modelId="{8C5E9D36-807A-DA4E-87B1-2DCC0FBCD733}" srcId="{52C224ED-B7B2-EC41-B512-69168154EA4C}" destId="{D805DD66-B53B-AC47-B886-FC7EF66CC957}" srcOrd="2" destOrd="0" parTransId="{FB38ADAA-1601-1546-8C5C-AA5F45B05FC3}" sibTransId="{B608E382-5CA0-E346-8EC2-F05C5A0428E7}"/>
    <dgm:cxn modelId="{D2A33F43-64EA-EB4D-A209-0AF0E54D36CE}" srcId="{52C224ED-B7B2-EC41-B512-69168154EA4C}" destId="{3427D9C1-E34D-564C-8198-D032A9384635}" srcOrd="0" destOrd="0" parTransId="{A05C877E-FCD4-F144-989D-FEBB28CB4455}" sibTransId="{F70E7AAC-DA31-904F-8C2E-ACC0A50B511B}"/>
    <dgm:cxn modelId="{17D6ED61-35C4-9446-A926-51365B85DEE1}" type="presOf" srcId="{D805DD66-B53B-AC47-B886-FC7EF66CC957}" destId="{CD5BD64D-127C-564B-A0F2-3EFC66E9A59B}" srcOrd="0" destOrd="0" presId="urn:microsoft.com/office/officeart/2009/3/layout/IncreasingArrowsProcess"/>
    <dgm:cxn modelId="{41024EE9-0E11-8141-877D-2D646A58E5B1}" type="presOf" srcId="{3427D9C1-E34D-564C-8198-D032A9384635}" destId="{A731D841-5AC6-A942-B323-888ECC20C0F0}" srcOrd="0" destOrd="0" presId="urn:microsoft.com/office/officeart/2009/3/layout/IncreasingArrowsProcess"/>
    <dgm:cxn modelId="{1C065EA9-B337-8B40-A231-3A1D141F665E}" type="presOf" srcId="{927964A7-275D-C64B-8F72-58B7EF9FE75D}" destId="{EEA64203-2C1A-6548-98C1-5F69A371D88E}" srcOrd="0" destOrd="0" presId="urn:microsoft.com/office/officeart/2009/3/layout/IncreasingArrowsProcess"/>
    <dgm:cxn modelId="{C4D801E8-33C6-3B44-B5A3-9397EFDE028C}" srcId="{927964A7-275D-C64B-8F72-58B7EF9FE75D}" destId="{5F8526B2-6BF5-CE43-9498-9CE5A227445E}" srcOrd="0" destOrd="0" parTransId="{7A652083-A8CF-7047-8F04-6B229F18A03C}" sibTransId="{26E4FB3C-50DB-2D49-A084-76F800DBEB38}"/>
    <dgm:cxn modelId="{E582FA36-1AFC-2B4E-9E2B-3359B260419F}" type="presParOf" srcId="{CD60DEA5-33D7-A64C-B0FA-CAA3D3AB6274}" destId="{A731D841-5AC6-A942-B323-888ECC20C0F0}" srcOrd="0" destOrd="0" presId="urn:microsoft.com/office/officeart/2009/3/layout/IncreasingArrowsProcess"/>
    <dgm:cxn modelId="{1543D97C-2543-9649-ADD2-191184293B5B}" type="presParOf" srcId="{CD60DEA5-33D7-A64C-B0FA-CAA3D3AB6274}" destId="{A46374B2-7AA7-2D4C-91F0-3F6F996F1456}" srcOrd="1" destOrd="0" presId="urn:microsoft.com/office/officeart/2009/3/layout/IncreasingArrowsProcess"/>
    <dgm:cxn modelId="{9B574F71-C5CA-1A49-B28B-3476BEE6ABC0}" type="presParOf" srcId="{CD60DEA5-33D7-A64C-B0FA-CAA3D3AB6274}" destId="{EEA64203-2C1A-6548-98C1-5F69A371D88E}" srcOrd="2" destOrd="0" presId="urn:microsoft.com/office/officeart/2009/3/layout/IncreasingArrowsProcess"/>
    <dgm:cxn modelId="{EB02E9CE-8224-F243-8ED7-F580D90642FA}" type="presParOf" srcId="{CD60DEA5-33D7-A64C-B0FA-CAA3D3AB6274}" destId="{FA3263DE-CBA4-E840-9431-8127A94E1A50}" srcOrd="3" destOrd="0" presId="urn:microsoft.com/office/officeart/2009/3/layout/IncreasingArrowsProcess"/>
    <dgm:cxn modelId="{85AC2CCA-016D-7E41-BE38-AB050DEDEBC3}" type="presParOf" srcId="{CD60DEA5-33D7-A64C-B0FA-CAA3D3AB6274}" destId="{CD5BD64D-127C-564B-A0F2-3EFC66E9A59B}" srcOrd="4" destOrd="0" presId="urn:microsoft.com/office/officeart/2009/3/layout/IncreasingArrowsProcess"/>
    <dgm:cxn modelId="{9C0BD7A9-A866-3E45-B456-C62CDD80B890}" type="presParOf" srcId="{CD60DEA5-33D7-A64C-B0FA-CAA3D3AB6274}" destId="{E5918A8A-301B-6141-9A99-48B7586F1E1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1D841-5AC6-A942-B323-888ECC20C0F0}">
      <dsp:nvSpPr>
        <dsp:cNvPr id="0" name=""/>
        <dsp:cNvSpPr/>
      </dsp:nvSpPr>
      <dsp:spPr>
        <a:xfrm>
          <a:off x="0" y="1059491"/>
          <a:ext cx="10016565" cy="145879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254000" bIns="231583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</a:t>
          </a:r>
          <a:endParaRPr lang="en-US" sz="2800" kern="1200" dirty="0"/>
        </a:p>
      </dsp:txBody>
      <dsp:txXfrm>
        <a:off x="0" y="1424189"/>
        <a:ext cx="9651867" cy="729397"/>
      </dsp:txXfrm>
    </dsp:sp>
    <dsp:sp modelId="{A46374B2-7AA7-2D4C-91F0-3F6F996F1456}">
      <dsp:nvSpPr>
        <dsp:cNvPr id="0" name=""/>
        <dsp:cNvSpPr/>
      </dsp:nvSpPr>
      <dsp:spPr>
        <a:xfrm>
          <a:off x="0" y="2184431"/>
          <a:ext cx="3085102" cy="28101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Multiple</a:t>
          </a:r>
          <a:r>
            <a:rPr lang="en-US" sz="1500" kern="1200" baseline="0" dirty="0" smtClean="0"/>
            <a:t> alignment of sequences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baseline="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/>
            <a:t>A phylogenetic tree in </a:t>
          </a:r>
          <a:r>
            <a:rPr lang="en-US" sz="1500" kern="1200" baseline="0" dirty="0" err="1" smtClean="0"/>
            <a:t>Newick</a:t>
          </a:r>
          <a:r>
            <a:rPr lang="en-US" sz="1500" kern="1200" baseline="0" dirty="0" smtClean="0"/>
            <a:t> Standard format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baseline="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Three base substitution matrix</a:t>
          </a:r>
          <a:endParaRPr lang="en-US" sz="1500" kern="1200" baseline="0" dirty="0" smtClean="0"/>
        </a:p>
      </dsp:txBody>
      <dsp:txXfrm>
        <a:off x="0" y="2184431"/>
        <a:ext cx="3085102" cy="2810173"/>
      </dsp:txXfrm>
    </dsp:sp>
    <dsp:sp modelId="{EEA64203-2C1A-6548-98C1-5F69A371D88E}">
      <dsp:nvSpPr>
        <dsp:cNvPr id="0" name=""/>
        <dsp:cNvSpPr/>
      </dsp:nvSpPr>
      <dsp:spPr>
        <a:xfrm>
          <a:off x="3085102" y="1545756"/>
          <a:ext cx="6931462" cy="145879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254000" bIns="231583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Algorithm</a:t>
          </a:r>
          <a:endParaRPr lang="en-US" sz="2800" kern="1200" dirty="0"/>
        </a:p>
      </dsp:txBody>
      <dsp:txXfrm>
        <a:off x="3085102" y="1910454"/>
        <a:ext cx="6566764" cy="729397"/>
      </dsp:txXfrm>
    </dsp:sp>
    <dsp:sp modelId="{FA3263DE-CBA4-E840-9431-8127A94E1A50}">
      <dsp:nvSpPr>
        <dsp:cNvPr id="0" name=""/>
        <dsp:cNvSpPr/>
      </dsp:nvSpPr>
      <dsp:spPr>
        <a:xfrm>
          <a:off x="3085102" y="2670696"/>
          <a:ext cx="3085102" cy="28101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Pruning Algorithm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3085102" y="2670696"/>
        <a:ext cx="3085102" cy="2810173"/>
      </dsp:txXfrm>
    </dsp:sp>
    <dsp:sp modelId="{CD5BD64D-127C-564B-A0F2-3EFC66E9A59B}">
      <dsp:nvSpPr>
        <dsp:cNvPr id="0" name=""/>
        <dsp:cNvSpPr/>
      </dsp:nvSpPr>
      <dsp:spPr>
        <a:xfrm>
          <a:off x="6170204" y="2032020"/>
          <a:ext cx="3846360" cy="145879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254000" bIns="231583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</a:t>
          </a:r>
          <a:endParaRPr lang="en-US" sz="2800" kern="1200" dirty="0"/>
        </a:p>
      </dsp:txBody>
      <dsp:txXfrm>
        <a:off x="6170204" y="2396718"/>
        <a:ext cx="3481662" cy="729397"/>
      </dsp:txXfrm>
    </dsp:sp>
    <dsp:sp modelId="{E5918A8A-301B-6141-9A99-48B7586F1E1F}">
      <dsp:nvSpPr>
        <dsp:cNvPr id="0" name=""/>
        <dsp:cNvSpPr/>
      </dsp:nvSpPr>
      <dsp:spPr>
        <a:xfrm>
          <a:off x="6170204" y="3156960"/>
          <a:ext cx="3085102" cy="27690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 best predicted ancestor sequence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</a:t>
          </a:r>
          <a:r>
            <a:rPr lang="en-US" sz="1500" kern="1200" baseline="0" dirty="0" smtClean="0"/>
            <a:t> likelihood of the column given the tree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baseline="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/>
            <a:t>The total probability of having the predicted ancestor sequence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baseline="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6170204" y="3156960"/>
        <a:ext cx="3085102" cy="2769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5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6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8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2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8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55F8B-AA69-EC40-8F2D-5DAA40E01B58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B6DE-805C-704B-AA4B-03D2DC2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Pruning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Chia-</a:t>
            </a:r>
            <a:r>
              <a:rPr lang="en-US" dirty="0" err="1" smtClean="0"/>
              <a:t>Hsuan</a:t>
            </a:r>
            <a:r>
              <a:rPr lang="en-US" dirty="0" smtClean="0"/>
              <a:t> Chou</a:t>
            </a:r>
          </a:p>
          <a:p>
            <a:r>
              <a:rPr lang="en-US" dirty="0" err="1" smtClean="0"/>
              <a:t>Venkata</a:t>
            </a:r>
            <a:r>
              <a:rPr lang="en-US" dirty="0" smtClean="0"/>
              <a:t> </a:t>
            </a:r>
            <a:r>
              <a:rPr lang="en-US" dirty="0" err="1" smtClean="0"/>
              <a:t>Prudhvi</a:t>
            </a:r>
            <a:r>
              <a:rPr lang="en-US" dirty="0" smtClean="0"/>
              <a:t> Raj </a:t>
            </a:r>
            <a:r>
              <a:rPr lang="en-US" dirty="0" err="1" smtClean="0"/>
              <a:t>Indana</a:t>
            </a:r>
            <a:endParaRPr lang="en-US" dirty="0" smtClean="0"/>
          </a:p>
          <a:p>
            <a:r>
              <a:rPr lang="en-US" dirty="0" smtClean="0"/>
              <a:t>Jing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Felsenstein’s</a:t>
            </a:r>
            <a:r>
              <a:rPr lang="en-US" dirty="0" smtClean="0"/>
              <a:t> pruning algorithm on aligned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8565030"/>
              </p:ext>
            </p:extLst>
          </p:nvPr>
        </p:nvGraphicFramePr>
        <p:xfrm>
          <a:off x="918882" y="638983"/>
          <a:ext cx="10016565" cy="698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00606"/>
              </p:ext>
            </p:extLst>
          </p:nvPr>
        </p:nvGraphicFramePr>
        <p:xfrm>
          <a:off x="4019923" y="3620495"/>
          <a:ext cx="3093571" cy="47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8" imgW="3073400" imgH="546100" progId="Equation.3">
                  <p:embed/>
                </p:oleObj>
              </mc:Choice>
              <mc:Fallback>
                <p:oleObj name="Equation" r:id="rId8" imgW="3073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923" y="3620495"/>
                        <a:ext cx="3093571" cy="470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8" y="2685771"/>
            <a:ext cx="4381500" cy="325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32344"/>
            <a:ext cx="31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base substitution matrix: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4883" y="1832344"/>
            <a:ext cx="441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likelihood of each column given the tree: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4883" y="2685771"/>
            <a:ext cx="4851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best alignment is:</a:t>
            </a:r>
          </a:p>
          <a:p>
            <a:r>
              <a:rPr lang="en-US" dirty="0" smtClean="0"/>
              <a:t>['A', 'G', 'T', 'T', 'G', 'C']</a:t>
            </a:r>
          </a:p>
          <a:p>
            <a:endParaRPr lang="en-US" dirty="0" smtClean="0"/>
          </a:p>
          <a:p>
            <a:r>
              <a:rPr lang="en-US" dirty="0" smtClean="0"/>
              <a:t>The best probability for each column is:</a:t>
            </a:r>
          </a:p>
          <a:p>
            <a:r>
              <a:rPr lang="en-US" dirty="0" smtClean="0"/>
              <a:t>[0.4008449362199708, 0.036733105999023449, </a:t>
            </a:r>
          </a:p>
          <a:p>
            <a:r>
              <a:rPr lang="en-US" dirty="0" smtClean="0"/>
              <a:t>0.037671009987304702, 0.40084493621997097, </a:t>
            </a:r>
          </a:p>
          <a:p>
            <a:r>
              <a:rPr lang="en-US" dirty="0" smtClean="0"/>
              <a:t>0.070396016461669944, 0.4008449362199708]</a:t>
            </a:r>
          </a:p>
          <a:p>
            <a:endParaRPr lang="en-US" dirty="0" smtClean="0"/>
          </a:p>
          <a:p>
            <a:r>
              <a:rPr lang="en-US" dirty="0" smtClean="0"/>
              <a:t>The total probability is:</a:t>
            </a:r>
          </a:p>
          <a:p>
            <a:r>
              <a:rPr lang="en-US" dirty="0" smtClean="0"/>
              <a:t>6.27396664108e-06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Microsoft Equation</vt:lpstr>
      <vt:lpstr>Pruning Algorithm</vt:lpstr>
      <vt:lpstr>Goal</vt:lpstr>
      <vt:lpstr>Procedure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Pruning Algorithm</dc:title>
  <dc:creator>称仅此而已</dc:creator>
  <cp:lastModifiedBy>称仅此而已</cp:lastModifiedBy>
  <cp:revision>4</cp:revision>
  <dcterms:created xsi:type="dcterms:W3CDTF">2016-03-24T14:20:45Z</dcterms:created>
  <dcterms:modified xsi:type="dcterms:W3CDTF">2016-03-24T14:46:46Z</dcterms:modified>
</cp:coreProperties>
</file>