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59" r:id="rId5"/>
    <p:sldId id="262" r:id="rId6"/>
    <p:sldId id="261" r:id="rId7"/>
    <p:sldId id="267" r:id="rId8"/>
    <p:sldId id="260" r:id="rId9"/>
    <p:sldId id="265" r:id="rId10"/>
    <p:sldId id="268" r:id="rId11"/>
    <p:sldId id="269" r:id="rId12"/>
    <p:sldId id="270" r:id="rId13"/>
    <p:sldId id="272" r:id="rId14"/>
    <p:sldId id="264" r:id="rId15"/>
    <p:sldId id="271" r:id="rId16"/>
    <p:sldId id="273" r:id="rId17"/>
    <p:sldId id="274" r:id="rId18"/>
  </p:sldIdLst>
  <p:sldSz cx="9144000" cy="6858000" type="screen4x3"/>
  <p:notesSz cx="6858000" cy="9144000"/>
  <p:embeddedFontLst>
    <p:embeddedFont>
      <p:font typeface="Calibri" panose="020F0502020204030204"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36" autoAdjust="0"/>
    <p:restoredTop sz="94628" autoAdjust="0"/>
  </p:normalViewPr>
  <p:slideViewPr>
    <p:cSldViewPr>
      <p:cViewPr varScale="1">
        <p:scale>
          <a:sx n="112" d="100"/>
          <a:sy n="112" d="100"/>
        </p:scale>
        <p:origin x="940"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Test</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D110A7-25D3-42DC-8C7C-60E824E0DE0D}" type="datetimeFigureOut">
              <a:rPr lang="en-US" smtClean="0"/>
              <a:t>9/2/2020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745985-28A6-4110-8B1E-CBC77712D6CD}" type="slidenum">
              <a:rPr lang="en-US" smtClean="0"/>
              <a:t>‹#›</a:t>
            </a:fld>
            <a:endParaRPr lang="en-US"/>
          </a:p>
        </p:txBody>
      </p:sp>
    </p:spTree>
    <p:extLst>
      <p:ext uri="{BB962C8B-B14F-4D97-AF65-F5344CB8AC3E}">
        <p14:creationId xmlns:p14="http://schemas.microsoft.com/office/powerpoint/2010/main" val="47364551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Test</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8CE345-8F24-493A-9035-E81CE22E2BAB}" type="datetimeFigureOut">
              <a:rPr lang="en-US" smtClean="0"/>
              <a:t>9/2/2020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860F69-635C-45E6-93F6-9ADDAE785E6D}" type="slidenum">
              <a:rPr lang="en-US" smtClean="0"/>
              <a:t>‹#›</a:t>
            </a:fld>
            <a:endParaRPr lang="en-US"/>
          </a:p>
        </p:txBody>
      </p:sp>
    </p:spTree>
    <p:extLst>
      <p:ext uri="{BB962C8B-B14F-4D97-AF65-F5344CB8AC3E}">
        <p14:creationId xmlns:p14="http://schemas.microsoft.com/office/powerpoint/2010/main" val="153749490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00860F69-635C-45E6-93F6-9ADDAE785E6D}" type="slidenum">
              <a:rPr lang="en-US" smtClean="0"/>
              <a:t>1</a:t>
            </a:fld>
            <a:endParaRPr lang="en-US"/>
          </a:p>
        </p:txBody>
      </p:sp>
    </p:spTree>
    <p:extLst>
      <p:ext uri="{BB962C8B-B14F-4D97-AF65-F5344CB8AC3E}">
        <p14:creationId xmlns:p14="http://schemas.microsoft.com/office/powerpoint/2010/main" val="1319474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sz="1200" dirty="0"/>
              <a:t>Some of the questions we are trying to answer</a:t>
            </a:r>
          </a:p>
          <a:p>
            <a:r>
              <a:rPr lang="en-GB" sz="1200" dirty="0"/>
              <a:t>How many unique entries we have?</a:t>
            </a:r>
          </a:p>
          <a:p>
            <a:r>
              <a:rPr lang="en-GB" sz="1200" dirty="0"/>
              <a:t>What are the various counts of Loan Statuses?</a:t>
            </a:r>
          </a:p>
          <a:p>
            <a:r>
              <a:rPr lang="en-GB" sz="1200" dirty="0"/>
              <a:t>What's the distribution of Amount of loans?</a:t>
            </a:r>
          </a:p>
          <a:p>
            <a:r>
              <a:rPr lang="en-GB" sz="1200" dirty="0"/>
              <a:t>What's the distribution of Interest Rate?</a:t>
            </a:r>
          </a:p>
          <a:p>
            <a:r>
              <a:rPr lang="en-GB" sz="1200" dirty="0"/>
              <a:t>How is the investor fund distribution?</a:t>
            </a:r>
            <a:endParaRPr lang="en-IN" sz="1200" dirty="0"/>
          </a:p>
          <a:p>
            <a:pPr marL="0" indent="0">
              <a:buNone/>
            </a:pPr>
            <a:endParaRPr lang="en-IN" sz="1200" dirty="0"/>
          </a:p>
          <a:p>
            <a:endParaRPr lang="en-IN"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00860F69-635C-45E6-93F6-9ADDAE785E6D}" type="slidenum">
              <a:rPr lang="en-US" smtClean="0"/>
              <a:t>3</a:t>
            </a:fld>
            <a:endParaRPr lang="en-US"/>
          </a:p>
        </p:txBody>
      </p:sp>
    </p:spTree>
    <p:extLst>
      <p:ext uri="{BB962C8B-B14F-4D97-AF65-F5344CB8AC3E}">
        <p14:creationId xmlns:p14="http://schemas.microsoft.com/office/powerpoint/2010/main" val="1247098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Irrelevant</a:t>
            </a:r>
            <a:r>
              <a:rPr lang="en-IN" baseline="0" dirty="0"/>
              <a:t> columns : the loan data here consists of the loans which have been given so it consists of loan</a:t>
            </a:r>
            <a:endParaRPr lang="en-IN"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00860F69-635C-45E6-93F6-9ADDAE785E6D}" type="slidenum">
              <a:rPr lang="en-US" smtClean="0"/>
              <a:t>8</a:t>
            </a:fld>
            <a:endParaRPr lang="en-US"/>
          </a:p>
        </p:txBody>
      </p:sp>
    </p:spTree>
    <p:extLst>
      <p:ext uri="{BB962C8B-B14F-4D97-AF65-F5344CB8AC3E}">
        <p14:creationId xmlns:p14="http://schemas.microsoft.com/office/powerpoint/2010/main" val="450575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138296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188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3198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905000"/>
            <a:ext cx="4038600"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05000"/>
            <a:ext cx="4038600"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7929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155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513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057400"/>
            <a:ext cx="3008313" cy="4068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69674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2182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057400"/>
            <a:ext cx="8229600" cy="4191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2875"/>
            <a:ext cx="9144000" cy="553641"/>
          </a:xfrm>
          <a:prstGeom prst="rect">
            <a:avLst/>
          </a:prstGeom>
        </p:spPr>
      </p:pic>
      <p:pic>
        <p:nvPicPr>
          <p:cNvPr id="4" name="Picture 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875" y="6616898"/>
            <a:ext cx="9144000" cy="241102"/>
          </a:xfrm>
          <a:prstGeom prst="rect">
            <a:avLst/>
          </a:prstGeom>
        </p:spPr>
      </p:pic>
    </p:spTree>
    <p:extLst>
      <p:ext uri="{BB962C8B-B14F-4D97-AF65-F5344CB8AC3E}">
        <p14:creationId xmlns:p14="http://schemas.microsoft.com/office/powerpoint/2010/main" val="2348606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wendykan/lending-club-loan-data/kerne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ITM 891 Project</a:t>
            </a:r>
            <a:br>
              <a:rPr lang="en-US" dirty="0"/>
            </a:br>
            <a:r>
              <a:rPr lang="en-US" dirty="0"/>
              <a:t>Lending Club loan risk prediction</a:t>
            </a:r>
          </a:p>
        </p:txBody>
      </p:sp>
      <p:sp>
        <p:nvSpPr>
          <p:cNvPr id="3" name="Subtitle 2"/>
          <p:cNvSpPr>
            <a:spLocks noGrp="1"/>
          </p:cNvSpPr>
          <p:nvPr>
            <p:ph type="subTitle" idx="1"/>
          </p:nvPr>
        </p:nvSpPr>
        <p:spPr/>
        <p:txBody>
          <a:bodyPr/>
          <a:lstStyle/>
          <a:p>
            <a:r>
              <a:rPr lang="en-US" dirty="0"/>
              <a:t>Prudhvi B</a:t>
            </a:r>
          </a:p>
        </p:txBody>
      </p:sp>
    </p:spTree>
    <p:extLst>
      <p:ext uri="{BB962C8B-B14F-4D97-AF65-F5344CB8AC3E}">
        <p14:creationId xmlns:p14="http://schemas.microsoft.com/office/powerpoint/2010/main" val="49853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Modelling approach</a:t>
            </a:r>
          </a:p>
        </p:txBody>
      </p:sp>
      <p:sp>
        <p:nvSpPr>
          <p:cNvPr id="3" name="Content Placeholder 2"/>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400" dirty="0"/>
              <a:t>                                                                                                                                Used for datasets with lot of unique         </a:t>
            </a:r>
          </a:p>
          <a:p>
            <a:pPr marL="0" indent="0">
              <a:buNone/>
            </a:pPr>
            <a:r>
              <a:rPr lang="en-IN" sz="1400" dirty="0"/>
              <a:t>                                                                                                                                  values in categorical variables</a:t>
            </a:r>
          </a:p>
          <a:p>
            <a:pPr marL="0" indent="0">
              <a:buNone/>
            </a:pPr>
            <a:endParaRPr lang="en-IN" sz="1400" dirty="0"/>
          </a:p>
          <a:p>
            <a:pPr marL="0" indent="0">
              <a:buNone/>
            </a:pPr>
            <a:r>
              <a:rPr lang="en-IN" sz="1400" dirty="0"/>
              <a:t>                                                                                                                              </a:t>
            </a:r>
          </a:p>
        </p:txBody>
      </p:sp>
      <p:sp>
        <p:nvSpPr>
          <p:cNvPr id="4" name="Rectangle 3"/>
          <p:cNvSpPr/>
          <p:nvPr/>
        </p:nvSpPr>
        <p:spPr>
          <a:xfrm>
            <a:off x="762000" y="2286000"/>
            <a:ext cx="18288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Filtering high risk grade E loans</a:t>
            </a:r>
          </a:p>
        </p:txBody>
      </p:sp>
      <p:sp>
        <p:nvSpPr>
          <p:cNvPr id="5" name="Rectangle 4"/>
          <p:cNvSpPr/>
          <p:nvPr/>
        </p:nvSpPr>
        <p:spPr>
          <a:xfrm>
            <a:off x="3429000" y="2286000"/>
            <a:ext cx="20574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Splitting into training, validation and test</a:t>
            </a:r>
          </a:p>
        </p:txBody>
      </p:sp>
      <p:cxnSp>
        <p:nvCxnSpPr>
          <p:cNvPr id="7" name="Straight Arrow Connector 6"/>
          <p:cNvCxnSpPr>
            <a:stCxn id="4" idx="3"/>
            <a:endCxn id="5" idx="1"/>
          </p:cNvCxnSpPr>
          <p:nvPr/>
        </p:nvCxnSpPr>
        <p:spPr>
          <a:xfrm>
            <a:off x="2590800" y="27432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943600" y="2286000"/>
            <a:ext cx="20574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Types of models :Decision trees</a:t>
            </a:r>
          </a:p>
        </p:txBody>
      </p:sp>
      <p:cxnSp>
        <p:nvCxnSpPr>
          <p:cNvPr id="16" name="Straight Arrow Connector 15"/>
          <p:cNvCxnSpPr>
            <a:endCxn id="14" idx="1"/>
          </p:cNvCxnSpPr>
          <p:nvPr/>
        </p:nvCxnSpPr>
        <p:spPr>
          <a:xfrm>
            <a:off x="5486400" y="27432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72300" y="32004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76056" y="3900311"/>
            <a:ext cx="20574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err="1"/>
              <a:t>CatBoost</a:t>
            </a:r>
            <a:r>
              <a:rPr lang="en-IN" dirty="0"/>
              <a:t> package for decision trees</a:t>
            </a:r>
          </a:p>
        </p:txBody>
      </p:sp>
    </p:spTree>
    <p:extLst>
      <p:ext uri="{BB962C8B-B14F-4D97-AF65-F5344CB8AC3E}">
        <p14:creationId xmlns:p14="http://schemas.microsoft.com/office/powerpoint/2010/main" val="3634897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Model description and parameters</a:t>
            </a:r>
          </a:p>
        </p:txBody>
      </p:sp>
      <p:sp>
        <p:nvSpPr>
          <p:cNvPr id="3" name="Content Placeholder 2"/>
          <p:cNvSpPr>
            <a:spLocks noGrp="1"/>
          </p:cNvSpPr>
          <p:nvPr>
            <p:ph idx="1"/>
          </p:nvPr>
        </p:nvSpPr>
        <p:spPr/>
        <p:txBody>
          <a:bodyPr>
            <a:normAutofit/>
          </a:bodyPr>
          <a:lstStyle/>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r>
              <a:rPr lang="en-IN" sz="1400" dirty="0"/>
              <a:t>Parameters</a:t>
            </a:r>
          </a:p>
          <a:p>
            <a:pPr marL="0" indent="0">
              <a:buNone/>
            </a:pPr>
            <a:r>
              <a:rPr lang="en-IN" sz="1400" dirty="0"/>
              <a:t>1)Learning rate: It is calculated automatically for given number of iterations but here we have set it to 0.03 </a:t>
            </a:r>
          </a:p>
          <a:p>
            <a:pPr marL="0" indent="0">
              <a:buNone/>
            </a:pPr>
            <a:r>
              <a:rPr lang="en-IN" sz="1400" dirty="0"/>
              <a:t>2)Early stopping rounds:</a:t>
            </a:r>
            <a:r>
              <a:rPr lang="en-GB" sz="1400" dirty="0"/>
              <a:t>set to 100 (0.1 of the parameter iterations) to stop the training and to save time if   	                     overfitting is observed</a:t>
            </a:r>
          </a:p>
          <a:p>
            <a:pPr marL="0" indent="0">
              <a:buNone/>
            </a:pPr>
            <a:r>
              <a:rPr lang="en-GB" sz="1400" dirty="0"/>
              <a:t>3)Class weights :Since the dataset is highly imbalanced, the ratio of two classes n[0] / n[1] is passed to the                     	       parameter </a:t>
            </a:r>
            <a:r>
              <a:rPr lang="en-GB" sz="1400" dirty="0" err="1"/>
              <a:t>class_weights</a:t>
            </a:r>
            <a:r>
              <a:rPr lang="en-GB" sz="1400" dirty="0"/>
              <a:t>. Using class weights here is equivalent to random oversampling.</a:t>
            </a:r>
            <a:endParaRPr lang="en-IN" sz="1400" dirty="0"/>
          </a:p>
          <a:p>
            <a:pPr marL="0" indent="0">
              <a:buNone/>
            </a:pPr>
            <a:endParaRPr lang="en-IN" sz="1400" dirty="0"/>
          </a:p>
          <a:p>
            <a:pPr marL="0" indent="0">
              <a:buNone/>
            </a:pPr>
            <a:endParaRPr lang="en-IN" sz="1400" dirty="0"/>
          </a:p>
        </p:txBody>
      </p:sp>
      <p:sp>
        <p:nvSpPr>
          <p:cNvPr id="4" name="Rectangle 3"/>
          <p:cNvSpPr/>
          <p:nvPr/>
        </p:nvSpPr>
        <p:spPr>
          <a:xfrm>
            <a:off x="764822" y="2286000"/>
            <a:ext cx="19812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err="1"/>
              <a:t>CaBoost:gradient</a:t>
            </a:r>
            <a:r>
              <a:rPr lang="en-IN" dirty="0"/>
              <a:t> library based on decision trees</a:t>
            </a:r>
          </a:p>
        </p:txBody>
      </p:sp>
      <p:cxnSp>
        <p:nvCxnSpPr>
          <p:cNvPr id="6" name="Straight Arrow Connector 5"/>
          <p:cNvCxnSpPr>
            <a:endCxn id="8" idx="1"/>
          </p:cNvCxnSpPr>
          <p:nvPr/>
        </p:nvCxnSpPr>
        <p:spPr>
          <a:xfrm>
            <a:off x="2746022" y="2705100"/>
            <a:ext cx="9877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733800" y="2286000"/>
            <a:ext cx="2356556"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Uses mean encoding instead of one hot encoding</a:t>
            </a:r>
          </a:p>
        </p:txBody>
      </p:sp>
    </p:spTree>
    <p:extLst>
      <p:ext uri="{BB962C8B-B14F-4D97-AF65-F5344CB8AC3E}">
        <p14:creationId xmlns:p14="http://schemas.microsoft.com/office/powerpoint/2010/main" val="2845895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Continuation…..</a:t>
            </a:r>
          </a:p>
        </p:txBody>
      </p:sp>
      <p:sp>
        <p:nvSpPr>
          <p:cNvPr id="3" name="Content Placeholder 2"/>
          <p:cNvSpPr>
            <a:spLocks noGrp="1"/>
          </p:cNvSpPr>
          <p:nvPr>
            <p:ph idx="1"/>
          </p:nvPr>
        </p:nvSpPr>
        <p:spPr/>
        <p:txBody>
          <a:bodyPr/>
          <a:lstStyle/>
          <a:p>
            <a:pPr marL="0" indent="0">
              <a:buNone/>
            </a:pPr>
            <a:r>
              <a:rPr lang="en-IN" sz="1400" dirty="0"/>
              <a:t>Mean encoding </a:t>
            </a:r>
            <a:r>
              <a:rPr lang="en-IN" sz="1400" dirty="0" err="1"/>
              <a:t>ex:Mean</a:t>
            </a:r>
            <a:r>
              <a:rPr lang="en-IN" sz="1400" dirty="0"/>
              <a:t> encoding is </a:t>
            </a:r>
            <a:r>
              <a:rPr lang="en-IN" sz="1400" b="1" dirty="0"/>
              <a:t>r</a:t>
            </a:r>
            <a:r>
              <a:rPr lang="en-GB" sz="1400" b="1" dirty="0" err="1"/>
              <a:t>atio</a:t>
            </a:r>
            <a:r>
              <a:rPr lang="en-GB" sz="1400" b="1" dirty="0"/>
              <a:t> of occurrence of the positive class in the target variable</a:t>
            </a:r>
            <a:r>
              <a:rPr lang="en-GB" sz="1400" dirty="0"/>
              <a:t>. </a:t>
            </a:r>
          </a:p>
          <a:p>
            <a:pPr marL="0" indent="0">
              <a:buNone/>
            </a:pPr>
            <a:endParaRPr lang="en-IN" sz="1400" dirty="0"/>
          </a:p>
          <a:p>
            <a:pPr marL="0" indent="0">
              <a:buNone/>
            </a:pPr>
            <a:r>
              <a:rPr lang="en-IN" sz="1400" dirty="0"/>
              <a:t>Before fitting the model it is transformed into </a:t>
            </a:r>
            <a:r>
              <a:rPr lang="en-IN" sz="1400" dirty="0" err="1"/>
              <a:t>Catboost</a:t>
            </a:r>
            <a:r>
              <a:rPr lang="en-IN" sz="1400" dirty="0"/>
              <a:t> object Pool()</a:t>
            </a:r>
          </a:p>
          <a:p>
            <a:pPr marL="0" indent="0">
              <a:buNone/>
            </a:pPr>
            <a:r>
              <a:rPr lang="en-IN" sz="1400" dirty="0"/>
              <a:t>The model is defined using the object </a:t>
            </a:r>
            <a:r>
              <a:rPr lang="en-IN" sz="1400" dirty="0" err="1"/>
              <a:t>CatBoostClassifier</a:t>
            </a:r>
            <a:r>
              <a:rPr lang="en-IN" sz="1400" dirty="0"/>
              <a:t>() with </a:t>
            </a:r>
          </a:p>
          <a:p>
            <a:pPr marL="0" indent="0">
              <a:buNone/>
            </a:pPr>
            <a:r>
              <a:rPr lang="en-IN" sz="1400" dirty="0"/>
              <a:t>several parameters. </a:t>
            </a:r>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r>
              <a:rPr lang="en-IN" sz="1400" dirty="0"/>
              <a:t>Final process</a:t>
            </a:r>
          </a:p>
          <a:p>
            <a:pPr marL="0" indent="0">
              <a:buNone/>
            </a:pPr>
            <a:endParaRPr lang="en-IN" sz="1400" dirty="0"/>
          </a:p>
          <a:p>
            <a:pPr marL="0" indent="0">
              <a:buNone/>
            </a:pPr>
            <a:endParaRPr lang="en-IN" sz="1400" dirty="0"/>
          </a:p>
          <a:p>
            <a:pPr marL="0" indent="0">
              <a:buNone/>
            </a:pPr>
            <a:endParaRPr lang="en-IN" sz="1400" dirty="0"/>
          </a:p>
        </p:txBody>
      </p:sp>
      <p:pic>
        <p:nvPicPr>
          <p:cNvPr id="4" name="Picture 3"/>
          <p:cNvPicPr>
            <a:picLocks noChangeAspect="1"/>
          </p:cNvPicPr>
          <p:nvPr/>
        </p:nvPicPr>
        <p:blipFill>
          <a:blip r:embed="rId2"/>
          <a:stretch>
            <a:fillRect/>
          </a:stretch>
        </p:blipFill>
        <p:spPr>
          <a:xfrm>
            <a:off x="5562600" y="2286000"/>
            <a:ext cx="3200400" cy="1945235"/>
          </a:xfrm>
          <a:prstGeom prst="rect">
            <a:avLst/>
          </a:prstGeom>
        </p:spPr>
      </p:pic>
      <p:sp>
        <p:nvSpPr>
          <p:cNvPr id="5" name="Rectangle 4"/>
          <p:cNvSpPr/>
          <p:nvPr/>
        </p:nvSpPr>
        <p:spPr>
          <a:xfrm>
            <a:off x="533400" y="4876800"/>
            <a:ext cx="17526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Fitting the model on training data</a:t>
            </a:r>
          </a:p>
        </p:txBody>
      </p:sp>
      <p:cxnSp>
        <p:nvCxnSpPr>
          <p:cNvPr id="7" name="Straight Arrow Connector 6"/>
          <p:cNvCxnSpPr>
            <a:stCxn id="5" idx="3"/>
          </p:cNvCxnSpPr>
          <p:nvPr/>
        </p:nvCxnSpPr>
        <p:spPr>
          <a:xfrm>
            <a:off x="2286000" y="5372100"/>
            <a:ext cx="437444" cy="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476044" y="5338233"/>
            <a:ext cx="612422" cy="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765777" y="4876800"/>
            <a:ext cx="17526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Predicting test data targets</a:t>
            </a:r>
          </a:p>
        </p:txBody>
      </p:sp>
      <p:sp>
        <p:nvSpPr>
          <p:cNvPr id="13" name="Rectangle 12"/>
          <p:cNvSpPr/>
          <p:nvPr/>
        </p:nvSpPr>
        <p:spPr>
          <a:xfrm>
            <a:off x="5096933" y="4842933"/>
            <a:ext cx="17526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Calculating accuracy metrics</a:t>
            </a:r>
          </a:p>
        </p:txBody>
      </p:sp>
    </p:spTree>
    <p:extLst>
      <p:ext uri="{BB962C8B-B14F-4D97-AF65-F5344CB8AC3E}">
        <p14:creationId xmlns:p14="http://schemas.microsoft.com/office/powerpoint/2010/main" val="392288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Accuracy metrics</a:t>
            </a:r>
          </a:p>
        </p:txBody>
      </p:sp>
      <p:sp>
        <p:nvSpPr>
          <p:cNvPr id="3" name="Content Placeholder 2"/>
          <p:cNvSpPr>
            <a:spLocks noGrp="1"/>
          </p:cNvSpPr>
          <p:nvPr>
            <p:ph idx="1"/>
          </p:nvPr>
        </p:nvSpPr>
        <p:spPr/>
        <p:txBody>
          <a:bodyPr>
            <a:normAutofit/>
          </a:bodyPr>
          <a:lstStyle/>
          <a:p>
            <a:pPr marL="0" indent="0">
              <a:buNone/>
            </a:pPr>
            <a:r>
              <a:rPr lang="en-IN" sz="1400" b="1" dirty="0"/>
              <a:t>			                                                      Currently Optimizing both precision and 				                               recall.</a:t>
            </a:r>
          </a:p>
          <a:p>
            <a:pPr marL="0" indent="0">
              <a:buNone/>
            </a:pPr>
            <a:endParaRPr lang="en-IN" sz="1400" b="1" dirty="0"/>
          </a:p>
          <a:p>
            <a:pPr marL="0" indent="0">
              <a:buNone/>
            </a:pPr>
            <a:endParaRPr lang="en-IN" sz="1400" b="1" dirty="0"/>
          </a:p>
          <a:p>
            <a:pPr marL="0" indent="0">
              <a:buNone/>
            </a:pPr>
            <a:r>
              <a:rPr lang="en-IN" sz="1400" b="1" dirty="0"/>
              <a:t>                                                                                                                             </a:t>
            </a:r>
          </a:p>
          <a:p>
            <a:pPr marL="0" indent="0">
              <a:buNone/>
            </a:pPr>
            <a:r>
              <a:rPr lang="en-IN" sz="1400" b="1" dirty="0"/>
              <a:t>						  </a:t>
            </a:r>
          </a:p>
        </p:txBody>
      </p:sp>
      <p:pic>
        <p:nvPicPr>
          <p:cNvPr id="4" name="Picture 3"/>
          <p:cNvPicPr>
            <a:picLocks noChangeAspect="1"/>
          </p:cNvPicPr>
          <p:nvPr/>
        </p:nvPicPr>
        <p:blipFill>
          <a:blip r:embed="rId2"/>
          <a:stretch>
            <a:fillRect/>
          </a:stretch>
        </p:blipFill>
        <p:spPr>
          <a:xfrm>
            <a:off x="457200" y="2054578"/>
            <a:ext cx="4876800" cy="407933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333" y="2911122"/>
            <a:ext cx="2506133" cy="1219200"/>
          </a:xfrm>
          <a:prstGeom prst="rect">
            <a:avLst/>
          </a:prstGeom>
        </p:spPr>
      </p:pic>
    </p:spTree>
    <p:extLst>
      <p:ext uri="{BB962C8B-B14F-4D97-AF65-F5344CB8AC3E}">
        <p14:creationId xmlns:p14="http://schemas.microsoft.com/office/powerpoint/2010/main" val="137842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Results and interpretation</a:t>
            </a:r>
          </a:p>
        </p:txBody>
      </p:sp>
      <p:sp>
        <p:nvSpPr>
          <p:cNvPr id="3" name="Content Placeholder 2"/>
          <p:cNvSpPr>
            <a:spLocks noGrp="1"/>
          </p:cNvSpPr>
          <p:nvPr>
            <p:ph idx="1"/>
          </p:nvPr>
        </p:nvSpPr>
        <p:spPr>
          <a:xfrm>
            <a:off x="457200" y="1752600"/>
            <a:ext cx="8229600" cy="4191000"/>
          </a:xfrm>
        </p:spPr>
        <p:txBody>
          <a:bodyPr>
            <a:normAutofit fontScale="77500" lnSpcReduction="20000"/>
          </a:bodyPr>
          <a:lstStyle/>
          <a:p>
            <a:pPr marL="0" indent="0">
              <a:buNone/>
            </a:pPr>
            <a:endParaRPr lang="en-IN" sz="1600" dirty="0"/>
          </a:p>
          <a:p>
            <a:pPr marL="0" indent="0">
              <a:buNone/>
            </a:pPr>
            <a:r>
              <a:rPr lang="en-IN" sz="1600" dirty="0"/>
              <a:t>Present scenario</a:t>
            </a:r>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t>    </a:t>
            </a:r>
          </a:p>
          <a:p>
            <a:pPr marL="0" indent="0">
              <a:buNone/>
            </a:pPr>
            <a:endParaRPr lang="en-IN" sz="1600" dirty="0"/>
          </a:p>
          <a:p>
            <a:pPr marL="0" indent="0">
              <a:buNone/>
            </a:pPr>
            <a:endParaRPr lang="en-IN" sz="1600" dirty="0"/>
          </a:p>
          <a:p>
            <a:pPr marL="0" indent="0">
              <a:buNone/>
            </a:pPr>
            <a:r>
              <a:rPr lang="en-IN" sz="1600" dirty="0"/>
              <a:t>Note : In current scenario </a:t>
            </a:r>
            <a:r>
              <a:rPr lang="en-IN" sz="1600" b="1" dirty="0"/>
              <a:t>reducing false positives</a:t>
            </a:r>
            <a:r>
              <a:rPr lang="en-IN" sz="1600" dirty="0"/>
              <a:t> is high priority since we don’t want to predict a bad loan as good which is a worse consequence than </a:t>
            </a:r>
            <a:r>
              <a:rPr lang="en-IN" sz="1600" b="1" dirty="0"/>
              <a:t>reducing false negatives. </a:t>
            </a:r>
            <a:r>
              <a:rPr lang="en-IN" sz="1600" dirty="0"/>
              <a:t>So our focus should be on increasing Precision at the cost of reducing Recall.</a:t>
            </a:r>
            <a:endParaRPr lang="en-IN" sz="1600" b="1" dirty="0"/>
          </a:p>
          <a:p>
            <a:pPr marL="0" indent="0">
              <a:buNone/>
            </a:pPr>
            <a:endParaRPr lang="en-IN" sz="1600" b="1" dirty="0"/>
          </a:p>
          <a:p>
            <a:pPr marL="0" indent="0">
              <a:buNone/>
            </a:pPr>
            <a:endParaRPr lang="en-IN" sz="1600" dirty="0"/>
          </a:p>
          <a:p>
            <a:pPr marL="0" indent="0">
              <a:buNone/>
            </a:pPr>
            <a:r>
              <a:rPr lang="en-IN" sz="1600" dirty="0"/>
              <a:t> </a:t>
            </a:r>
          </a:p>
        </p:txBody>
      </p:sp>
      <p:sp>
        <p:nvSpPr>
          <p:cNvPr id="5" name="Rectangle 4"/>
          <p:cNvSpPr/>
          <p:nvPr/>
        </p:nvSpPr>
        <p:spPr>
          <a:xfrm>
            <a:off x="2133600" y="1838149"/>
            <a:ext cx="2686756" cy="1066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Optimizing both precision and recall</a:t>
            </a:r>
          </a:p>
        </p:txBody>
      </p:sp>
      <p:cxnSp>
        <p:nvCxnSpPr>
          <p:cNvPr id="10" name="Straight Arrow Connector 9"/>
          <p:cNvCxnSpPr>
            <a:endCxn id="16" idx="0"/>
          </p:cNvCxnSpPr>
          <p:nvPr/>
        </p:nvCxnSpPr>
        <p:spPr>
          <a:xfrm flipH="1">
            <a:off x="1846439" y="2914298"/>
            <a:ext cx="667456" cy="59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88042" y="2914298"/>
            <a:ext cx="1037166" cy="611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51417" y="3505907"/>
            <a:ext cx="2190044" cy="12234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400" dirty="0"/>
              <a:t>Increasing </a:t>
            </a:r>
            <a:r>
              <a:rPr lang="en-IN" sz="1400" b="1" dirty="0"/>
              <a:t>Precision</a:t>
            </a:r>
            <a:r>
              <a:rPr lang="en-IN" sz="1400" dirty="0"/>
              <a:t> by reducing False positive </a:t>
            </a:r>
            <a:r>
              <a:rPr lang="en-IN" sz="1400" dirty="0" err="1"/>
              <a:t>occurences</a:t>
            </a:r>
            <a:endParaRPr lang="en-IN" sz="1400" dirty="0"/>
          </a:p>
        </p:txBody>
      </p:sp>
      <p:sp>
        <p:nvSpPr>
          <p:cNvPr id="17" name="Rectangle 16"/>
          <p:cNvSpPr/>
          <p:nvPr/>
        </p:nvSpPr>
        <p:spPr>
          <a:xfrm>
            <a:off x="4458408" y="3510315"/>
            <a:ext cx="2133600" cy="12234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Reducing recall by minimizing it will lead to more False negatives</a:t>
            </a:r>
          </a:p>
        </p:txBody>
      </p:sp>
    </p:spTree>
    <p:extLst>
      <p:ext uri="{BB962C8B-B14F-4D97-AF65-F5344CB8AC3E}">
        <p14:creationId xmlns:p14="http://schemas.microsoft.com/office/powerpoint/2010/main" val="280372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Recall vs Precision graph</a:t>
            </a:r>
          </a:p>
        </p:txBody>
      </p:sp>
      <p:sp>
        <p:nvSpPr>
          <p:cNvPr id="5" name="Content Placeholder 4"/>
          <p:cNvSpPr>
            <a:spLocks noGrp="1"/>
          </p:cNvSpPr>
          <p:nvPr>
            <p:ph idx="1"/>
          </p:nvPr>
        </p:nvSpPr>
        <p:spPr/>
        <p:txBody>
          <a:bodyPr>
            <a:normAutofit/>
          </a:bodyPr>
          <a:lstStyle/>
          <a:p>
            <a:pPr marL="0" indent="0">
              <a:buNone/>
            </a:pPr>
            <a:r>
              <a:rPr lang="en-IN" sz="1400" dirty="0"/>
              <a:t>We can set the threshold by calculating the curve on </a:t>
            </a:r>
          </a:p>
          <a:p>
            <a:pPr marL="0" indent="0">
              <a:buNone/>
            </a:pPr>
            <a:r>
              <a:rPr lang="en-IN" sz="1400" dirty="0"/>
              <a:t>validation data.</a:t>
            </a:r>
          </a:p>
          <a:p>
            <a:pPr marL="0" indent="0">
              <a:buNone/>
            </a:pPr>
            <a:endParaRPr lang="en-IN" sz="1400" dirty="0"/>
          </a:p>
          <a:p>
            <a:pPr marL="0" indent="0">
              <a:buNone/>
            </a:pPr>
            <a:r>
              <a:rPr lang="en-IN" sz="1400" dirty="0"/>
              <a:t>We select the second highest precision after 1 since it </a:t>
            </a:r>
          </a:p>
          <a:p>
            <a:pPr marL="0" indent="0">
              <a:buNone/>
            </a:pPr>
            <a:r>
              <a:rPr lang="en-IN" sz="1400" dirty="0"/>
              <a:t>has very low recall against it. </a:t>
            </a:r>
          </a:p>
          <a:p>
            <a:pPr marL="0" indent="0">
              <a:buNone/>
            </a:pPr>
            <a:endParaRPr lang="en-IN" sz="1400" dirty="0"/>
          </a:p>
        </p:txBody>
      </p:sp>
      <p:pic>
        <p:nvPicPr>
          <p:cNvPr id="6" name="Picture 5"/>
          <p:cNvPicPr/>
          <p:nvPr/>
        </p:nvPicPr>
        <p:blipFill rotWithShape="1">
          <a:blip r:embed="rId2"/>
          <a:srcRect l="1082" r="16358"/>
          <a:stretch/>
        </p:blipFill>
        <p:spPr bwMode="auto">
          <a:xfrm>
            <a:off x="4632607" y="2209800"/>
            <a:ext cx="4031615" cy="25228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64472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results and conclusion</a:t>
            </a:r>
          </a:p>
        </p:txBody>
      </p:sp>
      <p:sp>
        <p:nvSpPr>
          <p:cNvPr id="3" name="Content Placeholder 2"/>
          <p:cNvSpPr>
            <a:spLocks noGrp="1"/>
          </p:cNvSpPr>
          <p:nvPr>
            <p:ph idx="1"/>
          </p:nvPr>
        </p:nvSpPr>
        <p:spPr/>
        <p:txBody>
          <a:bodyPr>
            <a:normAutofit/>
          </a:bodyPr>
          <a:lstStyle/>
          <a:p>
            <a:pPr marL="0" indent="0">
              <a:buNone/>
            </a:pPr>
            <a:r>
              <a:rPr lang="en-IN" sz="1400" dirty="0"/>
              <a:t>We can see that precision has increased though the recall has reduced significantly. We are predicting a lot of </a:t>
            </a:r>
          </a:p>
          <a:p>
            <a:pPr marL="0" indent="0">
              <a:buNone/>
            </a:pPr>
            <a:r>
              <a:rPr lang="en-IN" sz="1400" dirty="0"/>
              <a:t>good loans as bad based on this threshold. So an ideal way forward will be to take more business metrics into hand like using the amount of money and taking into account the interest rate will give us an idea of how much defaults we can handle.</a:t>
            </a:r>
          </a:p>
        </p:txBody>
      </p:sp>
      <p:pic>
        <p:nvPicPr>
          <p:cNvPr id="7" name="Picture 6"/>
          <p:cNvPicPr/>
          <p:nvPr/>
        </p:nvPicPr>
        <p:blipFill rotWithShape="1">
          <a:blip r:embed="rId2"/>
          <a:srcRect l="-2" r="20276"/>
          <a:stretch/>
        </p:blipFill>
        <p:spPr bwMode="auto">
          <a:xfrm>
            <a:off x="5105400" y="3549509"/>
            <a:ext cx="3504565" cy="2861945"/>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3"/>
          <a:srcRect l="-733" r="11479"/>
          <a:stretch/>
        </p:blipFill>
        <p:spPr bwMode="auto">
          <a:xfrm>
            <a:off x="228600" y="3549509"/>
            <a:ext cx="3429000" cy="29133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2845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                                       </a:t>
            </a:r>
          </a:p>
          <a:p>
            <a:pPr marL="0" indent="0">
              <a:buNone/>
            </a:pPr>
            <a:r>
              <a:rPr lang="en-IN" dirty="0"/>
              <a:t>                                    </a:t>
            </a:r>
          </a:p>
          <a:p>
            <a:pPr marL="0" indent="0">
              <a:buNone/>
            </a:pPr>
            <a:r>
              <a:rPr lang="en-IN" sz="7200" dirty="0"/>
              <a:t>                Q&amp;A</a:t>
            </a:r>
          </a:p>
        </p:txBody>
      </p:sp>
    </p:spTree>
    <p:extLst>
      <p:ext uri="{BB962C8B-B14F-4D97-AF65-F5344CB8AC3E}">
        <p14:creationId xmlns:p14="http://schemas.microsoft.com/office/powerpoint/2010/main" val="635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source</a:t>
            </a:r>
          </a:p>
        </p:txBody>
      </p:sp>
      <p:sp>
        <p:nvSpPr>
          <p:cNvPr id="3" name="Content Placeholder 2"/>
          <p:cNvSpPr>
            <a:spLocks noGrp="1"/>
          </p:cNvSpPr>
          <p:nvPr>
            <p:ph idx="1"/>
          </p:nvPr>
        </p:nvSpPr>
        <p:spPr/>
        <p:txBody>
          <a:bodyPr/>
          <a:lstStyle/>
          <a:p>
            <a:pPr marL="0" indent="0">
              <a:buNone/>
            </a:pPr>
            <a:r>
              <a:rPr lang="en-IN" sz="1800" dirty="0"/>
              <a:t>Source: Lending Club a peer to peer lending platform </a:t>
            </a:r>
            <a:r>
              <a:rPr lang="en-IN" sz="1600" dirty="0">
                <a:hlinkClick r:id="rId2"/>
              </a:rPr>
              <a:t>https://www.kaggle.com/wendykan/lending-club-loan-data/kernels</a:t>
            </a:r>
            <a:endParaRPr lang="en-IN" sz="1600" dirty="0"/>
          </a:p>
          <a:p>
            <a:pPr marL="0" indent="0">
              <a:buNone/>
            </a:pPr>
            <a:endParaRPr lang="en-IN" dirty="0"/>
          </a:p>
          <a:p>
            <a:pPr marL="0" indent="0">
              <a:buNone/>
            </a:pPr>
            <a:endParaRPr lang="en-IN" dirty="0"/>
          </a:p>
        </p:txBody>
      </p:sp>
      <p:sp>
        <p:nvSpPr>
          <p:cNvPr id="4" name="Oval 3"/>
          <p:cNvSpPr/>
          <p:nvPr/>
        </p:nvSpPr>
        <p:spPr>
          <a:xfrm>
            <a:off x="3406411" y="2819400"/>
            <a:ext cx="1752600" cy="1295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Financial loan data 2007-2015</a:t>
            </a:r>
          </a:p>
        </p:txBody>
      </p:sp>
      <p:cxnSp>
        <p:nvCxnSpPr>
          <p:cNvPr id="12" name="Straight Arrow Connector 11"/>
          <p:cNvCxnSpPr/>
          <p:nvPr/>
        </p:nvCxnSpPr>
        <p:spPr>
          <a:xfrm>
            <a:off x="5105400" y="3657600"/>
            <a:ext cx="1046592"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32796" y="3819267"/>
            <a:ext cx="1981200" cy="9016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Loan Data:</a:t>
            </a:r>
          </a:p>
          <a:p>
            <a:pPr algn="ctr"/>
            <a:r>
              <a:rPr lang="en-IN" sz="1400" dirty="0"/>
              <a:t>Loan </a:t>
            </a:r>
            <a:r>
              <a:rPr lang="en-IN" sz="1400" dirty="0" err="1"/>
              <a:t>status,amount</a:t>
            </a:r>
            <a:r>
              <a:rPr lang="en-IN" sz="1400" dirty="0"/>
              <a:t> </a:t>
            </a:r>
            <a:r>
              <a:rPr lang="en-IN" sz="1400" dirty="0" err="1"/>
              <a:t>etc</a:t>
            </a:r>
            <a:endParaRPr lang="en-IN" sz="1400" dirty="0"/>
          </a:p>
        </p:txBody>
      </p:sp>
      <p:sp>
        <p:nvSpPr>
          <p:cNvPr id="15" name="Rectangle 14"/>
          <p:cNvSpPr/>
          <p:nvPr/>
        </p:nvSpPr>
        <p:spPr>
          <a:xfrm>
            <a:off x="6151992" y="3874206"/>
            <a:ext cx="2839608" cy="8593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600" dirty="0"/>
              <a:t>Borrower data: </a:t>
            </a:r>
            <a:r>
              <a:rPr lang="en-IN" sz="1600" dirty="0" err="1"/>
              <a:t>Employment,credit</a:t>
            </a:r>
            <a:r>
              <a:rPr lang="en-IN" sz="1600" dirty="0"/>
              <a:t> scores</a:t>
            </a:r>
          </a:p>
        </p:txBody>
      </p:sp>
      <p:cxnSp>
        <p:nvCxnSpPr>
          <p:cNvPr id="30" name="Straight Arrow Connector 29"/>
          <p:cNvCxnSpPr/>
          <p:nvPr/>
        </p:nvCxnSpPr>
        <p:spPr>
          <a:xfrm flipH="1">
            <a:off x="2313997" y="3657600"/>
            <a:ext cx="1092414" cy="491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92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Enquiry Phase</a:t>
            </a:r>
          </a:p>
        </p:txBody>
      </p:sp>
      <p:sp>
        <p:nvSpPr>
          <p:cNvPr id="3" name="Content Placeholder 2"/>
          <p:cNvSpPr>
            <a:spLocks noGrp="1"/>
          </p:cNvSpPr>
          <p:nvPr>
            <p:ph idx="1"/>
          </p:nvPr>
        </p:nvSpPr>
        <p:spPr>
          <a:xfrm>
            <a:off x="457200" y="1981200"/>
            <a:ext cx="8229600" cy="4191000"/>
          </a:xfrm>
        </p:spPr>
        <p:txBody>
          <a:bodyPr>
            <a:normAutofit/>
          </a:bodyPr>
          <a:lstStyle/>
          <a:p>
            <a:pPr marL="0" indent="0">
              <a:buNone/>
            </a:pPr>
            <a:r>
              <a:rPr lang="en-IN" sz="1600" dirty="0"/>
              <a:t>                               What types of problems can be solved using this data?</a:t>
            </a:r>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p:txBody>
      </p:sp>
      <p:sp>
        <p:nvSpPr>
          <p:cNvPr id="7" name="Rectangle 6"/>
          <p:cNvSpPr/>
          <p:nvPr/>
        </p:nvSpPr>
        <p:spPr>
          <a:xfrm>
            <a:off x="1162050" y="2971800"/>
            <a:ext cx="19050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dirty="0"/>
              <a:t>Predict outcomes of loans : default or no default</a:t>
            </a:r>
            <a:endParaRPr lang="en-GB" dirty="0"/>
          </a:p>
        </p:txBody>
      </p:sp>
      <p:sp>
        <p:nvSpPr>
          <p:cNvPr id="8" name="Rectangle 7"/>
          <p:cNvSpPr/>
          <p:nvPr/>
        </p:nvSpPr>
        <p:spPr>
          <a:xfrm>
            <a:off x="3962400" y="3004026"/>
            <a:ext cx="22098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t>Predict the length of the loan repayment </a:t>
            </a:r>
            <a:endParaRPr lang="en-GB" dirty="0"/>
          </a:p>
        </p:txBody>
      </p:sp>
      <p:cxnSp>
        <p:nvCxnSpPr>
          <p:cNvPr id="10" name="Straight Arrow Connector 9"/>
          <p:cNvCxnSpPr/>
          <p:nvPr/>
        </p:nvCxnSpPr>
        <p:spPr>
          <a:xfrm flipH="1">
            <a:off x="2667000" y="2246488"/>
            <a:ext cx="914400" cy="725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648200" y="-327454"/>
            <a:ext cx="10297" cy="2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73272" y="2246488"/>
            <a:ext cx="190500" cy="777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880533" y="3901036"/>
            <a:ext cx="609600" cy="974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667000" y="3902676"/>
            <a:ext cx="762000"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6200" y="4913032"/>
            <a:ext cx="12192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400" dirty="0"/>
              <a:t>Predict on a subset of loans</a:t>
            </a:r>
          </a:p>
        </p:txBody>
      </p:sp>
      <p:sp>
        <p:nvSpPr>
          <p:cNvPr id="22" name="Rectangle 21"/>
          <p:cNvSpPr/>
          <p:nvPr/>
        </p:nvSpPr>
        <p:spPr>
          <a:xfrm>
            <a:off x="3048000" y="4895335"/>
            <a:ext cx="12192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400" dirty="0"/>
              <a:t>Predict outcomes of entire dataset</a:t>
            </a:r>
          </a:p>
        </p:txBody>
      </p:sp>
      <p:sp>
        <p:nvSpPr>
          <p:cNvPr id="13" name="Rectangle 12"/>
          <p:cNvSpPr/>
          <p:nvPr/>
        </p:nvSpPr>
        <p:spPr>
          <a:xfrm>
            <a:off x="6911622" y="3047544"/>
            <a:ext cx="22098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t>Predict the amount of loan being </a:t>
            </a:r>
            <a:r>
              <a:rPr lang="en-IN" dirty="0" err="1"/>
              <a:t>repayed</a:t>
            </a:r>
            <a:endParaRPr lang="en-GB" dirty="0"/>
          </a:p>
        </p:txBody>
      </p:sp>
      <p:cxnSp>
        <p:nvCxnSpPr>
          <p:cNvPr id="15" name="Straight Arrow Connector 14"/>
          <p:cNvCxnSpPr/>
          <p:nvPr/>
        </p:nvCxnSpPr>
        <p:spPr>
          <a:xfrm>
            <a:off x="6167261" y="2197099"/>
            <a:ext cx="1605139" cy="806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01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Enquiry Phase</a:t>
            </a:r>
            <a:br>
              <a:rPr lang="en-IN" dirty="0"/>
            </a:br>
            <a:endParaRPr lang="en-IN" dirty="0"/>
          </a:p>
        </p:txBody>
      </p:sp>
      <p:sp>
        <p:nvSpPr>
          <p:cNvPr id="3" name="Content Placeholder 2"/>
          <p:cNvSpPr>
            <a:spLocks noGrp="1"/>
          </p:cNvSpPr>
          <p:nvPr>
            <p:ph idx="1"/>
          </p:nvPr>
        </p:nvSpPr>
        <p:spPr>
          <a:xfrm>
            <a:off x="228600" y="1524000"/>
            <a:ext cx="8610600" cy="4724400"/>
          </a:xfrm>
        </p:spPr>
        <p:txBody>
          <a:bodyPr/>
          <a:lstStyle/>
          <a:p>
            <a:pPr marL="0" indent="0">
              <a:buNone/>
            </a:pPr>
            <a:r>
              <a:rPr lang="en-IN" dirty="0"/>
              <a:t>What is the business problem?</a:t>
            </a:r>
          </a:p>
          <a:p>
            <a:pPr marL="0" indent="0">
              <a:buNone/>
            </a:pPr>
            <a:endParaRPr lang="en-IN" sz="1600" dirty="0"/>
          </a:p>
          <a:p>
            <a:pPr marL="0" indent="0">
              <a:buNone/>
            </a:pPr>
            <a:r>
              <a:rPr lang="en-IN" sz="1600" dirty="0"/>
              <a:t>There are 2 major aspects influencing a loan disbursement</a:t>
            </a:r>
          </a:p>
          <a:p>
            <a:pPr marL="0" indent="0">
              <a:buNone/>
            </a:pPr>
            <a:r>
              <a:rPr lang="en-IN" sz="1600" dirty="0"/>
              <a:t>1)Risk –&gt; interest </a:t>
            </a:r>
            <a:r>
              <a:rPr lang="en-IN" sz="1600" dirty="0" err="1"/>
              <a:t>rate,loan</a:t>
            </a:r>
            <a:r>
              <a:rPr lang="en-IN" sz="1600" dirty="0"/>
              <a:t> grades</a:t>
            </a:r>
          </a:p>
          <a:p>
            <a:pPr marL="0" indent="0">
              <a:buNone/>
            </a:pPr>
            <a:r>
              <a:rPr lang="en-IN" sz="1600" dirty="0"/>
              <a:t>2)Repayment probability-&gt;Loan status</a:t>
            </a:r>
          </a:p>
          <a:p>
            <a:pPr marL="0" indent="0">
              <a:buNone/>
            </a:pPr>
            <a:endParaRPr lang="en-IN" sz="1600" dirty="0"/>
          </a:p>
          <a:p>
            <a:pPr marL="0" indent="0">
              <a:buNone/>
            </a:pPr>
            <a:r>
              <a:rPr lang="en-IN" sz="1600" dirty="0"/>
              <a:t>                Types of loans grades</a:t>
            </a:r>
          </a:p>
          <a:p>
            <a:pPr marL="0" indent="0">
              <a:buNone/>
            </a:pPr>
            <a:r>
              <a:rPr lang="en-IN" sz="1600" dirty="0"/>
              <a:t>                                     </a:t>
            </a:r>
          </a:p>
          <a:p>
            <a:pPr marL="0" indent="0">
              <a:buNone/>
            </a:pPr>
            <a:endParaRPr lang="en-IN" sz="1600" dirty="0"/>
          </a:p>
          <a:p>
            <a:pPr marL="0" indent="0">
              <a:buNone/>
            </a:pPr>
            <a:endParaRPr lang="en-IN" sz="1600" dirty="0"/>
          </a:p>
          <a:p>
            <a:pPr marL="0" indent="0">
              <a:buNone/>
            </a:pPr>
            <a:r>
              <a:rPr lang="en-IN" sz="1600" dirty="0"/>
              <a:t>                                                                                                             </a:t>
            </a:r>
          </a:p>
          <a:p>
            <a:pPr marL="0" indent="0">
              <a:buNone/>
            </a:pPr>
            <a:r>
              <a:rPr lang="en-IN" sz="1600" dirty="0"/>
              <a:t>                                         </a:t>
            </a:r>
          </a:p>
          <a:p>
            <a:pPr marL="0" indent="0">
              <a:buNone/>
            </a:pPr>
            <a:r>
              <a:rPr lang="en-IN" sz="1600" dirty="0"/>
              <a:t>                                                                                                            Where does the profit lie ?</a:t>
            </a:r>
          </a:p>
          <a:p>
            <a:pPr marL="0" indent="0">
              <a:buNone/>
            </a:pPr>
            <a:endParaRPr lang="en-IN" sz="1600" dirty="0"/>
          </a:p>
        </p:txBody>
      </p:sp>
      <p:sp>
        <p:nvSpPr>
          <p:cNvPr id="9" name="Rectangle 8"/>
          <p:cNvSpPr/>
          <p:nvPr/>
        </p:nvSpPr>
        <p:spPr>
          <a:xfrm>
            <a:off x="5641710" y="2219676"/>
            <a:ext cx="1219200"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Loan</a:t>
            </a:r>
          </a:p>
        </p:txBody>
      </p:sp>
      <p:cxnSp>
        <p:nvCxnSpPr>
          <p:cNvPr id="13" name="Straight Arrow Connector 12"/>
          <p:cNvCxnSpPr>
            <a:endCxn id="16" idx="0"/>
          </p:cNvCxnSpPr>
          <p:nvPr/>
        </p:nvCxnSpPr>
        <p:spPr>
          <a:xfrm flipH="1">
            <a:off x="4947003" y="2910416"/>
            <a:ext cx="816151" cy="41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705600" y="2925232"/>
            <a:ext cx="9906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18353" y="3325988"/>
            <a:ext cx="1257300"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Risk</a:t>
            </a:r>
          </a:p>
        </p:txBody>
      </p:sp>
      <p:sp>
        <p:nvSpPr>
          <p:cNvPr id="21" name="Rectangle 20"/>
          <p:cNvSpPr/>
          <p:nvPr/>
        </p:nvSpPr>
        <p:spPr>
          <a:xfrm>
            <a:off x="7219950" y="3325988"/>
            <a:ext cx="1257300"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Loan status</a:t>
            </a:r>
          </a:p>
        </p:txBody>
      </p:sp>
      <p:cxnSp>
        <p:nvCxnSpPr>
          <p:cNvPr id="27" name="Straight Arrow Connector 26"/>
          <p:cNvCxnSpPr>
            <a:stCxn id="16" idx="2"/>
          </p:cNvCxnSpPr>
          <p:nvPr/>
        </p:nvCxnSpPr>
        <p:spPr>
          <a:xfrm>
            <a:off x="4947003" y="4011788"/>
            <a:ext cx="1148997" cy="484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1" idx="2"/>
          </p:cNvCxnSpPr>
          <p:nvPr/>
        </p:nvCxnSpPr>
        <p:spPr>
          <a:xfrm flipH="1">
            <a:off x="6477000" y="4011788"/>
            <a:ext cx="1371600" cy="484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661466" y="4495800"/>
            <a:ext cx="1343025" cy="838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400" dirty="0"/>
              <a:t>Predicting bad loans among high interest rate loans</a:t>
            </a:r>
          </a:p>
        </p:txBody>
      </p:sp>
      <p:pic>
        <p:nvPicPr>
          <p:cNvPr id="55" name="Picture 54"/>
          <p:cNvPicPr>
            <a:picLocks noChangeAspect="1"/>
          </p:cNvPicPr>
          <p:nvPr/>
        </p:nvPicPr>
        <p:blipFill>
          <a:blip r:embed="rId2"/>
          <a:stretch>
            <a:fillRect/>
          </a:stretch>
        </p:blipFill>
        <p:spPr>
          <a:xfrm>
            <a:off x="146613" y="3810000"/>
            <a:ext cx="3647936" cy="1905071"/>
          </a:xfrm>
          <a:prstGeom prst="rect">
            <a:avLst/>
          </a:prstGeom>
        </p:spPr>
      </p:pic>
    </p:spTree>
    <p:extLst>
      <p:ext uri="{BB962C8B-B14F-4D97-AF65-F5344CB8AC3E}">
        <p14:creationId xmlns:p14="http://schemas.microsoft.com/office/powerpoint/2010/main" val="6256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a:t>
            </a:r>
          </a:p>
        </p:txBody>
      </p:sp>
      <p:sp>
        <p:nvSpPr>
          <p:cNvPr id="3" name="Content Placeholder 2"/>
          <p:cNvSpPr>
            <a:spLocks noGrp="1"/>
          </p:cNvSpPr>
          <p:nvPr>
            <p:ph idx="1"/>
          </p:nvPr>
        </p:nvSpPr>
        <p:spPr/>
        <p:txBody>
          <a:bodyPr/>
          <a:lstStyle/>
          <a:p>
            <a:pPr marL="0" indent="0">
              <a:buNone/>
            </a:pPr>
            <a:endParaRPr lang="en-IN" dirty="0"/>
          </a:p>
        </p:txBody>
      </p:sp>
      <p:pic>
        <p:nvPicPr>
          <p:cNvPr id="4" name="Picture 3"/>
          <p:cNvPicPr>
            <a:picLocks noChangeAspect="1"/>
          </p:cNvPicPr>
          <p:nvPr/>
        </p:nvPicPr>
        <p:blipFill>
          <a:blip r:embed="rId2"/>
          <a:stretch>
            <a:fillRect/>
          </a:stretch>
        </p:blipFill>
        <p:spPr>
          <a:xfrm>
            <a:off x="473676" y="2133600"/>
            <a:ext cx="7696200" cy="3346195"/>
          </a:xfrm>
          <a:prstGeom prst="rect">
            <a:avLst/>
          </a:prstGeom>
        </p:spPr>
      </p:pic>
    </p:spTree>
    <p:extLst>
      <p:ext uri="{BB962C8B-B14F-4D97-AF65-F5344CB8AC3E}">
        <p14:creationId xmlns:p14="http://schemas.microsoft.com/office/powerpoint/2010/main" val="52196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533400"/>
            <a:ext cx="8229600" cy="1143000"/>
          </a:xfrm>
        </p:spPr>
        <p:txBody>
          <a:bodyPr/>
          <a:lstStyle/>
          <a:p>
            <a:r>
              <a:rPr lang="en-IN" dirty="0"/>
              <a:t>EDA </a:t>
            </a:r>
          </a:p>
        </p:txBody>
      </p:sp>
      <p:pic>
        <p:nvPicPr>
          <p:cNvPr id="4" name="Content Placeholder 3"/>
          <p:cNvPicPr>
            <a:picLocks noGrp="1" noChangeAspect="1"/>
          </p:cNvPicPr>
          <p:nvPr>
            <p:ph idx="1"/>
          </p:nvPr>
        </p:nvPicPr>
        <p:blipFill>
          <a:blip r:embed="rId2"/>
          <a:stretch>
            <a:fillRect/>
          </a:stretch>
        </p:blipFill>
        <p:spPr>
          <a:xfrm>
            <a:off x="533400" y="1981200"/>
            <a:ext cx="8077200" cy="4038600"/>
          </a:xfrm>
          <a:prstGeom prst="rect">
            <a:avLst/>
          </a:prstGeom>
        </p:spPr>
      </p:pic>
    </p:spTree>
    <p:extLst>
      <p:ext uri="{BB962C8B-B14F-4D97-AF65-F5344CB8AC3E}">
        <p14:creationId xmlns:p14="http://schemas.microsoft.com/office/powerpoint/2010/main" val="64423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66750"/>
            <a:ext cx="8229600" cy="1143000"/>
          </a:xfrm>
        </p:spPr>
        <p:txBody>
          <a:bodyPr/>
          <a:lstStyle/>
          <a:p>
            <a:r>
              <a:rPr lang="en-IN" dirty="0"/>
              <a:t>Defining Target feature</a:t>
            </a:r>
          </a:p>
        </p:txBody>
      </p:sp>
      <p:sp>
        <p:nvSpPr>
          <p:cNvPr id="3" name="Content Placeholder 2"/>
          <p:cNvSpPr>
            <a:spLocks noGrp="1"/>
          </p:cNvSpPr>
          <p:nvPr>
            <p:ph idx="1"/>
          </p:nvPr>
        </p:nvSpPr>
        <p:spPr/>
        <p:txBody>
          <a:bodyPr>
            <a:normAutofit/>
          </a:bodyPr>
          <a:lstStyle/>
          <a:p>
            <a:pPr marL="0" indent="0">
              <a:buNone/>
            </a:pPr>
            <a:r>
              <a:rPr lang="en-IN" sz="1400" dirty="0"/>
              <a:t>                                                                                                                                              Count of loan statuses                                            </a:t>
            </a:r>
          </a:p>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pPr marL="0" indent="0">
              <a:buNone/>
            </a:pPr>
            <a:endParaRPr lang="en-IN" sz="1400" dirty="0"/>
          </a:p>
          <a:p>
            <a:pPr marL="0" indent="0">
              <a:buNone/>
            </a:pPr>
            <a:endParaRPr lang="en-IN" sz="1400" dirty="0"/>
          </a:p>
          <a:p>
            <a:pPr marL="0" indent="0">
              <a:buNone/>
            </a:pPr>
            <a:r>
              <a:rPr lang="en-IN" sz="1400" dirty="0" err="1"/>
              <a:t>Note:The</a:t>
            </a:r>
            <a:r>
              <a:rPr lang="en-IN" sz="1400" dirty="0"/>
              <a:t> dataset is highly imbalanced so need to take care of </a:t>
            </a:r>
            <a:r>
              <a:rPr lang="en-IN" sz="1400" dirty="0" err="1"/>
              <a:t>that,Ratio</a:t>
            </a:r>
            <a:r>
              <a:rPr lang="en-IN" sz="1400" dirty="0"/>
              <a:t> =0.037</a:t>
            </a:r>
          </a:p>
        </p:txBody>
      </p:sp>
      <p:sp>
        <p:nvSpPr>
          <p:cNvPr id="4" name="Rectangle 3"/>
          <p:cNvSpPr/>
          <p:nvPr/>
        </p:nvSpPr>
        <p:spPr>
          <a:xfrm>
            <a:off x="438856" y="1905000"/>
            <a:ext cx="14478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Define good </a:t>
            </a:r>
            <a:r>
              <a:rPr lang="en-IN" sz="1400" dirty="0" err="1"/>
              <a:t>loans,bad</a:t>
            </a:r>
            <a:r>
              <a:rPr lang="en-IN" sz="1400" dirty="0"/>
              <a:t> loans in data</a:t>
            </a:r>
          </a:p>
        </p:txBody>
      </p:sp>
      <p:sp>
        <p:nvSpPr>
          <p:cNvPr id="5" name="Rectangle 4"/>
          <p:cNvSpPr/>
          <p:nvPr/>
        </p:nvSpPr>
        <p:spPr>
          <a:xfrm>
            <a:off x="2554111" y="1905000"/>
            <a:ext cx="14478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Identify the classification metric</a:t>
            </a:r>
          </a:p>
        </p:txBody>
      </p:sp>
      <p:cxnSp>
        <p:nvCxnSpPr>
          <p:cNvPr id="6" name="Straight Arrow Connector 5"/>
          <p:cNvCxnSpPr>
            <a:stCxn id="4" idx="3"/>
            <a:endCxn id="5" idx="1"/>
          </p:cNvCxnSpPr>
          <p:nvPr/>
        </p:nvCxnSpPr>
        <p:spPr>
          <a:xfrm>
            <a:off x="1886656" y="2400300"/>
            <a:ext cx="667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268133" y="28956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554111" y="3440289"/>
            <a:ext cx="14732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Loan status is an ideal metric</a:t>
            </a:r>
          </a:p>
        </p:txBody>
      </p:sp>
      <p:pic>
        <p:nvPicPr>
          <p:cNvPr id="12" name="Picture 11"/>
          <p:cNvPicPr/>
          <p:nvPr/>
        </p:nvPicPr>
        <p:blipFill>
          <a:blip r:embed="rId2"/>
          <a:stretch>
            <a:fillRect/>
          </a:stretch>
        </p:blipFill>
        <p:spPr>
          <a:xfrm>
            <a:off x="5638800" y="2438400"/>
            <a:ext cx="3084689" cy="1447800"/>
          </a:xfrm>
          <a:prstGeom prst="rect">
            <a:avLst/>
          </a:prstGeom>
        </p:spPr>
      </p:pic>
      <p:sp>
        <p:nvSpPr>
          <p:cNvPr id="21" name="Rectangle 20"/>
          <p:cNvSpPr/>
          <p:nvPr/>
        </p:nvSpPr>
        <p:spPr>
          <a:xfrm>
            <a:off x="762000" y="4811889"/>
            <a:ext cx="50292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Good loans: </a:t>
            </a:r>
            <a:r>
              <a:rPr lang="en-IN" sz="1400" dirty="0" err="1"/>
              <a:t>Current,Fully</a:t>
            </a:r>
            <a:r>
              <a:rPr lang="en-IN" sz="1400" dirty="0"/>
              <a:t> </a:t>
            </a:r>
            <a:r>
              <a:rPr lang="en-IN" sz="1400" dirty="0" err="1"/>
              <a:t>Paid,Grace</a:t>
            </a:r>
            <a:r>
              <a:rPr lang="en-IN" sz="1400" dirty="0"/>
              <a:t> period as good loans</a:t>
            </a:r>
          </a:p>
          <a:p>
            <a:pPr algn="ctr"/>
            <a:r>
              <a:rPr lang="en-IN" sz="1400" dirty="0"/>
              <a:t>Bad loans: </a:t>
            </a:r>
            <a:r>
              <a:rPr lang="en-IN" sz="1400" dirty="0" err="1"/>
              <a:t>Default,Late</a:t>
            </a:r>
            <a:r>
              <a:rPr lang="en-IN" sz="1400" dirty="0"/>
              <a:t>(16-30)&amp;(31-120),Charged off</a:t>
            </a:r>
          </a:p>
        </p:txBody>
      </p:sp>
      <p:cxnSp>
        <p:nvCxnSpPr>
          <p:cNvPr id="22" name="Straight Arrow Connector 21"/>
          <p:cNvCxnSpPr>
            <a:endCxn id="21" idx="0"/>
          </p:cNvCxnSpPr>
          <p:nvPr/>
        </p:nvCxnSpPr>
        <p:spPr>
          <a:xfrm flipH="1">
            <a:off x="3276600" y="4430889"/>
            <a:ext cx="7056"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527800" y="4811889"/>
            <a:ext cx="14732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Assigning 0s and 1s to bad and good loans</a:t>
            </a:r>
          </a:p>
        </p:txBody>
      </p:sp>
      <p:cxnSp>
        <p:nvCxnSpPr>
          <p:cNvPr id="32" name="Straight Arrow Connector 31"/>
          <p:cNvCxnSpPr>
            <a:stCxn id="21" idx="3"/>
            <a:endCxn id="31" idx="1"/>
          </p:cNvCxnSpPr>
          <p:nvPr/>
        </p:nvCxnSpPr>
        <p:spPr>
          <a:xfrm>
            <a:off x="5791200" y="5307189"/>
            <a:ext cx="73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79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Processing</a:t>
            </a:r>
          </a:p>
        </p:txBody>
      </p:sp>
      <p:sp>
        <p:nvSpPr>
          <p:cNvPr id="3" name="Content Placeholder 2"/>
          <p:cNvSpPr>
            <a:spLocks noGrp="1"/>
          </p:cNvSpPr>
          <p:nvPr>
            <p:ph idx="1"/>
          </p:nvPr>
        </p:nvSpPr>
        <p:spPr/>
        <p:txBody>
          <a:bodyPr/>
          <a:lstStyle/>
          <a:p>
            <a:pPr marL="0" indent="0">
              <a:buNone/>
            </a:pPr>
            <a:r>
              <a:rPr lang="en-IN" sz="1200" dirty="0"/>
              <a:t>      Initial size &amp; dim</a:t>
            </a:r>
          </a:p>
          <a:p>
            <a:pPr marL="0" indent="0">
              <a:buNone/>
            </a:pPr>
            <a:r>
              <a:rPr lang="en-IN" sz="1200" dirty="0"/>
              <a:t>              </a:t>
            </a:r>
          </a:p>
          <a:p>
            <a:pPr marL="0" indent="0">
              <a:buNone/>
            </a:pPr>
            <a:r>
              <a:rPr lang="en-IN" sz="1200" dirty="0"/>
              <a:t>                                                  filter to reduce size              </a:t>
            </a:r>
          </a:p>
          <a:p>
            <a:pPr marL="0" indent="0">
              <a:buNone/>
            </a:pPr>
            <a:r>
              <a:rPr lang="en-IN" sz="1200" dirty="0"/>
              <a:t>                                                    2018-19 loans                                        </a:t>
            </a:r>
          </a:p>
          <a:p>
            <a:pPr marL="0" indent="0">
              <a:buNone/>
            </a:pPr>
            <a:r>
              <a:rPr lang="en-IN" sz="1200" dirty="0"/>
              <a:t>           </a:t>
            </a:r>
          </a:p>
        </p:txBody>
      </p:sp>
      <p:sp>
        <p:nvSpPr>
          <p:cNvPr id="4" name="Rectangle 3"/>
          <p:cNvSpPr/>
          <p:nvPr/>
        </p:nvSpPr>
        <p:spPr>
          <a:xfrm>
            <a:off x="533400" y="2287030"/>
            <a:ext cx="1524000" cy="837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151 columns,</a:t>
            </a:r>
          </a:p>
          <a:p>
            <a:pPr algn="ctr"/>
            <a:r>
              <a:rPr lang="en-IN" sz="1400" dirty="0"/>
              <a:t>2 mil rows</a:t>
            </a:r>
          </a:p>
        </p:txBody>
      </p:sp>
      <p:sp>
        <p:nvSpPr>
          <p:cNvPr id="5" name="Rectangle 4"/>
          <p:cNvSpPr/>
          <p:nvPr/>
        </p:nvSpPr>
        <p:spPr>
          <a:xfrm>
            <a:off x="3581400" y="2284971"/>
            <a:ext cx="1524000" cy="837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151 columns,</a:t>
            </a:r>
          </a:p>
          <a:p>
            <a:pPr algn="ctr"/>
            <a:r>
              <a:rPr lang="en-IN" sz="1400" dirty="0"/>
              <a:t>500k rows</a:t>
            </a:r>
          </a:p>
        </p:txBody>
      </p:sp>
      <p:cxnSp>
        <p:nvCxnSpPr>
          <p:cNvPr id="7" name="Straight Arrow Connector 6"/>
          <p:cNvCxnSpPr>
            <a:stCxn id="4" idx="3"/>
            <a:endCxn id="5" idx="1"/>
          </p:cNvCxnSpPr>
          <p:nvPr/>
        </p:nvCxnSpPr>
        <p:spPr>
          <a:xfrm flipV="1">
            <a:off x="2057400" y="2703556"/>
            <a:ext cx="1524000" cy="2059"/>
          </a:xfrm>
          <a:prstGeom prst="straightConnector1">
            <a:avLst/>
          </a:prstGeom>
          <a:ln>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13" name="Rectangle 12"/>
          <p:cNvSpPr/>
          <p:nvPr/>
        </p:nvSpPr>
        <p:spPr>
          <a:xfrm>
            <a:off x="6019800" y="3886200"/>
            <a:ext cx="1524000" cy="837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Check assignment of </a:t>
            </a:r>
            <a:r>
              <a:rPr lang="en-IN" sz="1400" dirty="0" err="1"/>
              <a:t>dtypes</a:t>
            </a:r>
            <a:endParaRPr lang="en-IN" sz="1400" dirty="0"/>
          </a:p>
        </p:txBody>
      </p:sp>
      <p:sp>
        <p:nvSpPr>
          <p:cNvPr id="26" name="Rectangle 25"/>
          <p:cNvSpPr/>
          <p:nvPr/>
        </p:nvSpPr>
        <p:spPr>
          <a:xfrm>
            <a:off x="6019800" y="2284971"/>
            <a:ext cx="1524000" cy="837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Removing irrelevant columns</a:t>
            </a:r>
          </a:p>
        </p:txBody>
      </p:sp>
      <p:cxnSp>
        <p:nvCxnSpPr>
          <p:cNvPr id="29" name="Straight Arrow Connector 28"/>
          <p:cNvCxnSpPr>
            <a:stCxn id="5" idx="3"/>
            <a:endCxn id="26" idx="1"/>
          </p:cNvCxnSpPr>
          <p:nvPr/>
        </p:nvCxnSpPr>
        <p:spPr>
          <a:xfrm>
            <a:off x="5105400" y="2703556"/>
            <a:ext cx="914400" cy="0"/>
          </a:xfrm>
          <a:prstGeom prst="straightConnector1">
            <a:avLst/>
          </a:prstGeom>
          <a:ln>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30" name="Rectangle 29"/>
          <p:cNvSpPr/>
          <p:nvPr/>
        </p:nvSpPr>
        <p:spPr>
          <a:xfrm>
            <a:off x="3581400" y="3886200"/>
            <a:ext cx="1524000" cy="837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EDA of some variables</a:t>
            </a:r>
          </a:p>
        </p:txBody>
      </p:sp>
      <p:sp>
        <p:nvSpPr>
          <p:cNvPr id="31" name="Rectangle 30"/>
          <p:cNvSpPr/>
          <p:nvPr/>
        </p:nvSpPr>
        <p:spPr>
          <a:xfrm>
            <a:off x="551935" y="3871784"/>
            <a:ext cx="1524000" cy="837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Check for missing values and fill accordingly</a:t>
            </a:r>
          </a:p>
        </p:txBody>
      </p:sp>
      <p:sp>
        <p:nvSpPr>
          <p:cNvPr id="32" name="Rectangle 31"/>
          <p:cNvSpPr/>
          <p:nvPr/>
        </p:nvSpPr>
        <p:spPr>
          <a:xfrm>
            <a:off x="494270" y="5182630"/>
            <a:ext cx="1639330" cy="837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multicollinearity in </a:t>
            </a:r>
            <a:r>
              <a:rPr lang="en-IN" sz="1400" dirty="0" err="1"/>
              <a:t>numeric,categorical</a:t>
            </a:r>
            <a:endParaRPr lang="en-IN" sz="1400" dirty="0"/>
          </a:p>
          <a:p>
            <a:pPr algn="ctr"/>
            <a:r>
              <a:rPr lang="en-IN" sz="1400" dirty="0"/>
              <a:t>variables</a:t>
            </a:r>
          </a:p>
        </p:txBody>
      </p:sp>
      <p:cxnSp>
        <p:nvCxnSpPr>
          <p:cNvPr id="34" name="Straight Arrow Connector 33"/>
          <p:cNvCxnSpPr>
            <a:stCxn id="26" idx="2"/>
            <a:endCxn id="13" idx="0"/>
          </p:cNvCxnSpPr>
          <p:nvPr/>
        </p:nvCxnSpPr>
        <p:spPr>
          <a:xfrm>
            <a:off x="6781800" y="3122141"/>
            <a:ext cx="0" cy="764059"/>
          </a:xfrm>
          <a:prstGeom prst="straightConnector1">
            <a:avLst/>
          </a:prstGeom>
          <a:ln>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36" name="Straight Arrow Connector 35"/>
          <p:cNvCxnSpPr>
            <a:stCxn id="13" idx="1"/>
            <a:endCxn id="30" idx="3"/>
          </p:cNvCxnSpPr>
          <p:nvPr/>
        </p:nvCxnSpPr>
        <p:spPr>
          <a:xfrm flipH="1">
            <a:off x="5105400" y="4304785"/>
            <a:ext cx="914400" cy="0"/>
          </a:xfrm>
          <a:prstGeom prst="straightConnector1">
            <a:avLst/>
          </a:prstGeom>
          <a:ln>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37" name="Straight Arrow Connector 36"/>
          <p:cNvCxnSpPr>
            <a:stCxn id="30" idx="1"/>
          </p:cNvCxnSpPr>
          <p:nvPr/>
        </p:nvCxnSpPr>
        <p:spPr>
          <a:xfrm flipH="1" flipV="1">
            <a:off x="2057400" y="4304270"/>
            <a:ext cx="1524000" cy="515"/>
          </a:xfrm>
          <a:prstGeom prst="straightConnector1">
            <a:avLst/>
          </a:prstGeom>
          <a:ln>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39" name="Straight Arrow Connector 38"/>
          <p:cNvCxnSpPr>
            <a:stCxn id="31" idx="2"/>
            <a:endCxn id="32" idx="0"/>
          </p:cNvCxnSpPr>
          <p:nvPr/>
        </p:nvCxnSpPr>
        <p:spPr>
          <a:xfrm>
            <a:off x="1313935" y="4708954"/>
            <a:ext cx="0" cy="473676"/>
          </a:xfrm>
          <a:prstGeom prst="straightConnector1">
            <a:avLst/>
          </a:prstGeom>
          <a:ln>
            <a:tailEnd type="triangle"/>
          </a:ln>
        </p:spPr>
        <p:style>
          <a:lnRef idx="2">
            <a:schemeClr val="accent3">
              <a:shade val="50000"/>
            </a:schemeClr>
          </a:lnRef>
          <a:fillRef idx="1">
            <a:schemeClr val="accent3"/>
          </a:fillRef>
          <a:effectRef idx="0">
            <a:schemeClr val="accent3"/>
          </a:effectRef>
          <a:fontRef idx="minor">
            <a:schemeClr val="lt1"/>
          </a:fontRef>
        </p:style>
      </p:cxnSp>
    </p:spTree>
    <p:extLst>
      <p:ext uri="{BB962C8B-B14F-4D97-AF65-F5344CB8AC3E}">
        <p14:creationId xmlns:p14="http://schemas.microsoft.com/office/powerpoint/2010/main" val="248745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Missing Values treatment</a:t>
            </a:r>
          </a:p>
        </p:txBody>
      </p:sp>
      <p:sp>
        <p:nvSpPr>
          <p:cNvPr id="3" name="Content Placeholder 2"/>
          <p:cNvSpPr>
            <a:spLocks noGrp="1"/>
          </p:cNvSpPr>
          <p:nvPr>
            <p:ph idx="1"/>
          </p:nvPr>
        </p:nvSpPr>
        <p:spPr/>
        <p:txBody>
          <a:bodyPr>
            <a:normAutofit/>
          </a:bodyPr>
          <a:lstStyle/>
          <a:p>
            <a:pPr marL="0" indent="0">
              <a:buNone/>
            </a:pPr>
            <a:r>
              <a:rPr lang="en-IN" sz="1400" dirty="0"/>
              <a:t>Missing values ratios were calculated for every column</a:t>
            </a:r>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r>
              <a:rPr lang="en-IN" sz="1400" dirty="0"/>
              <a:t>            </a:t>
            </a:r>
          </a:p>
          <a:p>
            <a:pPr marL="0" indent="0">
              <a:buNone/>
            </a:pPr>
            <a:r>
              <a:rPr lang="en-IN" sz="1400" dirty="0"/>
              <a:t>               fill w empty</a:t>
            </a:r>
          </a:p>
          <a:p>
            <a:pPr marL="0" indent="0">
              <a:buNone/>
            </a:pPr>
            <a:r>
              <a:rPr lang="en-IN" sz="1400" dirty="0"/>
              <a:t>                strings</a:t>
            </a:r>
          </a:p>
        </p:txBody>
      </p:sp>
      <p:pic>
        <p:nvPicPr>
          <p:cNvPr id="5" name="Picture 4"/>
          <p:cNvPicPr/>
          <p:nvPr/>
        </p:nvPicPr>
        <p:blipFill>
          <a:blip r:embed="rId2"/>
          <a:stretch>
            <a:fillRect/>
          </a:stretch>
        </p:blipFill>
        <p:spPr>
          <a:xfrm>
            <a:off x="4937125" y="1524000"/>
            <a:ext cx="4206875" cy="5060950"/>
          </a:xfrm>
          <a:prstGeom prst="rect">
            <a:avLst/>
          </a:prstGeom>
        </p:spPr>
      </p:pic>
      <p:sp>
        <p:nvSpPr>
          <p:cNvPr id="6" name="Rectangle 5"/>
          <p:cNvSpPr/>
          <p:nvPr/>
        </p:nvSpPr>
        <p:spPr>
          <a:xfrm>
            <a:off x="1524000" y="2590800"/>
            <a:ext cx="14478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200" b="1" dirty="0"/>
              <a:t>Removing columns with ratio =1 </a:t>
            </a:r>
          </a:p>
        </p:txBody>
      </p:sp>
      <p:cxnSp>
        <p:nvCxnSpPr>
          <p:cNvPr id="8" name="Straight Arrow Connector 7"/>
          <p:cNvCxnSpPr>
            <a:endCxn id="11" idx="0"/>
          </p:cNvCxnSpPr>
          <p:nvPr/>
        </p:nvCxnSpPr>
        <p:spPr>
          <a:xfrm flipH="1">
            <a:off x="2381527" y="3364089"/>
            <a:ext cx="881"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23611" y="4128911"/>
            <a:ext cx="1005317" cy="571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b="1" dirty="0"/>
              <a:t>Categorical</a:t>
            </a:r>
          </a:p>
        </p:txBody>
      </p:sp>
      <p:sp>
        <p:nvSpPr>
          <p:cNvPr id="11" name="Rectangle 10"/>
          <p:cNvSpPr/>
          <p:nvPr/>
        </p:nvSpPr>
        <p:spPr>
          <a:xfrm>
            <a:off x="2000527" y="4126089"/>
            <a:ext cx="762000" cy="571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b="1" dirty="0"/>
              <a:t>Filling NAs</a:t>
            </a:r>
          </a:p>
        </p:txBody>
      </p:sp>
      <p:sp>
        <p:nvSpPr>
          <p:cNvPr id="12" name="Rectangle 11"/>
          <p:cNvSpPr/>
          <p:nvPr/>
        </p:nvSpPr>
        <p:spPr>
          <a:xfrm>
            <a:off x="3259051" y="4126089"/>
            <a:ext cx="1190446" cy="571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b="1" dirty="0"/>
              <a:t>Numerical</a:t>
            </a:r>
          </a:p>
        </p:txBody>
      </p:sp>
      <p:cxnSp>
        <p:nvCxnSpPr>
          <p:cNvPr id="16" name="Straight Arrow Connector 15"/>
          <p:cNvCxnSpPr>
            <a:stCxn id="11" idx="3"/>
            <a:endCxn id="12" idx="1"/>
          </p:cNvCxnSpPr>
          <p:nvPr/>
        </p:nvCxnSpPr>
        <p:spPr>
          <a:xfrm>
            <a:off x="2762527" y="4411839"/>
            <a:ext cx="496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p:cNvCxnSpPr>
          <p:nvPr/>
        </p:nvCxnSpPr>
        <p:spPr>
          <a:xfrm flipH="1">
            <a:off x="1320461" y="4411839"/>
            <a:ext cx="6800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981034" y="4685595"/>
            <a:ext cx="461169" cy="73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146901" y="4703056"/>
            <a:ext cx="449527" cy="703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247900" y="5424311"/>
            <a:ext cx="1107988" cy="571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b="1" dirty="0"/>
              <a:t>Filling min values</a:t>
            </a:r>
          </a:p>
        </p:txBody>
      </p:sp>
      <p:sp>
        <p:nvSpPr>
          <p:cNvPr id="38" name="Rectangle 37"/>
          <p:cNvSpPr/>
          <p:nvPr/>
        </p:nvSpPr>
        <p:spPr>
          <a:xfrm>
            <a:off x="4155368" y="5424311"/>
            <a:ext cx="1033197" cy="571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b="1" dirty="0"/>
              <a:t>Filling max values</a:t>
            </a:r>
          </a:p>
        </p:txBody>
      </p:sp>
    </p:spTree>
    <p:extLst>
      <p:ext uri="{BB962C8B-B14F-4D97-AF65-F5344CB8AC3E}">
        <p14:creationId xmlns:p14="http://schemas.microsoft.com/office/powerpoint/2010/main" val="1973771255"/>
      </p:ext>
    </p:extLst>
  </p:cSld>
  <p:clrMapOvr>
    <a:masterClrMapping/>
  </p:clrMapOvr>
</p:sld>
</file>

<file path=ppt/theme/theme1.xml><?xml version="1.0" encoding="utf-8"?>
<a:theme xmlns:a="http://schemas.openxmlformats.org/drawingml/2006/main" name="Office Theme">
  <a:themeElements>
    <a:clrScheme name="msu">
      <a:dk1>
        <a:srgbClr val="000000"/>
      </a:dk1>
      <a:lt1>
        <a:srgbClr val="FFFFFF"/>
      </a:lt1>
      <a:dk2>
        <a:srgbClr val="18453B"/>
      </a:dk2>
      <a:lt2>
        <a:srgbClr val="0DB14B"/>
      </a:lt2>
      <a:accent1>
        <a:srgbClr val="99A2A2"/>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Gotham Bold"/>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3697</TotalTime>
  <Words>839</Words>
  <Application>Microsoft Office PowerPoint</Application>
  <PresentationFormat>On-screen Show (4:3)</PresentationFormat>
  <Paragraphs>188</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Gotham Bold</vt:lpstr>
      <vt:lpstr>Arial</vt:lpstr>
      <vt:lpstr>Calibri</vt:lpstr>
      <vt:lpstr>Office Theme</vt:lpstr>
      <vt:lpstr>ITM 891 Project Lending Club loan risk prediction</vt:lpstr>
      <vt:lpstr>Data source</vt:lpstr>
      <vt:lpstr>Enquiry Phase</vt:lpstr>
      <vt:lpstr>Enquiry Phase </vt:lpstr>
      <vt:lpstr>EDA</vt:lpstr>
      <vt:lpstr>EDA </vt:lpstr>
      <vt:lpstr>Defining Target feature</vt:lpstr>
      <vt:lpstr>Data Processing</vt:lpstr>
      <vt:lpstr>Missing Values treatment</vt:lpstr>
      <vt:lpstr>Modelling approach</vt:lpstr>
      <vt:lpstr>Model description and parameters</vt:lpstr>
      <vt:lpstr>Continuation…..</vt:lpstr>
      <vt:lpstr>Accuracy metrics</vt:lpstr>
      <vt:lpstr>Results and interpretation</vt:lpstr>
      <vt:lpstr>Recall vs Precision graph</vt:lpstr>
      <vt:lpstr>Final results and conclusion</vt:lpstr>
      <vt:lpstr>PowerPoint Presentation</vt:lpstr>
    </vt:vector>
  </TitlesOfParts>
  <Company>The Eli Broad College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Ken</dc:creator>
  <cp:lastModifiedBy>prudhvi</cp:lastModifiedBy>
  <cp:revision>51</cp:revision>
  <dcterms:created xsi:type="dcterms:W3CDTF">2015-04-24T13:52:17Z</dcterms:created>
  <dcterms:modified xsi:type="dcterms:W3CDTF">2020-09-03T02:26:53Z</dcterms:modified>
</cp:coreProperties>
</file>