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2"/>
  </p:notesMasterIdLst>
  <p:sldIdLst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545CD-90F0-4765-A762-74DFF299E49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EE3F4-D8C8-45C1-AB96-4AEE2564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79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38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2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83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A5565-3812-48C9-A7C7-866E0519B7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75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9757C-FA81-4867-A5ED-BF78E0F20A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0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2DADBD-5A2F-4B34-AEDA-B188F8E65C6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82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A5565-3812-48C9-A7C7-866E0519B7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69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11918-6CB5-4609-AE55-F939EC11CE9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65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0DD017-F685-4D67-AFF7-08FF8474968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04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583A3-39BD-4BD7-B29D-60FBE618765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6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E4C7B-49E6-4C2F-96BF-9EB01A0E4DA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386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2484B-FC0C-4D5C-BF81-8335276DF9A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261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6E2F0-24E6-4DF6-90D2-DFBD71315CB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472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A7512-9769-4C07-B20E-B55A8C693D7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2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11918-6CB5-4609-AE55-F939EC11CE9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0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82167-5448-4F41-A1D8-7D2BFAFB28F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179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9757C-FA81-4867-A5ED-BF78E0F20A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932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2DADBD-5A2F-4B34-AEDA-B188F8E65C6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0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0DD017-F685-4D67-AFF7-08FF8474968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6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583A3-39BD-4BD7-B29D-60FBE618765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12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E4C7B-49E6-4C2F-96BF-9EB01A0E4DA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7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2484B-FC0C-4D5C-BF81-8335276DF9A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2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6E2F0-24E6-4DF6-90D2-DFBD71315CB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96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A7512-9769-4C07-B20E-B55A8C693D7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82167-5448-4F41-A1D8-7D2BFAFB28F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01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62879-45EE-41C7-969B-45F9D3EBF73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9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62879-45EE-41C7-969B-45F9D3EBF73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28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100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07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FF0000"/>
                </a:solidFill>
              </a:rPr>
              <a:t/>
            </a:r>
            <a:br>
              <a:rPr lang="en-US" sz="5300" b="1" dirty="0" smtClean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Project – 4: Movie Recommendation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8607"/>
            <a:ext cx="9144000" cy="175334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6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45" y="1825624"/>
            <a:ext cx="11387704" cy="4775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Movie </a:t>
            </a:r>
            <a:r>
              <a:rPr lang="en-US" b="1" dirty="0">
                <a:solidFill>
                  <a:srgbClr val="D600B7"/>
                </a:solidFill>
              </a:rPr>
              <a:t>ratings database: </a:t>
            </a:r>
            <a:r>
              <a:rPr lang="en-US" dirty="0">
                <a:solidFill>
                  <a:srgbClr val="D600B7"/>
                </a:solidFill>
                <a:hlinkClick r:id="rId3"/>
              </a:rPr>
              <a:t>https://grouplens.org/datasets/movielens/100k/</a:t>
            </a:r>
            <a:endParaRPr lang="en-US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will hide </a:t>
            </a:r>
            <a:r>
              <a:rPr lang="en-US" smtClean="0"/>
              <a:t>some user ratings </a:t>
            </a:r>
            <a:r>
              <a:rPr lang="en-US" dirty="0" smtClean="0"/>
              <a:t>and use some recommender systems discussed in the class to predict hidden ratings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will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Item-Item Collaborative 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Latent Factor Model (with SGD)</a:t>
            </a:r>
            <a:endParaRPr lang="en-US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will finally compare model performances with RMSE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We will add plots to get training and validation accuracy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87963" y="4256623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course, </a:t>
            </a:r>
            <a:r>
              <a:rPr lang="en-US" dirty="0" smtClean="0">
                <a:solidFill>
                  <a:srgbClr val="FF0000"/>
                </a:solidFill>
              </a:rPr>
              <a:t>we will give all equations in instructions</a:t>
            </a:r>
          </a:p>
          <a:p>
            <a:r>
              <a:rPr lang="en-US" dirty="0" smtClean="0"/>
              <a:t>You just need to program those equations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256794" y="4164885"/>
            <a:ext cx="608257" cy="829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1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Project Method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Group project! (15% of the final)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Groups of size 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Project-3 groups will be used as default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You are welcome to change the group, if necessary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non-CS students need a change of group, let us know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If necessity arises, we will dissolve some of the CS groups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01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Bonus Points as Competition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Leaderboard for Project-4!</a:t>
            </a:r>
            <a:endParaRPr lang="en-US" b="1" i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Idea to motivate students to improve the model to obtain the best performance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You can improve the model by tuning model parameters (</a:t>
            </a:r>
            <a:r>
              <a:rPr lang="en-US" dirty="0" smtClean="0">
                <a:solidFill>
                  <a:srgbClr val="C00000"/>
                </a:solidFill>
              </a:rPr>
              <a:t>we will hard code these parameters in the project</a:t>
            </a:r>
            <a:r>
              <a:rPr lang="en-US" dirty="0" smtClean="0"/>
              <a:t>) or by extending the model itself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Top </a:t>
            </a:r>
            <a:r>
              <a:rPr lang="en-US" dirty="0" smtClean="0"/>
              <a:t>5 groups </a:t>
            </a:r>
            <a:r>
              <a:rPr lang="en-US" dirty="0" smtClean="0"/>
              <a:t>will receive </a:t>
            </a:r>
            <a:r>
              <a:rPr lang="en-US" dirty="0" smtClean="0"/>
              <a:t>bonus points (maximum 2 points) added in </a:t>
            </a:r>
            <a:r>
              <a:rPr lang="en-US" dirty="0" smtClean="0"/>
              <a:t>the final grade total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Tie breakers will be decided based on project grade, programming efficiency, documentation,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Leaderboard Penalty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We will not adjust the leaderboard every time!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Students should update the model performance without faking 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Evaluation will be critical for first </a:t>
            </a:r>
            <a:r>
              <a:rPr lang="en-US" dirty="0" smtClean="0"/>
              <a:t>5 </a:t>
            </a:r>
            <a:r>
              <a:rPr lang="en-US" dirty="0" smtClean="0"/>
              <a:t>groups. If we do not get the reported performance, we will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penalize </a:t>
            </a:r>
            <a:r>
              <a:rPr lang="en-US" smtClean="0">
                <a:solidFill>
                  <a:srgbClr val="C00000"/>
                </a:solidFill>
              </a:rPr>
              <a:t>the </a:t>
            </a:r>
            <a:r>
              <a:rPr lang="en-US" smtClean="0">
                <a:solidFill>
                  <a:srgbClr val="C00000"/>
                </a:solidFill>
              </a:rPr>
              <a:t>group </a:t>
            </a:r>
            <a:r>
              <a:rPr lang="en-US" dirty="0" smtClean="0">
                <a:solidFill>
                  <a:srgbClr val="C00000"/>
                </a:solidFill>
              </a:rPr>
              <a:t>and may remove the group from </a:t>
            </a:r>
            <a:r>
              <a:rPr lang="en-US" smtClean="0">
                <a:solidFill>
                  <a:srgbClr val="C00000"/>
                </a:solidFill>
              </a:rPr>
              <a:t>the </a:t>
            </a:r>
            <a:r>
              <a:rPr lang="en-US" smtClean="0">
                <a:solidFill>
                  <a:srgbClr val="C00000"/>
                </a:solidFill>
              </a:rPr>
              <a:t>leaderboard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86" y="123434"/>
            <a:ext cx="10515600" cy="8997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 Leaderboard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89" y="3556895"/>
            <a:ext cx="11335337" cy="304393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Yes</a:t>
            </a:r>
            <a:r>
              <a:rPr lang="en-US" dirty="0" smtClean="0"/>
              <a:t>, even if your model performance is just 0.0001 less than the other group you lose the spot in the leaderboard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Yes</a:t>
            </a:r>
            <a:r>
              <a:rPr lang="en-US" dirty="0" smtClean="0"/>
              <a:t>, you have to describe your model in short. Other groups can try to recreate other group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Other groups can post in the Canvas discussion board if the model summary is not descriptive enough to recreate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C00000"/>
                </a:solidFill>
              </a:rPr>
              <a:t>Try not</a:t>
            </a:r>
            <a:r>
              <a:rPr lang="en-US" b="1" i="1" dirty="0" smtClean="0"/>
              <a:t> </a:t>
            </a:r>
            <a:r>
              <a:rPr lang="en-US" dirty="0" smtClean="0"/>
              <a:t>to overwrite your performance – if you have a different performance score (increased/decreased), create another entry in the leaderboard</a:t>
            </a:r>
            <a:endParaRPr lang="en-US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27381"/>
              </p:ext>
            </p:extLst>
          </p:nvPr>
        </p:nvGraphicFramePr>
        <p:xfrm>
          <a:off x="455186" y="941217"/>
          <a:ext cx="1125880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781">
                  <a:extLst>
                    <a:ext uri="{9D8B030D-6E8A-4147-A177-3AD203B41FA5}">
                      <a16:colId xmlns:a16="http://schemas.microsoft.com/office/drawing/2014/main" val="1594765179"/>
                    </a:ext>
                  </a:extLst>
                </a:gridCol>
                <a:gridCol w="1639475">
                  <a:extLst>
                    <a:ext uri="{9D8B030D-6E8A-4147-A177-3AD203B41FA5}">
                      <a16:colId xmlns:a16="http://schemas.microsoft.com/office/drawing/2014/main" val="3840975428"/>
                    </a:ext>
                  </a:extLst>
                </a:gridCol>
                <a:gridCol w="3226583">
                  <a:extLst>
                    <a:ext uri="{9D8B030D-6E8A-4147-A177-3AD203B41FA5}">
                      <a16:colId xmlns:a16="http://schemas.microsoft.com/office/drawing/2014/main" val="2314315609"/>
                    </a:ext>
                  </a:extLst>
                </a:gridCol>
                <a:gridCol w="5280962">
                  <a:extLst>
                    <a:ext uri="{9D8B030D-6E8A-4147-A177-3AD203B41FA5}">
                      <a16:colId xmlns:a16="http://schemas.microsoft.com/office/drawing/2014/main" val="368457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Performance (RMSE)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summary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X,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 P, Q using SGD with k=50,</a:t>
                      </a:r>
                      <a:r>
                        <a:rPr lang="en-US" baseline="0" dirty="0" smtClean="0"/>
                        <a:t> epochs=100, learning rate = 0.0001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7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 P,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6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constraints + Local constraints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26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X,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Collaborative filtering with interpolation</a:t>
                      </a:r>
                      <a:r>
                        <a:rPr lang="en-US" baseline="0" dirty="0" smtClean="0"/>
                        <a:t> weights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6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5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2ABC5669E2C64FA0963A96C40B67F9" ma:contentTypeVersion="12" ma:contentTypeDescription="Create a new document." ma:contentTypeScope="" ma:versionID="86f4961eb13fa63e695d9cdf17e48839">
  <xsd:schema xmlns:xsd="http://www.w3.org/2001/XMLSchema" xmlns:xs="http://www.w3.org/2001/XMLSchema" xmlns:p="http://schemas.microsoft.com/office/2006/metadata/properties" xmlns:ns3="67b26ea1-e464-4f0e-baba-a81b15a1d3a0" xmlns:ns4="58c70418-cd4f-455f-9416-f3efa84163ad" targetNamespace="http://schemas.microsoft.com/office/2006/metadata/properties" ma:root="true" ma:fieldsID="c6f6f02f860ba9e0b6457f11b72ffb6d" ns3:_="" ns4:_="">
    <xsd:import namespace="67b26ea1-e464-4f0e-baba-a81b15a1d3a0"/>
    <xsd:import namespace="58c70418-cd4f-455f-9416-f3efa84163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26ea1-e464-4f0e-baba-a81b15a1d3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70418-cd4f-455f-9416-f3efa84163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0F626-BCC7-4798-B1F2-F44AAF82D10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58c70418-cd4f-455f-9416-f3efa84163ad"/>
    <ds:schemaRef ds:uri="http://purl.org/dc/dcmitype/"/>
    <ds:schemaRef ds:uri="http://purl.org/dc/terms/"/>
    <ds:schemaRef ds:uri="http://schemas.microsoft.com/office/infopath/2007/PartnerControls"/>
    <ds:schemaRef ds:uri="67b26ea1-e464-4f0e-baba-a81b15a1d3a0"/>
  </ds:schemaRefs>
</ds:datastoreItem>
</file>

<file path=customXml/itemProps2.xml><?xml version="1.0" encoding="utf-8"?>
<ds:datastoreItem xmlns:ds="http://schemas.openxmlformats.org/officeDocument/2006/customXml" ds:itemID="{0A152E42-8DEC-4DB6-A1E0-F78E6823D5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D08F06-8267-4C9E-B9F4-E1E9A1443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b26ea1-e464-4f0e-baba-a81b15a1d3a0"/>
    <ds:schemaRef ds:uri="58c70418-cd4f-455f-9416-f3efa84163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437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1_Office Theme</vt:lpstr>
      <vt:lpstr>Office Theme</vt:lpstr>
      <vt:lpstr>CS 5683: Algorithms &amp; Methods for Big Data Analytics  Project – 4: Movie Recommendation System</vt:lpstr>
      <vt:lpstr>Problem</vt:lpstr>
      <vt:lpstr>Project Method</vt:lpstr>
      <vt:lpstr>Bonus Points as Competition</vt:lpstr>
      <vt:lpstr>Leaderboard Penalty</vt:lpstr>
      <vt:lpstr>Example Leaderboard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5683: Algorithms &amp; Methods for Big Data Analytics  Project – 4: Movie Recommendation System</dc:title>
  <dc:creator>Bagavathi, Arun</dc:creator>
  <cp:lastModifiedBy>Bagavathi, Arun</cp:lastModifiedBy>
  <cp:revision>13</cp:revision>
  <dcterms:created xsi:type="dcterms:W3CDTF">2020-10-14T01:17:48Z</dcterms:created>
  <dcterms:modified xsi:type="dcterms:W3CDTF">2020-10-14T14:23:52Z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0x0101008F2ABC5669E2C64FA0963A96C40B67F9</vt:lpwstr>
  </property>
</Properties>
</file>