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66" r:id="rId5"/>
    <p:sldId id="258" r:id="rId6"/>
    <p:sldId id="259"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Edit Master text styles</a:t>
            </a:r>
            <a:endParaRPr lang="en-GB"/>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Edit Master text styles</a:t>
            </a:r>
            <a:endParaRPr lang="en-GB"/>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Edit Master text styles</a:t>
            </a:r>
            <a:endParaRPr lang="en-GB"/>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Edit Master text styles</a:t>
            </a:r>
            <a:endParaRPr lang="en-GB"/>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Edit Master text styles</a:t>
            </a:r>
            <a:endParaRPr lang="en-GB"/>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Edit Master text styles</a:t>
            </a:r>
            <a:endParaRPr lang="en-GB"/>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Edit Master text styles</a:t>
            </a:r>
            <a:endParaRPr lang="en-GB"/>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Edit Master text styles</a:t>
            </a:r>
            <a:endParaRPr lang="en-GB"/>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Edit Master text styles</a:t>
            </a:r>
            <a:endParaRPr lang="en-GB"/>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Edit Master text styles</a:t>
            </a:r>
            <a:endParaRPr lang="en-GB"/>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Edit Master text styles</a:t>
            </a:r>
            <a:endParaRPr lang="en-GB"/>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Edit Master text styles</a:t>
            </a:r>
            <a:endParaRPr lang="en-GB"/>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Edit Master text styles</a:t>
            </a:r>
            <a:endParaRPr lang="en-GB"/>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3125" y="3696970"/>
            <a:ext cx="8915400" cy="1325245"/>
          </a:xfrm>
        </p:spPr>
        <p:txBody>
          <a:bodyPr/>
          <a:lstStyle/>
          <a:p>
            <a:r>
              <a:rPr lang="en-IN" altLang="en-GB" b="1">
                <a:sym typeface="+mn-ea"/>
              </a:rPr>
              <a:t>        GAMING DATA</a:t>
            </a:r>
            <a:endParaRPr 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41890"/>
            <a:ext cx="8911687" cy="1280890"/>
          </a:xfrm>
        </p:spPr>
        <p:txBody>
          <a:bodyPr/>
          <a:lstStyle/>
          <a:p>
            <a:r>
              <a:rPr lang="en-GB"/>
              <a:t>FUTURE WORK</a:t>
            </a:r>
            <a:endParaRPr lang="en-US"/>
          </a:p>
        </p:txBody>
      </p:sp>
      <p:sp>
        <p:nvSpPr>
          <p:cNvPr id="3" name="Content Placeholder 2"/>
          <p:cNvSpPr>
            <a:spLocks noGrp="1"/>
          </p:cNvSpPr>
          <p:nvPr>
            <p:ph idx="1"/>
          </p:nvPr>
        </p:nvSpPr>
        <p:spPr/>
        <p:txBody>
          <a:bodyPr/>
          <a:lstStyle/>
          <a:p>
            <a:r>
              <a:rPr lang="en-GB" sz="2400"/>
              <a:t>Parameter tuning</a:t>
            </a:r>
            <a:endParaRPr lang="en-GB" sz="2400"/>
          </a:p>
          <a:p>
            <a:r>
              <a:rPr lang="en-GB" sz="2400"/>
              <a:t>Lasso and ridge</a:t>
            </a:r>
            <a:endParaRPr lang="en-GB" sz="2400"/>
          </a:p>
          <a:p>
            <a:r>
              <a:rPr lang="en-GB" sz="2400"/>
              <a:t>Graphical plots</a:t>
            </a:r>
            <a:endParaRPr lang="en-GB" sz="2400"/>
          </a:p>
          <a:p>
            <a:pPr marL="0" indent="0">
              <a:buNone/>
            </a:pPr>
            <a:r>
              <a:rPr lang="en-IN" altLang="en-US"/>
              <a:t>      </a:t>
            </a:r>
            <a:r>
              <a:rPr lang="en-IN" altLang="en-US" sz="2400"/>
              <a:t>Ensembles</a:t>
            </a:r>
            <a:endParaRPr lang="en-IN" altLang="en-US" sz="2400"/>
          </a:p>
          <a:p>
            <a:pPr marL="0" indent="0">
              <a:buNone/>
            </a:pPr>
            <a:r>
              <a:rPr lang="en-IN" altLang="en-US" sz="2400"/>
              <a:t>       </a:t>
            </a:r>
            <a:endParaRPr lang="en-IN"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1239" y="2133600"/>
            <a:ext cx="10153373" cy="3777622"/>
          </a:xfrm>
        </p:spPr>
        <p:txBody>
          <a:bodyPr/>
          <a:lstStyle/>
          <a:p>
            <a:pPr marL="0" indent="0">
              <a:buNone/>
            </a:pPr>
            <a:r>
              <a:rPr lang="en-GB"/>
              <a:t>                                         </a:t>
            </a:r>
            <a:endParaRPr lang="en-GB"/>
          </a:p>
          <a:p>
            <a:endParaRPr lang="en-GB"/>
          </a:p>
          <a:p>
            <a:pPr marL="0" indent="0">
              <a:buNone/>
            </a:pPr>
            <a:r>
              <a:rPr lang="en-GB"/>
              <a:t>                                               </a:t>
            </a:r>
            <a:r>
              <a:rPr lang="en-GB" sz="5400" b="1"/>
              <a:t>THANK YOU</a:t>
            </a:r>
            <a:endParaRPr lang="en-US" sz="5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a:t>OBJECTIVE</a:t>
            </a:r>
            <a:endParaRPr lang="en-US" b="1"/>
          </a:p>
        </p:txBody>
      </p:sp>
      <p:sp>
        <p:nvSpPr>
          <p:cNvPr id="3" name="Content Placeholder 2"/>
          <p:cNvSpPr>
            <a:spLocks noGrp="1"/>
          </p:cNvSpPr>
          <p:nvPr>
            <p:ph idx="1"/>
          </p:nvPr>
        </p:nvSpPr>
        <p:spPr/>
        <p:txBody>
          <a:bodyPr>
            <a:normAutofit/>
          </a:bodyPr>
          <a:lstStyle/>
          <a:p>
            <a:r>
              <a:rPr lang="en-GB" sz="2400"/>
              <a:t>Connect_4 is a game which it contains all legal 8-ply positions where neither player has won yet, and in  which the next move is not forced</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GB" b="1"/>
              <a:t>CHARACTERISTICS OF DATA</a:t>
            </a:r>
            <a:endParaRPr lang="en-IN" altLang="en-GB" b="1"/>
          </a:p>
        </p:txBody>
      </p:sp>
      <p:sp>
        <p:nvSpPr>
          <p:cNvPr id="3" name="Content Placeholder 2"/>
          <p:cNvSpPr>
            <a:spLocks noGrp="1"/>
          </p:cNvSpPr>
          <p:nvPr>
            <p:ph idx="1"/>
          </p:nvPr>
        </p:nvSpPr>
        <p:spPr/>
        <p:txBody>
          <a:bodyPr>
            <a:normAutofit lnSpcReduction="10000"/>
          </a:bodyPr>
          <a:p>
            <a:r>
              <a:rPr lang="en-IN" altLang="en-GB" sz="2400"/>
              <a:t>Dimension of data : 67557 * 42</a:t>
            </a:r>
            <a:endParaRPr lang="en-IN" altLang="en-GB" sz="2400"/>
          </a:p>
          <a:p>
            <a:r>
              <a:rPr lang="en-IN" altLang="en-GB" sz="2400"/>
              <a:t>Target Variable : Result</a:t>
            </a:r>
            <a:endParaRPr lang="en-IN" altLang="en-GB" sz="2400"/>
          </a:p>
          <a:p>
            <a:r>
              <a:rPr lang="en-IN" altLang="en-GB" sz="2400"/>
              <a:t>Number of classes : 3</a:t>
            </a:r>
            <a:endParaRPr lang="en-IN" altLang="en-GB" sz="2400"/>
          </a:p>
          <a:p>
            <a:r>
              <a:rPr lang="en-IN" altLang="en-GB" sz="2400"/>
              <a:t>Class Imbalance : win : 44473</a:t>
            </a:r>
            <a:endParaRPr lang="en-IN" altLang="en-GB" sz="2400"/>
          </a:p>
          <a:p>
            <a:r>
              <a:rPr lang="en-IN" altLang="en-GB" sz="2400"/>
              <a:t>                                loss : 16635</a:t>
            </a:r>
            <a:endParaRPr lang="en-IN" altLang="en-GB" sz="2400"/>
          </a:p>
          <a:p>
            <a:r>
              <a:rPr lang="en-IN" altLang="en-GB" sz="2400"/>
              <a:t>                                draw : 6449</a:t>
            </a:r>
            <a:endParaRPr lang="en-IN" altLang="en-GB" sz="2400"/>
          </a:p>
          <a:p>
            <a:r>
              <a:rPr lang="en-IN" altLang="en-GB" sz="2400"/>
              <a:t>No Missing Values</a:t>
            </a:r>
            <a:endParaRPr lang="en-IN" altLang="en-GB" sz="2400"/>
          </a:p>
          <a:p>
            <a:r>
              <a:rPr lang="en-IN" altLang="en-GB" sz="2400"/>
              <a:t>Problem type : Classification</a:t>
            </a:r>
            <a:endParaRPr lang="en-IN" altLang="en-GB"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a:t>ERROR METRIC</a:t>
            </a:r>
            <a:endParaRPr lang="en-US" b="1"/>
          </a:p>
        </p:txBody>
      </p:sp>
      <p:sp>
        <p:nvSpPr>
          <p:cNvPr id="3" name="Content Placeholder 2"/>
          <p:cNvSpPr>
            <a:spLocks noGrp="1"/>
          </p:cNvSpPr>
          <p:nvPr>
            <p:ph idx="1"/>
          </p:nvPr>
        </p:nvSpPr>
        <p:spPr/>
        <p:txBody>
          <a:bodyPr>
            <a:normAutofit/>
          </a:bodyPr>
          <a:lstStyle/>
          <a:p>
            <a:r>
              <a:rPr lang="en-GB" sz="2400"/>
              <a:t>The following data gives the target variable as result with three classes win, loss, draw.The data tells us the results of the players has not yet announced where the next move can be any of the three classes.Thus iam going with ACCURACY</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a:t>SUMMARY</a:t>
            </a:r>
            <a:endParaRPr lang="en-US" b="1"/>
          </a:p>
        </p:txBody>
      </p:sp>
      <p:sp>
        <p:nvSpPr>
          <p:cNvPr id="3" name="Content Placeholder 2"/>
          <p:cNvSpPr>
            <a:spLocks noGrp="1"/>
          </p:cNvSpPr>
          <p:nvPr>
            <p:ph idx="1"/>
          </p:nvPr>
        </p:nvSpPr>
        <p:spPr/>
        <p:txBody>
          <a:bodyPr>
            <a:normAutofit/>
          </a:bodyPr>
          <a:lstStyle/>
          <a:p>
            <a:r>
              <a:rPr lang="en-GB" sz="2400"/>
              <a:t>DATA PREPROCESSING</a:t>
            </a:r>
            <a:endParaRPr lang="en-GB" sz="2400"/>
          </a:p>
          <a:p>
            <a:r>
              <a:rPr lang="en-GB" sz="2400"/>
              <a:t>MODEL BUILDING</a:t>
            </a:r>
            <a:endParaRPr lang="en-GB" sz="2400"/>
          </a:p>
          <a:p>
            <a:r>
              <a:rPr lang="en-IN" altLang="en-US" sz="2400"/>
              <a:t>FUTURE WORK</a:t>
            </a:r>
            <a:endParaRPr lang="en-IN"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a:t>DATA PREPROCESSING</a:t>
            </a:r>
            <a:endParaRPr lang="en-US" b="1"/>
          </a:p>
        </p:txBody>
      </p:sp>
      <p:sp>
        <p:nvSpPr>
          <p:cNvPr id="3" name="Content Placeholder 2"/>
          <p:cNvSpPr>
            <a:spLocks noGrp="1"/>
          </p:cNvSpPr>
          <p:nvPr>
            <p:ph idx="1"/>
          </p:nvPr>
        </p:nvSpPr>
        <p:spPr/>
        <p:txBody>
          <a:bodyPr/>
          <a:lstStyle/>
          <a:p>
            <a:r>
              <a:rPr lang="en-GB" sz="2400"/>
              <a:t>DUMMIES</a:t>
            </a:r>
            <a:endParaRPr lang="en-GB" sz="2400"/>
          </a:p>
          <a:p>
            <a:r>
              <a:rPr lang="en-GB" sz="2400"/>
              <a:t>SMOTING</a:t>
            </a:r>
            <a:endParaRPr lang="en-GB" sz="2400"/>
          </a:p>
          <a:p>
            <a:r>
              <a:rPr lang="en-GB" sz="2400"/>
              <a:t>PCA</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a:t>MODEL BUILDING</a:t>
            </a:r>
            <a:br>
              <a:rPr lang="en-GB" b="1"/>
            </a:br>
            <a:endParaRPr lang="en-US" b="1"/>
          </a:p>
        </p:txBody>
      </p:sp>
      <p:sp>
        <p:nvSpPr>
          <p:cNvPr id="3" name="Content Placeholder 2"/>
          <p:cNvSpPr>
            <a:spLocks noGrp="1"/>
          </p:cNvSpPr>
          <p:nvPr>
            <p:ph idx="1"/>
          </p:nvPr>
        </p:nvSpPr>
        <p:spPr>
          <a:xfrm>
            <a:off x="1353185" y="1410335"/>
            <a:ext cx="10729595" cy="5247640"/>
          </a:xfrm>
        </p:spPr>
        <p:txBody>
          <a:bodyPr>
            <a:normAutofit lnSpcReduction="20000"/>
          </a:bodyPr>
          <a:lstStyle/>
          <a:p>
            <a:pPr marL="0" indent="0">
              <a:buNone/>
            </a:pPr>
            <a:r>
              <a:rPr lang="en-GB"/>
              <a:t>                                                       </a:t>
            </a:r>
            <a:r>
              <a:rPr lang="en-GB" sz="2400"/>
              <a:t>                 TEST                               TRAIN      </a:t>
            </a:r>
            <a:endParaRPr lang="en-GB" sz="2400"/>
          </a:p>
          <a:p>
            <a:pPr marL="0" indent="0">
              <a:buNone/>
            </a:pPr>
            <a:r>
              <a:rPr lang="en-GB" sz="2400"/>
              <a:t>NA</a:t>
            </a:r>
            <a:r>
              <a:rPr lang="en-IN" altLang="en-GB" sz="2400"/>
              <a:t>IVE</a:t>
            </a:r>
            <a:r>
              <a:rPr lang="en-GB" sz="2400"/>
              <a:t> BAYES                                    71%                               72%</a:t>
            </a:r>
            <a:endParaRPr lang="en-GB" sz="2400"/>
          </a:p>
          <a:p>
            <a:pPr marL="0" indent="0">
              <a:buNone/>
            </a:pPr>
            <a:r>
              <a:rPr lang="en-GB" sz="2400"/>
              <a:t>BAGGED DECISION TREE                68%                               67%</a:t>
            </a:r>
            <a:endParaRPr lang="en-GB" sz="2400"/>
          </a:p>
          <a:p>
            <a:pPr marL="0" indent="0">
              <a:buNone/>
            </a:pPr>
            <a:r>
              <a:rPr lang="en-GB" sz="2400"/>
              <a:t>KNN                                                   0.09%                            0.08%</a:t>
            </a:r>
            <a:endParaRPr lang="en-GB" sz="2400"/>
          </a:p>
          <a:p>
            <a:pPr marL="0" indent="0">
              <a:buNone/>
            </a:pPr>
            <a:r>
              <a:rPr lang="en-GB" sz="2400"/>
              <a:t>CART                                                 21%                               21%                             </a:t>
            </a:r>
            <a:endParaRPr lang="en-GB" sz="2400"/>
          </a:p>
          <a:p>
            <a:pPr marL="0" indent="0">
              <a:buNone/>
            </a:pPr>
            <a:r>
              <a:rPr lang="en-GB" sz="2400"/>
              <a:t>SVM ANOVA                                    48%                               48%</a:t>
            </a:r>
            <a:endParaRPr lang="en-GB" sz="2400"/>
          </a:p>
          <a:p>
            <a:pPr marL="0" indent="0">
              <a:buNone/>
            </a:pPr>
            <a:r>
              <a:rPr lang="en-GB" sz="2400"/>
              <a:t>TANHDOT SVM                                 48%                               48%</a:t>
            </a:r>
            <a:endParaRPr lang="en-GB" sz="2400"/>
          </a:p>
          <a:p>
            <a:pPr marL="0" indent="0">
              <a:buNone/>
            </a:pPr>
            <a:r>
              <a:rPr lang="en-GB" sz="2400"/>
              <a:t>LINEAR SVM                                      75%                               75%</a:t>
            </a:r>
            <a:endParaRPr lang="en-GB" sz="2400"/>
          </a:p>
          <a:p>
            <a:pPr marL="0" indent="0">
              <a:buNone/>
            </a:pPr>
            <a:r>
              <a:rPr lang="en-GB" sz="2400"/>
              <a:t>RANDOM FOREST                             81%                               90%</a:t>
            </a:r>
            <a:endParaRPr lang="en-GB" sz="2400"/>
          </a:p>
          <a:p>
            <a:pPr marL="0" indent="0">
              <a:buNone/>
            </a:pPr>
            <a:r>
              <a:rPr lang="en-GB" sz="2400"/>
              <a:t>C5                                                      79%                               87%</a:t>
            </a:r>
            <a:endParaRPr lang="en-GB" sz="2400"/>
          </a:p>
          <a:p>
            <a:pPr marL="0" indent="0">
              <a:buNone/>
            </a:pP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a:t>SMOTE</a:t>
            </a:r>
            <a:endParaRPr lang="en-US" b="1"/>
          </a:p>
        </p:txBody>
      </p:sp>
      <p:sp>
        <p:nvSpPr>
          <p:cNvPr id="3" name="Content Placeholder 2"/>
          <p:cNvSpPr>
            <a:spLocks noGrp="1"/>
          </p:cNvSpPr>
          <p:nvPr>
            <p:ph idx="1"/>
          </p:nvPr>
        </p:nvSpPr>
        <p:spPr>
          <a:xfrm rot="10800000" flipV="1">
            <a:off x="2061845" y="1247775"/>
            <a:ext cx="9597390" cy="5560695"/>
          </a:xfrm>
        </p:spPr>
        <p:txBody>
          <a:bodyPr>
            <a:normAutofit/>
          </a:bodyPr>
          <a:lstStyle/>
          <a:p>
            <a:pPr marL="0" indent="0">
              <a:buNone/>
            </a:pPr>
            <a:r>
              <a:rPr lang="en-GB" sz="2400"/>
              <a:t>                                                          TEST                               TRAIN      </a:t>
            </a:r>
            <a:endParaRPr lang="en-GB" sz="2400"/>
          </a:p>
          <a:p>
            <a:pPr marL="0" indent="0">
              <a:buNone/>
            </a:pPr>
            <a:r>
              <a:rPr lang="en-GB" sz="2400"/>
              <a:t>NA</a:t>
            </a:r>
            <a:r>
              <a:rPr lang="en-IN" altLang="en-GB" sz="2400"/>
              <a:t>IVE</a:t>
            </a:r>
            <a:r>
              <a:rPr lang="en-GB" sz="2400"/>
              <a:t> BAYES                                    58%                                60%</a:t>
            </a:r>
            <a:endParaRPr lang="en-GB" sz="2400"/>
          </a:p>
          <a:p>
            <a:pPr marL="0" indent="0">
              <a:buNone/>
            </a:pPr>
            <a:r>
              <a:rPr lang="en-GB" sz="2400"/>
              <a:t>BAGGED DECISION TREE                54%                                56%</a:t>
            </a:r>
            <a:endParaRPr lang="en-GB" sz="2400"/>
          </a:p>
          <a:p>
            <a:pPr marL="0" indent="0">
              <a:buNone/>
            </a:pPr>
            <a:r>
              <a:rPr lang="en-GB" sz="2400"/>
              <a:t>KNN                                                   17%                                   %</a:t>
            </a:r>
            <a:endParaRPr lang="en-GB" sz="2400"/>
          </a:p>
          <a:p>
            <a:pPr marL="0" indent="0">
              <a:buNone/>
            </a:pPr>
            <a:r>
              <a:rPr lang="en-GB" sz="2400"/>
              <a:t>CART                                                  30%                               19%                             </a:t>
            </a:r>
            <a:endParaRPr lang="en-GB" sz="2400"/>
          </a:p>
          <a:p>
            <a:pPr marL="0" indent="0">
              <a:buNone/>
            </a:pPr>
            <a:r>
              <a:rPr lang="en-GB" sz="2400"/>
              <a:t>SVM ANOVA                                     29%                               41%</a:t>
            </a:r>
            <a:endParaRPr lang="en-GB" sz="2400"/>
          </a:p>
          <a:p>
            <a:pPr marL="0" indent="0">
              <a:buNone/>
            </a:pPr>
            <a:r>
              <a:rPr lang="en-GB" sz="2400"/>
              <a:t>TANHDOT SVM                                  29%                              41%</a:t>
            </a:r>
            <a:endParaRPr lang="en-GB" sz="2400"/>
          </a:p>
          <a:p>
            <a:pPr marL="0" indent="0">
              <a:buNone/>
            </a:pPr>
            <a:r>
              <a:rPr lang="en-GB" sz="2400"/>
              <a:t>LINEAR SVM                                       60%                              62%</a:t>
            </a:r>
            <a:endParaRPr lang="en-GB" sz="2400"/>
          </a:p>
          <a:p>
            <a:pPr marL="0" indent="0">
              <a:buNone/>
            </a:pPr>
            <a:r>
              <a:rPr lang="en-GB" sz="2400"/>
              <a:t>RANDOM FOREST                              72%                              96%</a:t>
            </a:r>
            <a:endParaRPr lang="en-GB" sz="2400"/>
          </a:p>
          <a:p>
            <a:pPr marL="0" indent="0">
              <a:buNone/>
            </a:pPr>
            <a:r>
              <a:rPr lang="en-GB" sz="2400"/>
              <a:t>C5                                                       67%                              86%</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a:t>SMOTE + PCA</a:t>
            </a:r>
            <a:endParaRPr lang="en-US" b="1"/>
          </a:p>
        </p:txBody>
      </p:sp>
      <p:sp>
        <p:nvSpPr>
          <p:cNvPr id="3" name="Content Placeholder 2"/>
          <p:cNvSpPr>
            <a:spLocks noGrp="1"/>
          </p:cNvSpPr>
          <p:nvPr>
            <p:ph idx="1"/>
          </p:nvPr>
        </p:nvSpPr>
        <p:spPr>
          <a:xfrm>
            <a:off x="2089150" y="1677670"/>
            <a:ext cx="10391140" cy="5088255"/>
          </a:xfrm>
        </p:spPr>
        <p:txBody>
          <a:bodyPr>
            <a:normAutofit/>
          </a:bodyPr>
          <a:lstStyle/>
          <a:p>
            <a:pPr marL="0" indent="0">
              <a:buNone/>
            </a:pPr>
            <a:r>
              <a:rPr lang="en-GB" sz="2400"/>
              <a:t>                                                          TEST                               TRAIN      </a:t>
            </a:r>
            <a:endParaRPr lang="en-GB" sz="2400"/>
          </a:p>
          <a:p>
            <a:pPr marL="0" indent="0">
              <a:buNone/>
            </a:pPr>
            <a:r>
              <a:rPr lang="en-GB" sz="2400"/>
              <a:t>NA</a:t>
            </a:r>
            <a:r>
              <a:rPr lang="en-IN" altLang="en-GB" sz="2400"/>
              <a:t>IVE</a:t>
            </a:r>
            <a:r>
              <a:rPr lang="en-GB" sz="2400"/>
              <a:t> BAYES                                    55%                                55%</a:t>
            </a:r>
            <a:endParaRPr lang="en-GB" sz="2400"/>
          </a:p>
          <a:p>
            <a:pPr marL="0" indent="0">
              <a:buNone/>
            </a:pPr>
            <a:r>
              <a:rPr lang="en-GB" sz="2400"/>
              <a:t>BAGGED DECISION TREE                55%                                 56%</a:t>
            </a:r>
            <a:endParaRPr lang="en-GB" sz="2400"/>
          </a:p>
          <a:p>
            <a:pPr marL="0" indent="0">
              <a:buNone/>
            </a:pPr>
            <a:r>
              <a:rPr lang="en-GB" sz="2400"/>
              <a:t>KNN                                                   24%                                15 %</a:t>
            </a:r>
            <a:endParaRPr lang="en-GB" sz="2400"/>
          </a:p>
          <a:p>
            <a:pPr marL="0" indent="0">
              <a:buNone/>
            </a:pPr>
            <a:r>
              <a:rPr lang="en-GB" sz="2400"/>
              <a:t>CART                                                 30%                                21%                             </a:t>
            </a:r>
            <a:endParaRPr lang="en-GB" sz="2400"/>
          </a:p>
          <a:p>
            <a:pPr marL="0" indent="0">
              <a:buNone/>
            </a:pPr>
            <a:r>
              <a:rPr lang="en-GB" sz="2400"/>
              <a:t>SVM ANOVA                                    42%                                42%</a:t>
            </a:r>
            <a:endParaRPr lang="en-GB" sz="2400"/>
          </a:p>
          <a:p>
            <a:pPr marL="0" indent="0">
              <a:buNone/>
            </a:pPr>
            <a:r>
              <a:rPr lang="en-GB" sz="2400"/>
              <a:t>TANHDOT SVM                                 42%                                42%</a:t>
            </a:r>
            <a:endParaRPr lang="en-GB" sz="2400"/>
          </a:p>
          <a:p>
            <a:pPr marL="0" indent="0">
              <a:buNone/>
            </a:pPr>
            <a:r>
              <a:rPr lang="en-GB" sz="2400"/>
              <a:t>LINEAR SVM                                      61%                                64%</a:t>
            </a:r>
            <a:endParaRPr lang="en-GB" sz="2400"/>
          </a:p>
          <a:p>
            <a:pPr marL="0" indent="0">
              <a:buNone/>
            </a:pPr>
            <a:r>
              <a:rPr lang="en-GB" sz="2400"/>
              <a:t>RANDOM FOREST                             70%                               100%</a:t>
            </a:r>
            <a:endParaRPr lang="en-GB" sz="2400"/>
          </a:p>
          <a:p>
            <a:pPr marL="0" indent="0">
              <a:buNone/>
            </a:pPr>
            <a:r>
              <a:rPr lang="en-GB" sz="2400"/>
              <a:t>C5                                                      57%                                88%</a:t>
            </a:r>
            <a:endParaRPr lang="en-US" sz="240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3673</Words>
  <Application>WPS Presentation</Application>
  <PresentationFormat>Widescreen</PresentationFormat>
  <Paragraphs>85</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Wingdings 3</vt:lpstr>
      <vt:lpstr>Arial</vt:lpstr>
      <vt:lpstr>Century Gothic</vt:lpstr>
      <vt:lpstr>Microsoft YaHei</vt:lpstr>
      <vt:lpstr/>
      <vt:lpstr>Arial Unicode MS</vt:lpstr>
      <vt:lpstr>Calibri</vt:lpstr>
      <vt:lpstr>Segoe Print</vt:lpstr>
      <vt:lpstr>Wisp</vt:lpstr>
      <vt:lpstr>         CONNECT_4</vt:lpstr>
      <vt:lpstr>OBJECTIVE</vt:lpstr>
      <vt:lpstr>CHARACTERISTICS OF DATA</vt:lpstr>
      <vt:lpstr>ERROR METRIC</vt:lpstr>
      <vt:lpstr>SUMMARY</vt:lpstr>
      <vt:lpstr>DATA PREPROCESSING</vt:lpstr>
      <vt:lpstr>MODEL BUILDING </vt:lpstr>
      <vt:lpstr>SMOTE</vt:lpstr>
      <vt:lpstr>SMOTE + PCA</vt:lpstr>
      <vt:lpstr>FUTURE WORK</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CONNECT_4</dc:title>
  <dc:creator/>
  <cp:lastModifiedBy>prithvi</cp:lastModifiedBy>
  <cp:revision>6</cp:revision>
  <dcterms:created xsi:type="dcterms:W3CDTF">2017-10-02T16:59:00Z</dcterms:created>
  <dcterms:modified xsi:type="dcterms:W3CDTF">2017-10-03T12:55:44Z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2057-10.2.0.5934</vt:lpwstr>
  </property>
</Properties>
</file>