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75" r:id="rId6"/>
    <p:sldId id="268" r:id="rId7"/>
    <p:sldId id="261" r:id="rId8"/>
    <p:sldId id="262" r:id="rId9"/>
    <p:sldId id="263" r:id="rId10"/>
    <p:sldId id="265" r:id="rId11"/>
    <p:sldId id="270" r:id="rId12"/>
    <p:sldId id="272" r:id="rId13"/>
    <p:sldId id="274"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0"/>
  </p:normalViewPr>
  <p:slideViewPr>
    <p:cSldViewPr snapToGrid="0">
      <p:cViewPr varScale="1">
        <p:scale>
          <a:sx n="102" d="100"/>
          <a:sy n="102" d="100"/>
        </p:scale>
        <p:origin x="95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B821AB-0FC8-44B1-8AFB-D71354F49C98}" type="datetimeFigureOut">
              <a:rPr lang="en-US" smtClean="0"/>
              <a:t>12/6/21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9A0C6-430E-4769-9DA3-4F04E7C6868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5674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821AB-0FC8-44B1-8AFB-D71354F49C98}" type="datetimeFigureOut">
              <a:rPr lang="en-US" smtClean="0"/>
              <a:t>12/6/21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9A0C6-430E-4769-9DA3-4F04E7C68683}" type="slidenum">
              <a:rPr lang="en-US" smtClean="0"/>
              <a:t>‹#›</a:t>
            </a:fld>
            <a:endParaRPr lang="en-US"/>
          </a:p>
        </p:txBody>
      </p:sp>
    </p:spTree>
    <p:extLst>
      <p:ext uri="{BB962C8B-B14F-4D97-AF65-F5344CB8AC3E}">
        <p14:creationId xmlns:p14="http://schemas.microsoft.com/office/powerpoint/2010/main" val="183069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821AB-0FC8-44B1-8AFB-D71354F49C98}" type="datetimeFigureOut">
              <a:rPr lang="en-US" smtClean="0"/>
              <a:t>12/6/21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9A0C6-430E-4769-9DA3-4F04E7C68683}" type="slidenum">
              <a:rPr lang="en-US" smtClean="0"/>
              <a:t>‹#›</a:t>
            </a:fld>
            <a:endParaRPr lang="en-US"/>
          </a:p>
        </p:txBody>
      </p:sp>
    </p:spTree>
    <p:extLst>
      <p:ext uri="{BB962C8B-B14F-4D97-AF65-F5344CB8AC3E}">
        <p14:creationId xmlns:p14="http://schemas.microsoft.com/office/powerpoint/2010/main" val="264723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821AB-0FC8-44B1-8AFB-D71354F49C98}" type="datetimeFigureOut">
              <a:rPr lang="en-US" smtClean="0"/>
              <a:t>12/6/21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9A0C6-430E-4769-9DA3-4F04E7C68683}" type="slidenum">
              <a:rPr lang="en-US" smtClean="0"/>
              <a:t>‹#›</a:t>
            </a:fld>
            <a:endParaRPr lang="en-US"/>
          </a:p>
        </p:txBody>
      </p:sp>
    </p:spTree>
    <p:extLst>
      <p:ext uri="{BB962C8B-B14F-4D97-AF65-F5344CB8AC3E}">
        <p14:creationId xmlns:p14="http://schemas.microsoft.com/office/powerpoint/2010/main" val="3113506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B821AB-0FC8-44B1-8AFB-D71354F49C98}" type="datetimeFigureOut">
              <a:rPr lang="en-US" smtClean="0"/>
              <a:t>12/6/21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9A0C6-430E-4769-9DA3-4F04E7C6868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756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B821AB-0FC8-44B1-8AFB-D71354F49C98}" type="datetimeFigureOut">
              <a:rPr lang="en-US" smtClean="0"/>
              <a:t>12/6/21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9A0C6-430E-4769-9DA3-4F04E7C68683}" type="slidenum">
              <a:rPr lang="en-US" smtClean="0"/>
              <a:t>‹#›</a:t>
            </a:fld>
            <a:endParaRPr lang="en-US"/>
          </a:p>
        </p:txBody>
      </p:sp>
    </p:spTree>
    <p:extLst>
      <p:ext uri="{BB962C8B-B14F-4D97-AF65-F5344CB8AC3E}">
        <p14:creationId xmlns:p14="http://schemas.microsoft.com/office/powerpoint/2010/main" val="2441934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B821AB-0FC8-44B1-8AFB-D71354F49C98}" type="datetimeFigureOut">
              <a:rPr lang="en-US" smtClean="0"/>
              <a:t>12/6/21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E9A0C6-430E-4769-9DA3-4F04E7C68683}" type="slidenum">
              <a:rPr lang="en-US" smtClean="0"/>
              <a:t>‹#›</a:t>
            </a:fld>
            <a:endParaRPr lang="en-US"/>
          </a:p>
        </p:txBody>
      </p:sp>
    </p:spTree>
    <p:extLst>
      <p:ext uri="{BB962C8B-B14F-4D97-AF65-F5344CB8AC3E}">
        <p14:creationId xmlns:p14="http://schemas.microsoft.com/office/powerpoint/2010/main" val="3647418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B821AB-0FC8-44B1-8AFB-D71354F49C98}" type="datetimeFigureOut">
              <a:rPr lang="en-US" smtClean="0"/>
              <a:t>12/6/21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E9A0C6-430E-4769-9DA3-4F04E7C68683}" type="slidenum">
              <a:rPr lang="en-US" smtClean="0"/>
              <a:t>‹#›</a:t>
            </a:fld>
            <a:endParaRPr lang="en-US"/>
          </a:p>
        </p:txBody>
      </p:sp>
    </p:spTree>
    <p:extLst>
      <p:ext uri="{BB962C8B-B14F-4D97-AF65-F5344CB8AC3E}">
        <p14:creationId xmlns:p14="http://schemas.microsoft.com/office/powerpoint/2010/main" val="3491232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FB821AB-0FC8-44B1-8AFB-D71354F49C98}" type="datetimeFigureOut">
              <a:rPr lang="en-US" smtClean="0"/>
              <a:t>12/6/21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AE9A0C6-430E-4769-9DA3-4F04E7C68683}" type="slidenum">
              <a:rPr lang="en-US" smtClean="0"/>
              <a:t>‹#›</a:t>
            </a:fld>
            <a:endParaRPr lang="en-US"/>
          </a:p>
        </p:txBody>
      </p:sp>
    </p:spTree>
    <p:extLst>
      <p:ext uri="{BB962C8B-B14F-4D97-AF65-F5344CB8AC3E}">
        <p14:creationId xmlns:p14="http://schemas.microsoft.com/office/powerpoint/2010/main" val="2690949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FB821AB-0FC8-44B1-8AFB-D71354F49C98}" type="datetimeFigureOut">
              <a:rPr lang="en-US" smtClean="0"/>
              <a:t>12/6/21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E9A0C6-430E-4769-9DA3-4F04E7C68683}" type="slidenum">
              <a:rPr lang="en-US" smtClean="0"/>
              <a:t>‹#›</a:t>
            </a:fld>
            <a:endParaRPr lang="en-US"/>
          </a:p>
        </p:txBody>
      </p:sp>
    </p:spTree>
    <p:extLst>
      <p:ext uri="{BB962C8B-B14F-4D97-AF65-F5344CB8AC3E}">
        <p14:creationId xmlns:p14="http://schemas.microsoft.com/office/powerpoint/2010/main" val="310423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FB821AB-0FC8-44B1-8AFB-D71354F49C98}" type="datetimeFigureOut">
              <a:rPr lang="en-US" smtClean="0"/>
              <a:t>12/6/21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9A0C6-430E-4769-9DA3-4F04E7C68683}" type="slidenum">
              <a:rPr lang="en-US" smtClean="0"/>
              <a:t>‹#›</a:t>
            </a:fld>
            <a:endParaRPr lang="en-US"/>
          </a:p>
        </p:txBody>
      </p:sp>
    </p:spTree>
    <p:extLst>
      <p:ext uri="{BB962C8B-B14F-4D97-AF65-F5344CB8AC3E}">
        <p14:creationId xmlns:p14="http://schemas.microsoft.com/office/powerpoint/2010/main" val="513588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FB821AB-0FC8-44B1-8AFB-D71354F49C98}" type="datetimeFigureOut">
              <a:rPr lang="en-US" smtClean="0"/>
              <a:t>12/6/21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E9A0C6-430E-4769-9DA3-4F04E7C6868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7500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i="1" dirty="0"/>
              <a:t>Image compression using SVD and dimensionality reduction using PCA</a:t>
            </a:r>
            <a:endParaRPr lang="en-US" sz="3600" dirty="0"/>
          </a:p>
        </p:txBody>
      </p:sp>
      <p:sp>
        <p:nvSpPr>
          <p:cNvPr id="3" name="Subtitle 2"/>
          <p:cNvSpPr>
            <a:spLocks noGrp="1"/>
          </p:cNvSpPr>
          <p:nvPr>
            <p:ph type="subTitle" idx="1"/>
          </p:nvPr>
        </p:nvSpPr>
        <p:spPr/>
        <p:txBody>
          <a:bodyPr/>
          <a:lstStyle/>
          <a:p>
            <a:pPr algn="r"/>
            <a:r>
              <a:rPr lang="en-US" dirty="0"/>
              <a:t>By Mitul Rakholiya</a:t>
            </a:r>
          </a:p>
          <a:p>
            <a:pPr algn="r"/>
            <a:r>
              <a:rPr lang="en-US" dirty="0" err="1"/>
              <a:t>Prudhvi</a:t>
            </a:r>
            <a:r>
              <a:rPr lang="en-US" dirty="0"/>
              <a:t> </a:t>
            </a:r>
            <a:r>
              <a:rPr lang="en-US" dirty="0" err="1"/>
              <a:t>Kotamarthy</a:t>
            </a:r>
            <a:endParaRPr lang="en-US" dirty="0"/>
          </a:p>
          <a:p>
            <a:endParaRPr lang="en-US" dirty="0"/>
          </a:p>
        </p:txBody>
      </p:sp>
    </p:spTree>
    <p:extLst>
      <p:ext uri="{BB962C8B-B14F-4D97-AF65-F5344CB8AC3E}">
        <p14:creationId xmlns:p14="http://schemas.microsoft.com/office/powerpoint/2010/main" val="3171501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973377" y="164616"/>
            <a:ext cx="3740657" cy="3500187"/>
          </a:xfrm>
          <a:prstGeom prst="rect">
            <a:avLst/>
          </a:prstGeom>
        </p:spPr>
      </p:pic>
      <p:sp>
        <p:nvSpPr>
          <p:cNvPr id="4" name="Rectangle 3"/>
          <p:cNvSpPr/>
          <p:nvPr/>
        </p:nvSpPr>
        <p:spPr>
          <a:xfrm>
            <a:off x="573932" y="4063637"/>
            <a:ext cx="11108988" cy="923330"/>
          </a:xfrm>
          <a:prstGeom prst="rect">
            <a:avLst/>
          </a:prstGeom>
        </p:spPr>
        <p:txBody>
          <a:bodyPr wrap="square">
            <a:spAutoFit/>
          </a:bodyPr>
          <a:lstStyle/>
          <a:p>
            <a:r>
              <a:rPr lang="en-US" dirty="0"/>
              <a:t>From the above graph, you can observe that the two classes benign and malignant, when projected to a two-dimensional space, can be linearly separable up to some extent. Other observations can be that the benign class is spread out as compared to the malignant class.</a:t>
            </a:r>
          </a:p>
        </p:txBody>
      </p:sp>
      <p:sp>
        <p:nvSpPr>
          <p:cNvPr id="5" name="Rectangle 4"/>
          <p:cNvSpPr/>
          <p:nvPr/>
        </p:nvSpPr>
        <p:spPr>
          <a:xfrm>
            <a:off x="573932" y="5220431"/>
            <a:ext cx="10758790" cy="646331"/>
          </a:xfrm>
          <a:prstGeom prst="rect">
            <a:avLst/>
          </a:prstGeom>
        </p:spPr>
        <p:txBody>
          <a:bodyPr wrap="square">
            <a:spAutoFit/>
          </a:bodyPr>
          <a:lstStyle/>
          <a:p>
            <a:r>
              <a:rPr lang="en-US" dirty="0"/>
              <a:t>From the PCA output, we can observe that the PC1 holds 44.2% of the information while the PC2 holds only 19% of the information and other holds 36.8%</a:t>
            </a:r>
          </a:p>
        </p:txBody>
      </p:sp>
    </p:spTree>
    <p:extLst>
      <p:ext uri="{BB962C8B-B14F-4D97-AF65-F5344CB8AC3E}">
        <p14:creationId xmlns:p14="http://schemas.microsoft.com/office/powerpoint/2010/main" val="3544351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Customer's data</a:t>
            </a:r>
          </a:p>
        </p:txBody>
      </p:sp>
      <p:sp>
        <p:nvSpPr>
          <p:cNvPr id="3" name="Content Placeholder 2"/>
          <p:cNvSpPr>
            <a:spLocks noGrp="1"/>
          </p:cNvSpPr>
          <p:nvPr>
            <p:ph idx="1"/>
          </p:nvPr>
        </p:nvSpPr>
        <p:spPr/>
        <p:txBody>
          <a:bodyPr/>
          <a:lstStyle/>
          <a:p>
            <a:pPr>
              <a:buFont typeface="Arial" panose="020B0604020202020204" pitchFamily="34" charset="0"/>
              <a:buChar char="•"/>
            </a:pPr>
            <a:r>
              <a:rPr lang="en-IN" dirty="0"/>
              <a:t> It consists of various customer’s annual spending amounts (reported in monetary units) of diverse product categories for internal structure.</a:t>
            </a:r>
          </a:p>
          <a:p>
            <a:pPr>
              <a:buFont typeface="Arial" panose="020B0604020202020204" pitchFamily="34" charset="0"/>
              <a:buChar char="•"/>
            </a:pPr>
            <a:r>
              <a:rPr lang="en-IN" dirty="0"/>
              <a:t> Data has 440 samples composed of six important product categories: ‘Fresh’, ‘Milk’, ‘Grocery’, ‘Frozen’, ‘Detergents_Paper’, and ‘Delicatessen’.</a:t>
            </a:r>
          </a:p>
          <a:p>
            <a:pPr>
              <a:buFont typeface="Arial" panose="020B0604020202020204" pitchFamily="34" charset="0"/>
              <a:buChar char="•"/>
            </a:pPr>
            <a:r>
              <a:rPr lang="en-IN" dirty="0"/>
              <a:t>Outliers do not add value to the algorithm (for eg: k-means) and make the algorithm perform worse in a few cases. An outlier step is calculated as 1.5 times the </a:t>
            </a:r>
            <a:r>
              <a:rPr lang="en-IN" b="1" dirty="0"/>
              <a:t>interquartile range </a:t>
            </a:r>
            <a:r>
              <a:rPr lang="en-IN" dirty="0"/>
              <a:t>(IQR). </a:t>
            </a:r>
          </a:p>
          <a:p>
            <a:pPr>
              <a:buFont typeface="Arial" panose="020B0604020202020204" pitchFamily="34" charset="0"/>
              <a:buChar char="•"/>
            </a:pPr>
            <a:r>
              <a:rPr lang="en-IN" dirty="0"/>
              <a:t>A data point with a feature that is beyond an outlier step outside of the IQR for that feature is considered abnormal.</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488626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3932" y="4063637"/>
            <a:ext cx="11108988" cy="923330"/>
          </a:xfrm>
          <a:prstGeom prst="rect">
            <a:avLst/>
          </a:prstGeom>
        </p:spPr>
        <p:txBody>
          <a:bodyPr wrap="square">
            <a:spAutoFit/>
          </a:bodyPr>
          <a:lstStyle/>
          <a:p>
            <a:pPr algn="just"/>
            <a:r>
              <a:rPr lang="en-IN" dirty="0"/>
              <a:t>The above figure shows that the first three principal components explain 80% of the variance in the data. </a:t>
            </a:r>
          </a:p>
          <a:p>
            <a:pPr algn="just"/>
            <a:r>
              <a:rPr lang="en-IN" dirty="0"/>
              <a:t>This means we can reduce the data from six dimensions to 3 dimensions with 20% of information lost. </a:t>
            </a:r>
          </a:p>
          <a:p>
            <a:pPr algn="just"/>
            <a:r>
              <a:rPr lang="en-IN" dirty="0"/>
              <a:t>By adding the fourth PC we can achieve a 90% variance of the data.</a:t>
            </a:r>
          </a:p>
        </p:txBody>
      </p:sp>
      <p:pic>
        <p:nvPicPr>
          <p:cNvPr id="3074" name="Picture 2">
            <a:extLst>
              <a:ext uri="{FF2B5EF4-FFF2-40B4-BE49-F238E27FC236}">
                <a16:creationId xmlns:a16="http://schemas.microsoft.com/office/drawing/2014/main" id="{15AFCD8E-2B0E-C34D-AB85-5F7402091A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343" y="299573"/>
            <a:ext cx="4902200" cy="353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713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Rectangle 8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2" name="Straight Connector 9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4" name="Rectangle 93">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scatter chart&#10;&#10;Description automatically generated">
            <a:extLst>
              <a:ext uri="{FF2B5EF4-FFF2-40B4-BE49-F238E27FC236}">
                <a16:creationId xmlns:a16="http://schemas.microsoft.com/office/drawing/2014/main" id="{733E8235-164E-8243-A4E8-C551EB44F07D}"/>
              </a:ext>
            </a:extLst>
          </p:cNvPr>
          <p:cNvPicPr>
            <a:picLocks noChangeAspect="1"/>
          </p:cNvPicPr>
          <p:nvPr/>
        </p:nvPicPr>
        <p:blipFill>
          <a:blip r:embed="rId2"/>
          <a:stretch>
            <a:fillRect/>
          </a:stretch>
        </p:blipFill>
        <p:spPr>
          <a:xfrm>
            <a:off x="633999" y="1371177"/>
            <a:ext cx="6909801" cy="3852213"/>
          </a:xfrm>
          <a:prstGeom prst="rect">
            <a:avLst/>
          </a:prstGeom>
        </p:spPr>
      </p:pic>
      <p:cxnSp>
        <p:nvCxnSpPr>
          <p:cNvPr id="96" name="Straight Connector 95">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859485" y="2198914"/>
            <a:ext cx="3690257" cy="3670180"/>
          </a:xfrm>
          <a:prstGeom prst="rect">
            <a:avLst/>
          </a:prstGeom>
        </p:spPr>
        <p:txBody>
          <a:bodyPr vert="horz" lIns="0" tIns="45720" rIns="0" bIns="45720" rtlCol="0">
            <a:normAutofit/>
          </a:bodyPr>
          <a:lstStyle/>
          <a:p>
            <a:pPr defTabSz="914400">
              <a:lnSpc>
                <a:spcPct val="90000"/>
              </a:lnSpc>
              <a:buClr>
                <a:schemeClr val="accent1"/>
              </a:buClr>
              <a:buFont typeface="Calibri" panose="020F0502020204030204" pitchFamily="34" charset="0"/>
            </a:pPr>
            <a:r>
              <a:rPr lang="en-US">
                <a:solidFill>
                  <a:schemeClr val="tx1">
                    <a:lumMod val="75000"/>
                    <a:lumOff val="25000"/>
                  </a:schemeClr>
                </a:solidFill>
              </a:rPr>
              <a:t>From the image, a point the lower right corner of the figure will likely correspond to a</a:t>
            </a:r>
          </a:p>
          <a:p>
            <a:pPr defTabSz="914400">
              <a:lnSpc>
                <a:spcPct val="90000"/>
              </a:lnSpc>
              <a:buClr>
                <a:schemeClr val="accent1"/>
              </a:buClr>
              <a:buFont typeface="Calibri" panose="020F0502020204030204" pitchFamily="34" charset="0"/>
            </a:pPr>
            <a:r>
              <a:rPr lang="en-US">
                <a:solidFill>
                  <a:schemeClr val="tx1">
                    <a:lumMod val="75000"/>
                    <a:lumOff val="25000"/>
                  </a:schemeClr>
                </a:solidFill>
              </a:rPr>
              <a:t>customer that spends a lot on 'Milk', 'Grocery' and 'Detergents_Paper', but not so much on</a:t>
            </a:r>
          </a:p>
          <a:p>
            <a:pPr defTabSz="914400">
              <a:lnSpc>
                <a:spcPct val="90000"/>
              </a:lnSpc>
              <a:buClr>
                <a:schemeClr val="accent1"/>
              </a:buClr>
              <a:buFont typeface="Calibri" panose="020F0502020204030204" pitchFamily="34" charset="0"/>
            </a:pPr>
            <a:r>
              <a:rPr lang="en-US">
                <a:solidFill>
                  <a:schemeClr val="tx1">
                    <a:lumMod val="75000"/>
                    <a:lumOff val="25000"/>
                  </a:schemeClr>
                </a:solidFill>
              </a:rPr>
              <a:t>the other product categories.</a:t>
            </a:r>
          </a:p>
          <a:p>
            <a:pPr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p:txBody>
      </p:sp>
      <p:sp>
        <p:nvSpPr>
          <p:cNvPr id="98" name="Rectangle 97">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DE0B6134-5FAA-8F42-BA58-1B15BC6435E5}"/>
              </a:ext>
            </a:extLst>
          </p:cNvPr>
          <p:cNvSpPr txBox="1"/>
          <p:nvPr/>
        </p:nvSpPr>
        <p:spPr>
          <a:xfrm>
            <a:off x="10672763" y="465772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77530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65387" y="2305455"/>
            <a:ext cx="1686680" cy="830997"/>
          </a:xfrm>
          <a:prstGeom prst="rect">
            <a:avLst/>
          </a:prstGeom>
          <a:noFill/>
        </p:spPr>
        <p:txBody>
          <a:bodyPr wrap="none" rtlCol="0">
            <a:spAutoFit/>
          </a:bodyPr>
          <a:lstStyle/>
          <a:p>
            <a:pPr algn="ctr"/>
            <a:r>
              <a:rPr lang="en-US" sz="4800" dirty="0"/>
              <a:t>Demo</a:t>
            </a:r>
          </a:p>
        </p:txBody>
      </p:sp>
    </p:spTree>
    <p:extLst>
      <p:ext uri="{BB962C8B-B14F-4D97-AF65-F5344CB8AC3E}">
        <p14:creationId xmlns:p14="http://schemas.microsoft.com/office/powerpoint/2010/main" val="2933234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26476" y="2198451"/>
            <a:ext cx="2514471" cy="1938992"/>
          </a:xfrm>
          <a:prstGeom prst="rect">
            <a:avLst/>
          </a:prstGeom>
          <a:noFill/>
        </p:spPr>
        <p:txBody>
          <a:bodyPr wrap="none" rtlCol="0">
            <a:spAutoFit/>
          </a:bodyPr>
          <a:lstStyle/>
          <a:p>
            <a:r>
              <a:rPr lang="en-US" sz="4000" dirty="0"/>
              <a:t>Thank you</a:t>
            </a:r>
          </a:p>
          <a:p>
            <a:endParaRPr lang="en-US" sz="4000" dirty="0"/>
          </a:p>
          <a:p>
            <a:r>
              <a:rPr lang="en-US" sz="4000" dirty="0"/>
              <a:t>Questions?</a:t>
            </a:r>
          </a:p>
        </p:txBody>
      </p:sp>
    </p:spTree>
    <p:extLst>
      <p:ext uri="{BB962C8B-B14F-4D97-AF65-F5344CB8AC3E}">
        <p14:creationId xmlns:p14="http://schemas.microsoft.com/office/powerpoint/2010/main" val="2848443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Singular Value Decomposition (</a:t>
            </a:r>
            <a:r>
              <a:rPr lang="en-US" sz="3600" dirty="0" err="1"/>
              <a:t>svd</a:t>
            </a:r>
            <a:r>
              <a:rPr lang="en-US" sz="3600" dirty="0"/>
              <a:t>)</a:t>
            </a:r>
          </a:p>
        </p:txBody>
      </p:sp>
      <p:sp>
        <p:nvSpPr>
          <p:cNvPr id="3" name="Content Placeholder 2"/>
          <p:cNvSpPr>
            <a:spLocks noGrp="1"/>
          </p:cNvSpPr>
          <p:nvPr>
            <p:ph idx="1"/>
          </p:nvPr>
        </p:nvSpPr>
        <p:spPr/>
        <p:txBody>
          <a:bodyPr/>
          <a:lstStyle/>
          <a:p>
            <a:pPr marL="0" indent="0">
              <a:buNone/>
            </a:pPr>
            <a:r>
              <a:rPr lang="en-US" spc="-50" dirty="0">
                <a:ea typeface="+mj-ea"/>
                <a:cs typeface="+mj-cs"/>
              </a:rPr>
              <a:t>Singular Value Decomposition (SVD) states that every (m × n)‑matrix A can be written as a product</a:t>
            </a:r>
          </a:p>
        </p:txBody>
      </p:sp>
      <p:grpSp>
        <p:nvGrpSpPr>
          <p:cNvPr id="4" name="Group 42"/>
          <p:cNvGrpSpPr>
            <a:grpSpLocks/>
          </p:cNvGrpSpPr>
          <p:nvPr/>
        </p:nvGrpSpPr>
        <p:grpSpPr bwMode="auto">
          <a:xfrm>
            <a:off x="3475037" y="2309812"/>
            <a:ext cx="3213099" cy="1185863"/>
            <a:chOff x="2264" y="1632"/>
            <a:chExt cx="2024" cy="747"/>
          </a:xfrm>
        </p:grpSpPr>
        <p:graphicFrame>
          <p:nvGraphicFramePr>
            <p:cNvPr id="5" name="Object 22"/>
            <p:cNvGraphicFramePr>
              <a:graphicFrameLocks noChangeAspect="1"/>
            </p:cNvGraphicFramePr>
            <p:nvPr>
              <p:extLst>
                <p:ext uri="{D42A27DB-BD31-4B8C-83A1-F6EECF244321}">
                  <p14:modId xmlns:p14="http://schemas.microsoft.com/office/powerpoint/2010/main" val="1571413986"/>
                </p:ext>
              </p:extLst>
            </p:nvPr>
          </p:nvGraphicFramePr>
          <p:xfrm>
            <a:off x="2352" y="1632"/>
            <a:ext cx="1065" cy="322"/>
          </p:xfrm>
          <a:graphic>
            <a:graphicData uri="http://schemas.openxmlformats.org/presentationml/2006/ole">
              <mc:AlternateContent xmlns:mc="http://schemas.openxmlformats.org/markup-compatibility/2006">
                <mc:Choice xmlns:v="urn:schemas-microsoft-com:vml" Requires="v">
                  <p:oleObj spid="_x0000_s1257" name="Equation" r:id="rId3" imgW="672840" imgH="203040" progId="Equation.3">
                    <p:embed/>
                  </p:oleObj>
                </mc:Choice>
                <mc:Fallback>
                  <p:oleObj name="Equation" r:id="rId3" imgW="672840" imgH="203040" progId="Equation.3">
                    <p:embed/>
                    <p:pic>
                      <p:nvPicPr>
                        <p:cNvPr id="610326"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2" y="1632"/>
                          <a:ext cx="1065" cy="322"/>
                        </a:xfrm>
                        <a:prstGeom prst="rect">
                          <a:avLst/>
                        </a:prstGeom>
                        <a:noFill/>
                      </p:spPr>
                    </p:pic>
                  </p:oleObj>
                </mc:Fallback>
              </mc:AlternateContent>
            </a:graphicData>
          </a:graphic>
        </p:graphicFrame>
        <p:sp>
          <p:nvSpPr>
            <p:cNvPr id="6" name="Rectangle 23"/>
            <p:cNvSpPr>
              <a:spLocks noChangeArrowheads="1"/>
            </p:cNvSpPr>
            <p:nvPr/>
          </p:nvSpPr>
          <p:spPr bwMode="auto">
            <a:xfrm>
              <a:off x="2264" y="2127"/>
              <a:ext cx="407" cy="252"/>
            </a:xfrm>
            <a:prstGeom prst="rect">
              <a:avLst/>
            </a:prstGeom>
            <a:noFill/>
            <a:ln w="9525">
              <a:solidFill>
                <a:schemeClr val="tx1"/>
              </a:solidFill>
              <a:miter lim="800000"/>
              <a:headEnd/>
              <a:tailEnd/>
            </a:ln>
            <a:effectLst/>
          </p:spPr>
          <p:txBody>
            <a:bodyPr wrap="none" anchor="ctr">
              <a:spAutoFit/>
            </a:bodyPr>
            <a:lstStyle/>
            <a:p>
              <a:pPr algn="ctr"/>
              <a:r>
                <a:rPr lang="en-US" sz="2000" i="1">
                  <a:latin typeface="+mn-lt"/>
                </a:rPr>
                <a:t>m</a:t>
              </a:r>
              <a:r>
                <a:rPr lang="en-US" sz="2000" i="1">
                  <a:latin typeface="+mn-lt"/>
                  <a:sym typeface="Symbol" pitchFamily="18" charset="2"/>
                </a:rPr>
                <a:t>m</a:t>
              </a:r>
              <a:endParaRPr lang="en-US" sz="2000" i="1">
                <a:latin typeface="+mn-lt"/>
              </a:endParaRPr>
            </a:p>
          </p:txBody>
        </p:sp>
        <p:sp>
          <p:nvSpPr>
            <p:cNvPr id="7" name="Rectangle 24"/>
            <p:cNvSpPr>
              <a:spLocks noChangeArrowheads="1"/>
            </p:cNvSpPr>
            <p:nvPr/>
          </p:nvSpPr>
          <p:spPr bwMode="auto">
            <a:xfrm>
              <a:off x="2904" y="2127"/>
              <a:ext cx="375" cy="252"/>
            </a:xfrm>
            <a:prstGeom prst="rect">
              <a:avLst/>
            </a:prstGeom>
            <a:noFill/>
            <a:ln w="9525">
              <a:solidFill>
                <a:schemeClr val="tx1"/>
              </a:solidFill>
              <a:miter lim="800000"/>
              <a:headEnd/>
              <a:tailEnd/>
            </a:ln>
            <a:effectLst/>
          </p:spPr>
          <p:txBody>
            <a:bodyPr wrap="none" anchor="ctr">
              <a:spAutoFit/>
            </a:bodyPr>
            <a:lstStyle/>
            <a:p>
              <a:pPr algn="ctr"/>
              <a:r>
                <a:rPr lang="en-US" sz="2000" i="1">
                  <a:latin typeface="+mn-lt"/>
                </a:rPr>
                <a:t>m</a:t>
              </a:r>
              <a:r>
                <a:rPr lang="en-US" sz="2000" i="1">
                  <a:latin typeface="+mn-lt"/>
                  <a:sym typeface="Symbol" pitchFamily="18" charset="2"/>
                </a:rPr>
                <a:t>n</a:t>
              </a:r>
              <a:endParaRPr lang="en-US" sz="2000" i="1">
                <a:latin typeface="+mn-lt"/>
              </a:endParaRPr>
            </a:p>
          </p:txBody>
        </p:sp>
        <p:sp>
          <p:nvSpPr>
            <p:cNvPr id="8" name="Rectangle 25"/>
            <p:cNvSpPr>
              <a:spLocks noChangeArrowheads="1"/>
            </p:cNvSpPr>
            <p:nvPr/>
          </p:nvSpPr>
          <p:spPr bwMode="auto">
            <a:xfrm>
              <a:off x="3640" y="2127"/>
              <a:ext cx="648" cy="252"/>
            </a:xfrm>
            <a:prstGeom prst="rect">
              <a:avLst/>
            </a:prstGeom>
            <a:noFill/>
            <a:ln w="9525">
              <a:solidFill>
                <a:schemeClr val="tx1"/>
              </a:solidFill>
              <a:miter lim="800000"/>
              <a:headEnd/>
              <a:tailEnd/>
            </a:ln>
            <a:effectLst/>
          </p:spPr>
          <p:txBody>
            <a:bodyPr wrap="none" anchor="ctr">
              <a:spAutoFit/>
            </a:bodyPr>
            <a:lstStyle/>
            <a:p>
              <a:pPr algn="ctr"/>
              <a:r>
                <a:rPr lang="en-US" sz="2000" i="1">
                  <a:latin typeface="+mn-lt"/>
                </a:rPr>
                <a:t>V </a:t>
              </a:r>
              <a:r>
                <a:rPr lang="en-US" sz="2000">
                  <a:latin typeface="+mn-lt"/>
                </a:rPr>
                <a:t>is </a:t>
              </a:r>
              <a:r>
                <a:rPr lang="en-US" sz="2000" i="1">
                  <a:latin typeface="+mn-lt"/>
                </a:rPr>
                <a:t>n</a:t>
              </a:r>
              <a:r>
                <a:rPr lang="en-US" sz="2000" i="1">
                  <a:latin typeface="+mn-lt"/>
                  <a:sym typeface="Symbol" pitchFamily="18" charset="2"/>
                </a:rPr>
                <a:t>n</a:t>
              </a:r>
              <a:endParaRPr lang="en-US" sz="2000" i="1">
                <a:latin typeface="+mn-lt"/>
              </a:endParaRPr>
            </a:p>
          </p:txBody>
        </p:sp>
        <p:sp>
          <p:nvSpPr>
            <p:cNvPr id="9" name="Line 26"/>
            <p:cNvSpPr>
              <a:spLocks noChangeShapeType="1"/>
            </p:cNvSpPr>
            <p:nvPr/>
          </p:nvSpPr>
          <p:spPr bwMode="auto">
            <a:xfrm flipV="1">
              <a:off x="2544" y="1920"/>
              <a:ext cx="240" cy="192"/>
            </a:xfrm>
            <a:prstGeom prst="line">
              <a:avLst/>
            </a:prstGeom>
            <a:noFill/>
            <a:ln w="9525">
              <a:solidFill>
                <a:schemeClr val="tx1"/>
              </a:solidFill>
              <a:miter lim="800000"/>
              <a:headEnd/>
              <a:tailEnd type="triangle" w="med" len="med"/>
            </a:ln>
            <a:effectLst/>
          </p:spPr>
          <p:txBody>
            <a:bodyPr wrap="none" anchor="ctr"/>
            <a:lstStyle/>
            <a:p>
              <a:endParaRPr lang="en-US" sz="2000">
                <a:latin typeface="+mn-lt"/>
              </a:endParaRPr>
            </a:p>
          </p:txBody>
        </p:sp>
        <p:sp>
          <p:nvSpPr>
            <p:cNvPr id="10" name="Line 28"/>
            <p:cNvSpPr>
              <a:spLocks noChangeShapeType="1"/>
            </p:cNvSpPr>
            <p:nvPr/>
          </p:nvSpPr>
          <p:spPr bwMode="auto">
            <a:xfrm flipV="1">
              <a:off x="3024" y="1920"/>
              <a:ext cx="0" cy="192"/>
            </a:xfrm>
            <a:prstGeom prst="line">
              <a:avLst/>
            </a:prstGeom>
            <a:noFill/>
            <a:ln w="9525">
              <a:solidFill>
                <a:schemeClr val="tx1"/>
              </a:solidFill>
              <a:miter lim="800000"/>
              <a:headEnd/>
              <a:tailEnd type="triangle" w="med" len="med"/>
            </a:ln>
            <a:effectLst/>
          </p:spPr>
          <p:txBody>
            <a:bodyPr wrap="none" anchor="ctr"/>
            <a:lstStyle/>
            <a:p>
              <a:endParaRPr lang="en-US" sz="2000">
                <a:latin typeface="+mn-lt"/>
              </a:endParaRPr>
            </a:p>
          </p:txBody>
        </p:sp>
        <p:sp>
          <p:nvSpPr>
            <p:cNvPr id="11" name="Line 29"/>
            <p:cNvSpPr>
              <a:spLocks noChangeShapeType="1"/>
            </p:cNvSpPr>
            <p:nvPr/>
          </p:nvSpPr>
          <p:spPr bwMode="auto">
            <a:xfrm flipH="1" flipV="1">
              <a:off x="3216" y="1920"/>
              <a:ext cx="288" cy="192"/>
            </a:xfrm>
            <a:prstGeom prst="line">
              <a:avLst/>
            </a:prstGeom>
            <a:noFill/>
            <a:ln w="9525">
              <a:solidFill>
                <a:schemeClr val="tx1"/>
              </a:solidFill>
              <a:miter lim="800000"/>
              <a:headEnd/>
              <a:tailEnd type="triangle" w="med" len="med"/>
            </a:ln>
            <a:effectLst/>
          </p:spPr>
          <p:txBody>
            <a:bodyPr wrap="none" anchor="ctr"/>
            <a:lstStyle/>
            <a:p>
              <a:endParaRPr lang="en-US" sz="2000">
                <a:latin typeface="+mn-lt"/>
              </a:endParaRPr>
            </a:p>
          </p:txBody>
        </p:sp>
      </p:grpSp>
      <p:sp>
        <p:nvSpPr>
          <p:cNvPr id="12" name="Text Box 38"/>
          <p:cNvSpPr txBox="1">
            <a:spLocks noChangeArrowheads="1"/>
          </p:cNvSpPr>
          <p:nvPr/>
        </p:nvSpPr>
        <p:spPr bwMode="auto">
          <a:xfrm>
            <a:off x="1188746" y="3572672"/>
            <a:ext cx="7999690" cy="523220"/>
          </a:xfrm>
          <a:prstGeom prst="rect">
            <a:avLst/>
          </a:prstGeom>
          <a:noFill/>
          <a:ln w="9525">
            <a:noFill/>
            <a:miter lim="800000"/>
            <a:headEnd/>
            <a:tailEnd/>
          </a:ln>
          <a:effectLst/>
        </p:spPr>
        <p:txBody>
          <a:bodyPr wrap="none">
            <a:spAutoFit/>
          </a:bodyPr>
          <a:lstStyle/>
          <a:p>
            <a:pPr algn="just">
              <a:spcBef>
                <a:spcPct val="20000"/>
              </a:spcBef>
              <a:buClr>
                <a:srgbClr val="A50021"/>
              </a:buClr>
              <a:buSzPct val="60000"/>
              <a:buFont typeface="Wingdings" pitchFamily="2" charset="2"/>
              <a:buNone/>
            </a:pPr>
            <a:r>
              <a:rPr lang="en-US" sz="2800" dirty="0">
                <a:latin typeface="+mn-lt"/>
              </a:rPr>
              <a:t>The columns of </a:t>
            </a:r>
            <a:r>
              <a:rPr lang="en-US" sz="2800" b="1" i="1" dirty="0">
                <a:latin typeface="+mn-lt"/>
              </a:rPr>
              <a:t>U</a:t>
            </a:r>
            <a:r>
              <a:rPr lang="en-US" sz="2800" dirty="0">
                <a:latin typeface="+mn-lt"/>
              </a:rPr>
              <a:t> are orthogonal eigenvectors of </a:t>
            </a:r>
            <a:r>
              <a:rPr lang="en-US" sz="2800" b="1" i="1" dirty="0">
                <a:latin typeface="+mn-lt"/>
              </a:rPr>
              <a:t>AA</a:t>
            </a:r>
            <a:r>
              <a:rPr lang="en-US" sz="2800" b="1" i="1" baseline="30000" dirty="0">
                <a:latin typeface="+mn-lt"/>
              </a:rPr>
              <a:t>T</a:t>
            </a:r>
            <a:r>
              <a:rPr lang="en-US" sz="2800" dirty="0">
                <a:latin typeface="+mn-lt"/>
              </a:rPr>
              <a:t>.</a:t>
            </a:r>
            <a:endParaRPr lang="en-US" sz="2000" dirty="0">
              <a:latin typeface="+mn-lt"/>
            </a:endParaRPr>
          </a:p>
        </p:txBody>
      </p:sp>
      <p:sp>
        <p:nvSpPr>
          <p:cNvPr id="13" name="Text Box 39"/>
          <p:cNvSpPr txBox="1">
            <a:spLocks noChangeArrowheads="1"/>
          </p:cNvSpPr>
          <p:nvPr/>
        </p:nvSpPr>
        <p:spPr bwMode="auto">
          <a:xfrm>
            <a:off x="1214458" y="4137388"/>
            <a:ext cx="7948266" cy="523220"/>
          </a:xfrm>
          <a:prstGeom prst="rect">
            <a:avLst/>
          </a:prstGeom>
          <a:noFill/>
          <a:ln w="9525">
            <a:noFill/>
            <a:miter lim="800000"/>
            <a:headEnd/>
            <a:tailEnd/>
          </a:ln>
          <a:effectLst/>
        </p:spPr>
        <p:txBody>
          <a:bodyPr wrap="none">
            <a:spAutoFit/>
          </a:bodyPr>
          <a:lstStyle/>
          <a:p>
            <a:pPr>
              <a:spcBef>
                <a:spcPct val="20000"/>
              </a:spcBef>
              <a:buClr>
                <a:srgbClr val="A50021"/>
              </a:buClr>
              <a:buSzPct val="60000"/>
              <a:buFont typeface="Wingdings" pitchFamily="2" charset="2"/>
              <a:buNone/>
            </a:pPr>
            <a:r>
              <a:rPr lang="en-US" sz="2800" dirty="0">
                <a:latin typeface="+mn-lt"/>
              </a:rPr>
              <a:t>The columns of </a:t>
            </a:r>
            <a:r>
              <a:rPr lang="en-US" sz="2800" b="1" i="1" dirty="0">
                <a:latin typeface="+mn-lt"/>
              </a:rPr>
              <a:t>V</a:t>
            </a:r>
            <a:r>
              <a:rPr lang="en-US" sz="2800" dirty="0">
                <a:latin typeface="+mn-lt"/>
              </a:rPr>
              <a:t> are orthogonal eigenvectors of </a:t>
            </a:r>
            <a:r>
              <a:rPr lang="en-US" sz="2800" b="1" i="1" dirty="0">
                <a:latin typeface="+mn-lt"/>
              </a:rPr>
              <a:t>A</a:t>
            </a:r>
            <a:r>
              <a:rPr lang="en-US" sz="2800" b="1" i="1" baseline="30000" dirty="0">
                <a:latin typeface="+mn-lt"/>
              </a:rPr>
              <a:t>T</a:t>
            </a:r>
            <a:r>
              <a:rPr lang="en-US" sz="2800" b="1" i="1" dirty="0">
                <a:latin typeface="+mn-lt"/>
              </a:rPr>
              <a:t>A</a:t>
            </a:r>
            <a:r>
              <a:rPr lang="en-US" sz="2800" dirty="0">
                <a:latin typeface="+mn-lt"/>
              </a:rPr>
              <a:t>.</a:t>
            </a:r>
            <a:endParaRPr lang="en-US" sz="2000" dirty="0">
              <a:latin typeface="+mn-lt"/>
            </a:endParaRPr>
          </a:p>
        </p:txBody>
      </p:sp>
      <p:grpSp>
        <p:nvGrpSpPr>
          <p:cNvPr id="14" name="Group 43"/>
          <p:cNvGrpSpPr>
            <a:grpSpLocks/>
          </p:cNvGrpSpPr>
          <p:nvPr/>
        </p:nvGrpSpPr>
        <p:grpSpPr bwMode="auto">
          <a:xfrm>
            <a:off x="1215079" y="4589139"/>
            <a:ext cx="8067676" cy="1598613"/>
            <a:chOff x="698" y="3153"/>
            <a:chExt cx="5082" cy="1007"/>
          </a:xfrm>
        </p:grpSpPr>
        <p:graphicFrame>
          <p:nvGraphicFramePr>
            <p:cNvPr id="15" name="Object 31"/>
            <p:cNvGraphicFramePr>
              <a:graphicFrameLocks noChangeAspect="1"/>
            </p:cNvGraphicFramePr>
            <p:nvPr>
              <p:extLst>
                <p:ext uri="{D42A27DB-BD31-4B8C-83A1-F6EECF244321}">
                  <p14:modId xmlns:p14="http://schemas.microsoft.com/office/powerpoint/2010/main" val="558872630"/>
                </p:ext>
              </p:extLst>
            </p:nvPr>
          </p:nvGraphicFramePr>
          <p:xfrm>
            <a:off x="2709" y="3489"/>
            <a:ext cx="737" cy="336"/>
          </p:xfrm>
          <a:graphic>
            <a:graphicData uri="http://schemas.openxmlformats.org/presentationml/2006/ole">
              <mc:AlternateContent xmlns:mc="http://schemas.openxmlformats.org/markup-compatibility/2006">
                <mc:Choice xmlns:v="urn:schemas-microsoft-com:vml" Requires="v">
                  <p:oleObj spid="_x0000_s1258" name="Equation" r:id="rId5" imgW="583920" imgH="266400" progId="Equation.3">
                    <p:embed/>
                  </p:oleObj>
                </mc:Choice>
                <mc:Fallback>
                  <p:oleObj name="Equation" r:id="rId5" imgW="583920" imgH="266400" progId="Equation.3">
                    <p:embed/>
                    <p:pic>
                      <p:nvPicPr>
                        <p:cNvPr id="610335"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9" y="3489"/>
                          <a:ext cx="737" cy="336"/>
                        </a:xfrm>
                        <a:prstGeom prst="rect">
                          <a:avLst/>
                        </a:prstGeom>
                        <a:noFill/>
                      </p:spPr>
                    </p:pic>
                  </p:oleObj>
                </mc:Fallback>
              </mc:AlternateContent>
            </a:graphicData>
          </a:graphic>
        </p:graphicFrame>
        <p:graphicFrame>
          <p:nvGraphicFramePr>
            <p:cNvPr id="16" name="Object 32"/>
            <p:cNvGraphicFramePr>
              <a:graphicFrameLocks noChangeAspect="1"/>
            </p:cNvGraphicFramePr>
            <p:nvPr>
              <p:extLst>
                <p:ext uri="{D42A27DB-BD31-4B8C-83A1-F6EECF244321}">
                  <p14:modId xmlns:p14="http://schemas.microsoft.com/office/powerpoint/2010/main" val="2640448392"/>
                </p:ext>
              </p:extLst>
            </p:nvPr>
          </p:nvGraphicFramePr>
          <p:xfrm>
            <a:off x="2348" y="3818"/>
            <a:ext cx="1710" cy="342"/>
          </p:xfrm>
          <a:graphic>
            <a:graphicData uri="http://schemas.openxmlformats.org/presentationml/2006/ole">
              <mc:AlternateContent xmlns:mc="http://schemas.openxmlformats.org/markup-compatibility/2006">
                <mc:Choice xmlns:v="urn:schemas-microsoft-com:vml" Requires="v">
                  <p:oleObj spid="_x0000_s1259" name="Equation" r:id="rId7" imgW="1079280" imgH="215640" progId="Equation.3">
                    <p:embed/>
                  </p:oleObj>
                </mc:Choice>
                <mc:Fallback>
                  <p:oleObj name="Equation" r:id="rId7" imgW="1079280" imgH="215640" progId="Equation.3">
                    <p:embed/>
                    <p:pic>
                      <p:nvPicPr>
                        <p:cNvPr id="610336"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8" y="3818"/>
                          <a:ext cx="1710" cy="342"/>
                        </a:xfrm>
                        <a:prstGeom prst="rect">
                          <a:avLst/>
                        </a:prstGeom>
                        <a:noFill/>
                      </p:spPr>
                    </p:pic>
                  </p:oleObj>
                </mc:Fallback>
              </mc:AlternateContent>
            </a:graphicData>
          </a:graphic>
        </p:graphicFrame>
        <p:sp>
          <p:nvSpPr>
            <p:cNvPr id="17" name="AutoShape 33"/>
            <p:cNvSpPr>
              <a:spLocks noChangeArrowheads="1"/>
            </p:cNvSpPr>
            <p:nvPr/>
          </p:nvSpPr>
          <p:spPr bwMode="auto">
            <a:xfrm>
              <a:off x="4058" y="3833"/>
              <a:ext cx="1445" cy="252"/>
            </a:xfrm>
            <a:prstGeom prst="leftArrowCallout">
              <a:avLst>
                <a:gd name="adj1" fmla="val 25000"/>
                <a:gd name="adj2" fmla="val 25000"/>
                <a:gd name="adj3" fmla="val 131519"/>
                <a:gd name="adj4" fmla="val 66667"/>
              </a:avLst>
            </a:prstGeom>
            <a:noFill/>
            <a:ln w="9525">
              <a:solidFill>
                <a:schemeClr val="tx1"/>
              </a:solidFill>
              <a:miter lim="800000"/>
              <a:headEnd/>
              <a:tailEnd/>
            </a:ln>
            <a:effectLst/>
          </p:spPr>
          <p:txBody>
            <a:bodyPr wrap="none" anchor="ctr">
              <a:spAutoFit/>
            </a:bodyPr>
            <a:lstStyle/>
            <a:p>
              <a:pPr algn="ctr"/>
              <a:r>
                <a:rPr lang="en-US" sz="2000" i="1" dirty="0">
                  <a:latin typeface="+mn-lt"/>
                </a:rPr>
                <a:t>Singular values</a:t>
              </a:r>
              <a:r>
                <a:rPr lang="en-US" sz="2000" dirty="0">
                  <a:latin typeface="+mn-lt"/>
                </a:rPr>
                <a:t>.</a:t>
              </a:r>
            </a:p>
          </p:txBody>
        </p:sp>
        <p:sp>
          <p:nvSpPr>
            <p:cNvPr id="18" name="Text Box 40"/>
            <p:cNvSpPr txBox="1">
              <a:spLocks noChangeArrowheads="1"/>
            </p:cNvSpPr>
            <p:nvPr/>
          </p:nvSpPr>
          <p:spPr bwMode="auto">
            <a:xfrm>
              <a:off x="698" y="3153"/>
              <a:ext cx="5082" cy="330"/>
            </a:xfrm>
            <a:prstGeom prst="rect">
              <a:avLst/>
            </a:prstGeom>
            <a:noFill/>
            <a:ln w="9525">
              <a:noFill/>
              <a:miter lim="800000"/>
              <a:headEnd/>
              <a:tailEnd/>
            </a:ln>
            <a:effectLst/>
          </p:spPr>
          <p:txBody>
            <a:bodyPr wrap="none">
              <a:spAutoFit/>
            </a:bodyPr>
            <a:lstStyle/>
            <a:p>
              <a:r>
                <a:rPr lang="en-US" sz="2800" dirty="0">
                  <a:latin typeface="+mn-lt"/>
                </a:rPr>
                <a:t>Eigenvalues </a:t>
              </a:r>
              <a:r>
                <a:rPr lang="en-US" sz="2800" dirty="0">
                  <a:latin typeface="+mn-lt"/>
                  <a:sym typeface="Symbol" pitchFamily="18" charset="2"/>
                </a:rPr>
                <a:t></a:t>
              </a:r>
              <a:r>
                <a:rPr lang="en-US" sz="2800" baseline="-25000" dirty="0">
                  <a:latin typeface="+mn-lt"/>
                  <a:sym typeface="Symbol" pitchFamily="18" charset="2"/>
                </a:rPr>
                <a:t>1 </a:t>
              </a:r>
              <a:r>
                <a:rPr lang="en-US" sz="2800" dirty="0">
                  <a:latin typeface="+mn-lt"/>
                  <a:sym typeface="Symbol" pitchFamily="18" charset="2"/>
                </a:rPr>
                <a:t>… </a:t>
              </a:r>
              <a:r>
                <a:rPr lang="en-US" sz="2800" baseline="-25000" dirty="0">
                  <a:latin typeface="+mn-lt"/>
                  <a:sym typeface="Symbol" pitchFamily="18" charset="2"/>
                </a:rPr>
                <a:t>r</a:t>
              </a:r>
              <a:r>
                <a:rPr lang="en-US" sz="2800" dirty="0">
                  <a:latin typeface="+mn-lt"/>
                </a:rPr>
                <a:t> of </a:t>
              </a:r>
              <a:r>
                <a:rPr lang="en-US" sz="2800" b="1" i="1" dirty="0">
                  <a:latin typeface="+mn-lt"/>
                </a:rPr>
                <a:t>AA</a:t>
              </a:r>
              <a:r>
                <a:rPr lang="en-US" sz="2800" b="1" i="1" baseline="30000" dirty="0">
                  <a:latin typeface="+mn-lt"/>
                </a:rPr>
                <a:t>T </a:t>
              </a:r>
              <a:r>
                <a:rPr lang="en-US" sz="2800" dirty="0">
                  <a:latin typeface="+mn-lt"/>
                </a:rPr>
                <a:t>are the eigenvalues of </a:t>
              </a:r>
              <a:r>
                <a:rPr lang="en-US" sz="2800" b="1" i="1" dirty="0">
                  <a:latin typeface="+mn-lt"/>
                </a:rPr>
                <a:t>A</a:t>
              </a:r>
              <a:r>
                <a:rPr lang="en-US" sz="2800" b="1" i="1" baseline="30000" dirty="0">
                  <a:latin typeface="+mn-lt"/>
                </a:rPr>
                <a:t>T</a:t>
              </a:r>
              <a:r>
                <a:rPr lang="en-US" sz="2800" b="1" i="1" dirty="0">
                  <a:latin typeface="+mn-lt"/>
                </a:rPr>
                <a:t>A</a:t>
              </a:r>
              <a:r>
                <a:rPr lang="en-US" sz="2800" dirty="0">
                  <a:latin typeface="+mn-lt"/>
                </a:rPr>
                <a:t>.</a:t>
              </a:r>
            </a:p>
          </p:txBody>
        </p:sp>
      </p:grpSp>
    </p:spTree>
    <p:extLst>
      <p:ext uri="{BB962C8B-B14F-4D97-AF65-F5344CB8AC3E}">
        <p14:creationId xmlns:p14="http://schemas.microsoft.com/office/powerpoint/2010/main" val="3656915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SVD for image compression</a:t>
            </a:r>
          </a:p>
        </p:txBody>
      </p:sp>
      <p:sp>
        <p:nvSpPr>
          <p:cNvPr id="3" name="Content Placeholder 2"/>
          <p:cNvSpPr>
            <a:spLocks noGrp="1"/>
          </p:cNvSpPr>
          <p:nvPr>
            <p:ph idx="1"/>
          </p:nvPr>
        </p:nvSpPr>
        <p:spPr>
          <a:xfrm>
            <a:off x="1097280" y="1845733"/>
            <a:ext cx="10058400" cy="4023360"/>
          </a:xfrm>
        </p:spPr>
        <p:txBody>
          <a:bodyPr/>
          <a:lstStyle/>
          <a:p>
            <a:r>
              <a:rPr lang="en-US" dirty="0"/>
              <a:t>We can decompose a given image into the three color channels red, green and blue. Each channel can be represented as a </a:t>
            </a:r>
            <a:r>
              <a:rPr lang="en-US" i="1" dirty="0"/>
              <a:t>(m × n)</a:t>
            </a:r>
            <a:r>
              <a:rPr lang="en-US" dirty="0"/>
              <a:t>‑matrix with values ranging from 0 to 255. We will now compress the matrix </a:t>
            </a:r>
            <a:r>
              <a:rPr lang="en-US" i="1" dirty="0"/>
              <a:t>A</a:t>
            </a:r>
            <a:r>
              <a:rPr lang="en-US" dirty="0"/>
              <a:t> representing one of the channels.</a:t>
            </a:r>
          </a:p>
          <a:p>
            <a:endParaRPr lang="en-US" dirty="0"/>
          </a:p>
          <a:p>
            <a:pPr marL="0" indent="0">
              <a:buNone/>
            </a:pPr>
            <a:r>
              <a:rPr lang="en-US" dirty="0"/>
              <a:t>	</a:t>
            </a:r>
          </a:p>
        </p:txBody>
      </p:sp>
      <p:pic>
        <p:nvPicPr>
          <p:cNvPr id="5" name="Picture 4"/>
          <p:cNvPicPr>
            <a:picLocks noChangeAspect="1"/>
          </p:cNvPicPr>
          <p:nvPr/>
        </p:nvPicPr>
        <p:blipFill>
          <a:blip r:embed="rId2"/>
          <a:stretch>
            <a:fillRect/>
          </a:stretch>
        </p:blipFill>
        <p:spPr>
          <a:xfrm>
            <a:off x="3735371" y="3250150"/>
            <a:ext cx="4782217" cy="1486107"/>
          </a:xfrm>
          <a:prstGeom prst="rect">
            <a:avLst/>
          </a:prstGeom>
        </p:spPr>
      </p:pic>
      <p:sp>
        <p:nvSpPr>
          <p:cNvPr id="6" name="Rectangle 5"/>
          <p:cNvSpPr/>
          <p:nvPr/>
        </p:nvSpPr>
        <p:spPr>
          <a:xfrm>
            <a:off x="2990266" y="5306597"/>
            <a:ext cx="5686172" cy="369332"/>
          </a:xfrm>
          <a:prstGeom prst="rect">
            <a:avLst/>
          </a:prstGeom>
        </p:spPr>
        <p:txBody>
          <a:bodyPr wrap="none">
            <a:spAutoFit/>
          </a:bodyPr>
          <a:lstStyle/>
          <a:p>
            <a:r>
              <a:rPr lang="pt-BR" i="1" dirty="0">
                <a:solidFill>
                  <a:srgbClr val="444444"/>
                </a:solidFill>
                <a:latin typeface="Lucida Grande"/>
              </a:rPr>
              <a:t>compressed size = </a:t>
            </a:r>
            <a:r>
              <a:rPr lang="pt-BR" b="1" i="1" dirty="0">
                <a:solidFill>
                  <a:srgbClr val="85144B"/>
                </a:solidFill>
                <a:latin typeface="Lucida Grande"/>
              </a:rPr>
              <a:t>m × k</a:t>
            </a:r>
            <a:r>
              <a:rPr lang="pt-BR" i="1" dirty="0">
                <a:solidFill>
                  <a:srgbClr val="444444"/>
                </a:solidFill>
                <a:latin typeface="Lucida Grande"/>
              </a:rPr>
              <a:t> + </a:t>
            </a:r>
            <a:r>
              <a:rPr lang="pt-BR" b="1" i="1" dirty="0">
                <a:solidFill>
                  <a:srgbClr val="FF851B"/>
                </a:solidFill>
                <a:latin typeface="Lucida Grande"/>
              </a:rPr>
              <a:t>k</a:t>
            </a:r>
            <a:r>
              <a:rPr lang="pt-BR" i="1" dirty="0">
                <a:solidFill>
                  <a:srgbClr val="444444"/>
                </a:solidFill>
                <a:latin typeface="Lucida Grande"/>
              </a:rPr>
              <a:t> + </a:t>
            </a:r>
            <a:r>
              <a:rPr lang="pt-BR" b="1" i="1" dirty="0">
                <a:solidFill>
                  <a:srgbClr val="0074D9"/>
                </a:solidFill>
                <a:latin typeface="Lucida Grande"/>
              </a:rPr>
              <a:t>k × n</a:t>
            </a:r>
            <a:r>
              <a:rPr lang="pt-BR" i="1" dirty="0">
                <a:solidFill>
                  <a:srgbClr val="444444"/>
                </a:solidFill>
                <a:latin typeface="Lucida Grande"/>
              </a:rPr>
              <a:t> = k × (</a:t>
            </a:r>
            <a:r>
              <a:rPr lang="pt-BR" b="1" i="1" dirty="0">
                <a:solidFill>
                  <a:srgbClr val="FF851B"/>
                </a:solidFill>
                <a:latin typeface="Lucida Grande"/>
              </a:rPr>
              <a:t>1</a:t>
            </a:r>
            <a:r>
              <a:rPr lang="pt-BR" i="1" dirty="0">
                <a:solidFill>
                  <a:srgbClr val="444444"/>
                </a:solidFill>
                <a:latin typeface="Lucida Grande"/>
              </a:rPr>
              <a:t> + </a:t>
            </a:r>
            <a:r>
              <a:rPr lang="pt-BR" b="1" i="1" dirty="0">
                <a:solidFill>
                  <a:srgbClr val="85144B"/>
                </a:solidFill>
                <a:latin typeface="Lucida Grande"/>
              </a:rPr>
              <a:t>m</a:t>
            </a:r>
            <a:r>
              <a:rPr lang="pt-BR" i="1" dirty="0">
                <a:solidFill>
                  <a:srgbClr val="444444"/>
                </a:solidFill>
                <a:latin typeface="Lucida Grande"/>
              </a:rPr>
              <a:t> + </a:t>
            </a:r>
            <a:r>
              <a:rPr lang="pt-BR" b="1" i="1" dirty="0">
                <a:solidFill>
                  <a:srgbClr val="0074D9"/>
                </a:solidFill>
                <a:latin typeface="Lucida Grande"/>
              </a:rPr>
              <a:t>n</a:t>
            </a:r>
            <a:r>
              <a:rPr lang="pt-BR" i="1" dirty="0">
                <a:solidFill>
                  <a:srgbClr val="444444"/>
                </a:solidFill>
                <a:latin typeface="Lucida Grande"/>
              </a:rPr>
              <a:t>)</a:t>
            </a:r>
            <a:endParaRPr lang="en-US" dirty="0"/>
          </a:p>
        </p:txBody>
      </p:sp>
    </p:spTree>
    <p:extLst>
      <p:ext uri="{BB962C8B-B14F-4D97-AF65-F5344CB8AC3E}">
        <p14:creationId xmlns:p14="http://schemas.microsoft.com/office/powerpoint/2010/main" val="3642647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Test </a:t>
            </a:r>
            <a:r>
              <a:rPr lang="en-US" sz="3600" dirty="0" err="1"/>
              <a:t>CAS.pgm</a:t>
            </a:r>
            <a:endParaRPr lang="en-US" sz="3600" dirty="0"/>
          </a:p>
        </p:txBody>
      </p:sp>
      <p:pic>
        <p:nvPicPr>
          <p:cNvPr id="7" name="Picture 6"/>
          <p:cNvPicPr>
            <a:picLocks noChangeAspect="1"/>
          </p:cNvPicPr>
          <p:nvPr/>
        </p:nvPicPr>
        <p:blipFill>
          <a:blip r:embed="rId2"/>
          <a:stretch>
            <a:fillRect/>
          </a:stretch>
        </p:blipFill>
        <p:spPr>
          <a:xfrm>
            <a:off x="3799373" y="4119440"/>
            <a:ext cx="3515828" cy="2162367"/>
          </a:xfrm>
          <a:prstGeom prst="rect">
            <a:avLst/>
          </a:prstGeom>
        </p:spPr>
      </p:pic>
      <p:pic>
        <p:nvPicPr>
          <p:cNvPr id="5" name="Content Placeholder 4"/>
          <p:cNvPicPr>
            <a:picLocks noGrp="1" noChangeAspect="1"/>
          </p:cNvPicPr>
          <p:nvPr>
            <p:ph idx="1"/>
          </p:nvPr>
        </p:nvPicPr>
        <p:blipFill>
          <a:blip r:embed="rId3"/>
          <a:stretch>
            <a:fillRect/>
          </a:stretch>
        </p:blipFill>
        <p:spPr>
          <a:xfrm>
            <a:off x="1263684" y="2011510"/>
            <a:ext cx="3003138" cy="1830817"/>
          </a:xfrm>
          <a:prstGeom prst="rect">
            <a:avLst/>
          </a:prstGeom>
        </p:spPr>
      </p:pic>
      <p:pic>
        <p:nvPicPr>
          <p:cNvPr id="8" name="Picture 7"/>
          <p:cNvPicPr>
            <a:picLocks noChangeAspect="1"/>
          </p:cNvPicPr>
          <p:nvPr/>
        </p:nvPicPr>
        <p:blipFill>
          <a:blip r:embed="rId4"/>
          <a:stretch>
            <a:fillRect/>
          </a:stretch>
        </p:blipFill>
        <p:spPr>
          <a:xfrm>
            <a:off x="7777018" y="2011510"/>
            <a:ext cx="3162038" cy="2041505"/>
          </a:xfrm>
          <a:prstGeom prst="rect">
            <a:avLst/>
          </a:prstGeom>
        </p:spPr>
      </p:pic>
      <p:sp>
        <p:nvSpPr>
          <p:cNvPr id="10" name="TextBox 9"/>
          <p:cNvSpPr txBox="1"/>
          <p:nvPr/>
        </p:nvSpPr>
        <p:spPr>
          <a:xfrm>
            <a:off x="5430982" y="6428509"/>
            <a:ext cx="622286" cy="369332"/>
          </a:xfrm>
          <a:prstGeom prst="rect">
            <a:avLst/>
          </a:prstGeom>
          <a:noFill/>
        </p:spPr>
        <p:txBody>
          <a:bodyPr wrap="none" rtlCol="0">
            <a:spAutoFit/>
          </a:bodyPr>
          <a:lstStyle/>
          <a:p>
            <a:r>
              <a:rPr lang="en-US" dirty="0"/>
              <a:t>Fig 2</a:t>
            </a:r>
          </a:p>
        </p:txBody>
      </p:sp>
    </p:spTree>
    <p:extLst>
      <p:ext uri="{BB962C8B-B14F-4D97-AF65-F5344CB8AC3E}">
        <p14:creationId xmlns:p14="http://schemas.microsoft.com/office/powerpoint/2010/main" val="1048889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Image </a:t>
            </a:r>
          </a:p>
        </p:txBody>
      </p:sp>
      <p:pic>
        <p:nvPicPr>
          <p:cNvPr id="3" name="Picture 2"/>
          <p:cNvPicPr>
            <a:picLocks noChangeAspect="1"/>
          </p:cNvPicPr>
          <p:nvPr/>
        </p:nvPicPr>
        <p:blipFill>
          <a:blip r:embed="rId2"/>
          <a:stretch>
            <a:fillRect/>
          </a:stretch>
        </p:blipFill>
        <p:spPr>
          <a:xfrm>
            <a:off x="1097280" y="1808612"/>
            <a:ext cx="3363884" cy="2306342"/>
          </a:xfrm>
          <a:prstGeom prst="rect">
            <a:avLst/>
          </a:prstGeom>
        </p:spPr>
      </p:pic>
      <p:pic>
        <p:nvPicPr>
          <p:cNvPr id="4" name="Picture 3"/>
          <p:cNvPicPr>
            <a:picLocks noChangeAspect="1"/>
          </p:cNvPicPr>
          <p:nvPr/>
        </p:nvPicPr>
        <p:blipFill>
          <a:blip r:embed="rId3"/>
          <a:stretch>
            <a:fillRect/>
          </a:stretch>
        </p:blipFill>
        <p:spPr>
          <a:xfrm>
            <a:off x="7285079" y="1808611"/>
            <a:ext cx="3179721" cy="2258141"/>
          </a:xfrm>
          <a:prstGeom prst="rect">
            <a:avLst/>
          </a:prstGeom>
        </p:spPr>
      </p:pic>
      <p:pic>
        <p:nvPicPr>
          <p:cNvPr id="5" name="Picture 4"/>
          <p:cNvPicPr>
            <a:picLocks noChangeAspect="1"/>
          </p:cNvPicPr>
          <p:nvPr/>
        </p:nvPicPr>
        <p:blipFill>
          <a:blip r:embed="rId4"/>
          <a:stretch>
            <a:fillRect/>
          </a:stretch>
        </p:blipFill>
        <p:spPr>
          <a:xfrm>
            <a:off x="4307780" y="4367082"/>
            <a:ext cx="3136729" cy="1947642"/>
          </a:xfrm>
          <a:prstGeom prst="rect">
            <a:avLst/>
          </a:prstGeom>
        </p:spPr>
      </p:pic>
      <p:sp>
        <p:nvSpPr>
          <p:cNvPr id="7" name="TextBox 6"/>
          <p:cNvSpPr txBox="1"/>
          <p:nvPr/>
        </p:nvSpPr>
        <p:spPr>
          <a:xfrm>
            <a:off x="5514108" y="6382186"/>
            <a:ext cx="622286" cy="369332"/>
          </a:xfrm>
          <a:prstGeom prst="rect">
            <a:avLst/>
          </a:prstGeom>
          <a:noFill/>
        </p:spPr>
        <p:txBody>
          <a:bodyPr wrap="none" rtlCol="0">
            <a:spAutoFit/>
          </a:bodyPr>
          <a:lstStyle/>
          <a:p>
            <a:r>
              <a:rPr lang="en-US" dirty="0"/>
              <a:t>Fig 3</a:t>
            </a:r>
          </a:p>
        </p:txBody>
      </p:sp>
    </p:spTree>
    <p:extLst>
      <p:ext uri="{BB962C8B-B14F-4D97-AF65-F5344CB8AC3E}">
        <p14:creationId xmlns:p14="http://schemas.microsoft.com/office/powerpoint/2010/main" val="304052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Conclusion</a:t>
            </a:r>
          </a:p>
        </p:txBody>
      </p:sp>
      <p:sp>
        <p:nvSpPr>
          <p:cNvPr id="3" name="Content Placeholder 2"/>
          <p:cNvSpPr>
            <a:spLocks noGrp="1"/>
          </p:cNvSpPr>
          <p:nvPr>
            <p:ph idx="1"/>
          </p:nvPr>
        </p:nvSpPr>
        <p:spPr/>
        <p:txBody>
          <a:bodyPr>
            <a:normAutofit fontScale="92500" lnSpcReduction="10000"/>
          </a:bodyPr>
          <a:lstStyle/>
          <a:p>
            <a:endParaRPr lang="en-US" dirty="0"/>
          </a:p>
          <a:p>
            <a:r>
              <a:rPr lang="en-US" dirty="0"/>
              <a:t>1. We can see that with the small image fig 3 that we are not getting any compression because saving floating values for SVD matrices outweighed saving a fewer number of pixels. </a:t>
            </a:r>
          </a:p>
          <a:p>
            <a:r>
              <a:rPr lang="en-US" dirty="0"/>
              <a:t> </a:t>
            </a:r>
          </a:p>
          <a:p>
            <a:r>
              <a:rPr lang="en-US" dirty="0"/>
              <a:t>2. For large image fig2. We can see the rate of compression decreases with increasing rank initially then it starts increasing because later floating values outweighed saving pixels.</a:t>
            </a:r>
          </a:p>
          <a:p>
            <a:r>
              <a:rPr lang="en-US" dirty="0"/>
              <a:t> </a:t>
            </a:r>
          </a:p>
          <a:p>
            <a:r>
              <a:rPr lang="en-US" dirty="0"/>
              <a:t>3. Rate of error is decreasing with increasing with the rank.</a:t>
            </a:r>
          </a:p>
          <a:p>
            <a:r>
              <a:rPr lang="en-US" dirty="0"/>
              <a:t> </a:t>
            </a:r>
          </a:p>
          <a:p>
            <a:r>
              <a:rPr lang="en-US" dirty="0"/>
              <a:t>So for compressing an image with SVD, It depends on the size of the image, and required to choose precisely rank with it need to be compressed so we can better accuracy and compression.</a:t>
            </a:r>
          </a:p>
        </p:txBody>
      </p:sp>
    </p:spTree>
    <p:extLst>
      <p:ext uri="{BB962C8B-B14F-4D97-AF65-F5344CB8AC3E}">
        <p14:creationId xmlns:p14="http://schemas.microsoft.com/office/powerpoint/2010/main" val="1712504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Principal Component Analysis (PCA)</a:t>
            </a:r>
          </a:p>
        </p:txBody>
      </p:sp>
      <p:sp>
        <p:nvSpPr>
          <p:cNvPr id="3" name="Content Placeholder 2"/>
          <p:cNvSpPr>
            <a:spLocks noGrp="1"/>
          </p:cNvSpPr>
          <p:nvPr>
            <p:ph idx="1"/>
          </p:nvPr>
        </p:nvSpPr>
        <p:spPr/>
        <p:txBody>
          <a:bodyPr>
            <a:normAutofit/>
          </a:bodyPr>
          <a:lstStyle/>
          <a:p>
            <a:r>
              <a:rPr lang="en-US" dirty="0"/>
              <a:t>Principal Component Analysis (PCA) is a </a:t>
            </a:r>
            <a:r>
              <a:rPr lang="en-US" b="1" dirty="0"/>
              <a:t>linear dimensionality reduction</a:t>
            </a:r>
            <a:r>
              <a:rPr lang="en-US" dirty="0"/>
              <a:t> technique that can be utilized for extracting information from a high-dimensional space by projecting it into a lower-dimensional sub-space. It tries to preserve the essential parts that have </a:t>
            </a:r>
            <a:r>
              <a:rPr lang="en-US" b="1" dirty="0"/>
              <a:t>more variation </a:t>
            </a:r>
            <a:r>
              <a:rPr lang="en-US" dirty="0"/>
              <a:t>of the data and remove the non-essential parts with fewer variation.</a:t>
            </a:r>
          </a:p>
        </p:txBody>
      </p:sp>
    </p:spTree>
    <p:extLst>
      <p:ext uri="{BB962C8B-B14F-4D97-AF65-F5344CB8AC3E}">
        <p14:creationId xmlns:p14="http://schemas.microsoft.com/office/powerpoint/2010/main" val="4114267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Breast Cancer data</a:t>
            </a:r>
          </a:p>
        </p:txBody>
      </p:sp>
      <p:sp>
        <p:nvSpPr>
          <p:cNvPr id="3" name="Content Placeholder 2"/>
          <p:cNvSpPr>
            <a:spLocks noGrp="1"/>
          </p:cNvSpPr>
          <p:nvPr>
            <p:ph idx="1"/>
          </p:nvPr>
        </p:nvSpPr>
        <p:spPr/>
        <p:txBody>
          <a:bodyPr/>
          <a:lstStyle/>
          <a:p>
            <a:r>
              <a:rPr lang="en-US" dirty="0"/>
              <a:t>- The Breast Cancer data set is a real-valued multivariate features of cell nuclei that consists of two classes malignant and benign</a:t>
            </a:r>
          </a:p>
          <a:p>
            <a:r>
              <a:rPr lang="en-US" dirty="0"/>
              <a:t>- It has 30 features shared across all classes: radius, texture, perimeter, area, smoothness, fractal dimension, </a:t>
            </a:r>
            <a:r>
              <a:rPr lang="en-US" dirty="0" err="1"/>
              <a:t>etc</a:t>
            </a:r>
            <a:endParaRPr lang="en-US" dirty="0"/>
          </a:p>
          <a:p>
            <a:r>
              <a:rPr lang="en-US" dirty="0"/>
              <a:t>- We can download dataset from </a:t>
            </a:r>
            <a:r>
              <a:rPr lang="en-US" dirty="0" err="1"/>
              <a:t>sklearn</a:t>
            </a:r>
            <a:r>
              <a:rPr lang="en-US" dirty="0"/>
              <a:t> or UCI Machine Learning Repository.</a:t>
            </a:r>
          </a:p>
          <a:p>
            <a:endParaRPr lang="en-US" dirty="0"/>
          </a:p>
          <a:p>
            <a:endParaRPr lang="en-US" dirty="0"/>
          </a:p>
        </p:txBody>
      </p:sp>
    </p:spTree>
    <p:extLst>
      <p:ext uri="{BB962C8B-B14F-4D97-AF65-F5344CB8AC3E}">
        <p14:creationId xmlns:p14="http://schemas.microsoft.com/office/powerpoint/2010/main" val="4173391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PCA to Breast Cancer data</a:t>
            </a:r>
          </a:p>
        </p:txBody>
      </p:sp>
      <p:sp>
        <p:nvSpPr>
          <p:cNvPr id="3" name="Content Placeholder 2"/>
          <p:cNvSpPr>
            <a:spLocks noGrp="1"/>
          </p:cNvSpPr>
          <p:nvPr>
            <p:ph idx="1"/>
          </p:nvPr>
        </p:nvSpPr>
        <p:spPr/>
        <p:txBody>
          <a:bodyPr/>
          <a:lstStyle/>
          <a:p>
            <a:r>
              <a:rPr lang="en-US" dirty="0"/>
              <a:t>- It has 30 features (dimensions)</a:t>
            </a:r>
          </a:p>
          <a:p>
            <a:r>
              <a:rPr lang="en-US" dirty="0"/>
              <a:t>- It is difficult to visualize 30 dimension and main distinguish features among them.</a:t>
            </a:r>
          </a:p>
          <a:p>
            <a:r>
              <a:rPr lang="en-US" dirty="0"/>
              <a:t>- we will apply PCA to reduce dimension 2 and analyze and visualize it.</a:t>
            </a:r>
          </a:p>
          <a:p>
            <a:endParaRPr lang="en-US" dirty="0"/>
          </a:p>
          <a:p>
            <a:endParaRPr lang="en-US" dirty="0"/>
          </a:p>
        </p:txBody>
      </p:sp>
    </p:spTree>
    <p:extLst>
      <p:ext uri="{BB962C8B-B14F-4D97-AF65-F5344CB8AC3E}">
        <p14:creationId xmlns:p14="http://schemas.microsoft.com/office/powerpoint/2010/main" val="378319465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604</TotalTime>
  <Words>768</Words>
  <Application>Microsoft Macintosh PowerPoint</Application>
  <PresentationFormat>Widescreen</PresentationFormat>
  <Paragraphs>57</Paragraphs>
  <Slides>15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Arial</vt:lpstr>
      <vt:lpstr>Calibri</vt:lpstr>
      <vt:lpstr>Calibri Light</vt:lpstr>
      <vt:lpstr>Lucida Grande</vt:lpstr>
      <vt:lpstr>Wingdings</vt:lpstr>
      <vt:lpstr>Retrospect</vt:lpstr>
      <vt:lpstr>Equation</vt:lpstr>
      <vt:lpstr>Image compression using SVD and dimensionality reduction using PCA</vt:lpstr>
      <vt:lpstr>Singular Value Decomposition (svd)</vt:lpstr>
      <vt:lpstr>SVD for image compression</vt:lpstr>
      <vt:lpstr>Test CAS.pgm</vt:lpstr>
      <vt:lpstr>Test Image </vt:lpstr>
      <vt:lpstr>Conclusion</vt:lpstr>
      <vt:lpstr>Principal Component Analysis (PCA)</vt:lpstr>
      <vt:lpstr>Breast Cancer data</vt:lpstr>
      <vt:lpstr>PCA to Breast Cancer data</vt:lpstr>
      <vt:lpstr>PowerPoint Presentation</vt:lpstr>
      <vt:lpstr>Customer's data</vt:lpstr>
      <vt:lpstr>PowerPoint Presentation</vt:lpstr>
      <vt:lpstr>PowerPoint Presentation</vt:lpstr>
      <vt:lpstr>PowerPoint Presentation</vt:lpstr>
      <vt:lpstr>PowerPoint Presentation</vt:lpstr>
    </vt:vector>
  </TitlesOfParts>
  <Company>Liberty HealthShare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compression using SVD and dimensionality reduction using PCA</dc:title>
  <dc:creator>Mitul Rakholiya</dc:creator>
  <cp:lastModifiedBy>Prudhvi Kishan Kotamarthy</cp:lastModifiedBy>
  <cp:revision>28</cp:revision>
  <dcterms:created xsi:type="dcterms:W3CDTF">2021-12-02T05:54:09Z</dcterms:created>
  <dcterms:modified xsi:type="dcterms:W3CDTF">2021-12-07T00:28:06Z</dcterms:modified>
</cp:coreProperties>
</file>