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23A"/>
    <a:srgbClr val="64A145"/>
    <a:srgbClr val="BF172F"/>
    <a:srgbClr val="F11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5F5760-B231-4CCF-A960-1D7C17A7CCA1}"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F5760-B231-4CCF-A960-1D7C17A7CCA1}"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F5760-B231-4CCF-A960-1D7C17A7CCA1}"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F5760-B231-4CCF-A960-1D7C17A7CCA1}"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5F5760-B231-4CCF-A960-1D7C17A7CCA1}"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5F5760-B231-4CCF-A960-1D7C17A7CCA1}"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F5760-B231-4CCF-A960-1D7C17A7CCA1}"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5F5760-B231-4CCF-A960-1D7C17A7CCA1}"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F5760-B231-4CCF-A960-1D7C17A7CCA1}"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5F5760-B231-4CCF-A960-1D7C17A7CCA1}"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5F5760-B231-4CCF-A960-1D7C17A7CCA1}"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04E5C-2A18-4B54-8131-B75CF09E19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F5760-B231-4CCF-A960-1D7C17A7CCA1}" type="datetimeFigureOut">
              <a:rPr lang="en-US" smtClean="0"/>
              <a:t>2/27/2018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04E5C-2A18-4B54-8131-B75CF09E19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80309" y="165655"/>
            <a:ext cx="5499656" cy="3170099"/>
          </a:xfrm>
          <a:prstGeom prst="rect">
            <a:avLst/>
          </a:prstGeom>
          <a:noFill/>
        </p:spPr>
        <p:txBody>
          <a:bodyPr wrap="square" rtlCol="0">
            <a:spAutoFit/>
          </a:bodyPr>
          <a:lstStyle/>
          <a:p>
            <a:r>
              <a:rPr lang="en-US" b="1" dirty="0"/>
              <a:t>Our Solution </a:t>
            </a:r>
            <a:br>
              <a:rPr lang="en-US" dirty="0"/>
            </a:br>
            <a:r>
              <a:rPr lang="en-US" dirty="0"/>
              <a:t>Our objective was to capture the underlying buying behavior of each customer and design a recommendation engine that gives personal recommendation on the list of items to buy. We –</a:t>
            </a:r>
          </a:p>
          <a:p>
            <a:pPr marL="285750" indent="-285750">
              <a:buFont typeface="Arial" panose="02080604020202020204" charset="0"/>
              <a:buChar char="•"/>
            </a:pPr>
            <a:r>
              <a:rPr lang="en-US" dirty="0"/>
              <a:t>Built two models –</a:t>
            </a:r>
          </a:p>
          <a:p>
            <a:pPr marL="742950" lvl="1" indent="-285750">
              <a:buFont typeface="Arial" panose="02080604020202020204" charset="0"/>
              <a:buChar char="•"/>
            </a:pPr>
            <a:r>
              <a:rPr lang="en-US" dirty="0"/>
              <a:t>One to capture user specific patterns</a:t>
            </a:r>
          </a:p>
          <a:p>
            <a:pPr marL="742950" lvl="1" indent="-285750">
              <a:buFont typeface="Arial" panose="02080604020202020204" charset="0"/>
              <a:buChar char="•"/>
            </a:pPr>
            <a:r>
              <a:rPr lang="en-US" dirty="0"/>
              <a:t>Another to discover the overall patterns</a:t>
            </a:r>
          </a:p>
          <a:p>
            <a:pPr marL="285750" indent="-285750">
              <a:buFont typeface="Arial" panose="02080604020202020204" charset="0"/>
              <a:buChar char="•"/>
            </a:pPr>
            <a:r>
              <a:rPr lang="en-US" sz="2000" dirty="0"/>
              <a:t>Clustered users based on reordering patterns and product purchase patterns</a:t>
            </a:r>
            <a:endParaRPr lang="en-US" dirty="0"/>
          </a:p>
          <a:p>
            <a:pPr marL="285750" indent="-285750">
              <a:buFont typeface="Arial" panose="02080604020202020204" charset="0"/>
              <a:buChar char="•"/>
            </a:pPr>
            <a:r>
              <a:rPr lang="en-US" dirty="0"/>
              <a:t>Created an ensemble of all the above models </a:t>
            </a:r>
          </a:p>
        </p:txBody>
      </p:sp>
      <p:sp>
        <p:nvSpPr>
          <p:cNvPr id="6" name="TextBox 5"/>
          <p:cNvSpPr txBox="1"/>
          <p:nvPr/>
        </p:nvSpPr>
        <p:spPr>
          <a:xfrm>
            <a:off x="275323" y="220348"/>
            <a:ext cx="5870708" cy="2031325"/>
          </a:xfrm>
          <a:prstGeom prst="rect">
            <a:avLst/>
          </a:prstGeom>
          <a:noFill/>
        </p:spPr>
        <p:txBody>
          <a:bodyPr wrap="square" rtlCol="0">
            <a:spAutoFit/>
          </a:bodyPr>
          <a:lstStyle/>
          <a:p>
            <a:r>
              <a:rPr lang="en-US" b="1" dirty="0"/>
              <a:t>Client</a:t>
            </a:r>
            <a:r>
              <a:rPr lang="en-US" dirty="0"/>
              <a:t> </a:t>
            </a:r>
            <a:br>
              <a:rPr lang="en-US" dirty="0"/>
            </a:br>
            <a:r>
              <a:rPr lang="en-US" dirty="0"/>
              <a:t>Ease of shopping has surged the popularity of e-commerce/ online grocery stores. To match-up to the customer demands and expectations the executive team need: </a:t>
            </a:r>
          </a:p>
          <a:p>
            <a:pPr marL="285750" indent="-285750">
              <a:buFont typeface="Arial" panose="02080604020202020204" charset="0"/>
              <a:buChar char="•"/>
            </a:pPr>
            <a:r>
              <a:rPr lang="en-US" dirty="0"/>
              <a:t>To understand the consumer purchasing behavior</a:t>
            </a:r>
          </a:p>
          <a:p>
            <a:pPr marL="285750" indent="-285750">
              <a:buFont typeface="Arial" panose="02080604020202020204" charset="0"/>
              <a:buChar char="•"/>
            </a:pPr>
            <a:r>
              <a:rPr lang="en-US" dirty="0"/>
              <a:t>To stock appropriate products and launch effective promotional campaigns</a:t>
            </a:r>
          </a:p>
        </p:txBody>
      </p:sp>
      <p:sp>
        <p:nvSpPr>
          <p:cNvPr id="7" name="TextBox 6"/>
          <p:cNvSpPr txBox="1"/>
          <p:nvPr/>
        </p:nvSpPr>
        <p:spPr>
          <a:xfrm>
            <a:off x="6380101" y="5136118"/>
            <a:ext cx="5486401" cy="1477328"/>
          </a:xfrm>
          <a:prstGeom prst="rect">
            <a:avLst/>
          </a:prstGeom>
          <a:noFill/>
        </p:spPr>
        <p:txBody>
          <a:bodyPr wrap="square" rtlCol="0">
            <a:spAutoFit/>
          </a:bodyPr>
          <a:lstStyle/>
          <a:p>
            <a:r>
              <a:rPr lang="en-US" b="1" dirty="0"/>
              <a:t>Impact  </a:t>
            </a:r>
          </a:p>
          <a:p>
            <a:pPr marL="285750" indent="-285750">
              <a:buFont typeface="Arial" panose="02080604020202020204" charset="0"/>
              <a:buChar char="•"/>
            </a:pPr>
            <a:r>
              <a:rPr lang="en-US" dirty="0"/>
              <a:t>We were able to recommend the next list of grocery items to individual customers with an accuracy of 80%</a:t>
            </a:r>
          </a:p>
          <a:p>
            <a:pPr marL="285750" indent="-285750">
              <a:buFont typeface="Arial" panose="02080604020202020204" charset="0"/>
              <a:buChar char="•"/>
            </a:pPr>
            <a:endParaRPr lang="en-US" dirty="0"/>
          </a:p>
        </p:txBody>
      </p:sp>
      <p:sp>
        <p:nvSpPr>
          <p:cNvPr id="8" name="TextBox 7"/>
          <p:cNvSpPr txBox="1"/>
          <p:nvPr/>
        </p:nvSpPr>
        <p:spPr>
          <a:xfrm>
            <a:off x="467476" y="5136118"/>
            <a:ext cx="5486401" cy="1200329"/>
          </a:xfrm>
          <a:prstGeom prst="rect">
            <a:avLst/>
          </a:prstGeom>
          <a:noFill/>
        </p:spPr>
        <p:txBody>
          <a:bodyPr wrap="square" rtlCol="0">
            <a:spAutoFit/>
          </a:bodyPr>
          <a:lstStyle/>
          <a:p>
            <a:r>
              <a:rPr lang="en-US" b="1" dirty="0"/>
              <a:t>Challenges</a:t>
            </a:r>
            <a:endParaRPr lang="en-US" dirty="0"/>
          </a:p>
          <a:p>
            <a:pPr marL="285750" indent="-285750">
              <a:buFont typeface="Arial" panose="02080604020202020204" charset="0"/>
              <a:buChar char="•"/>
            </a:pPr>
            <a:r>
              <a:rPr lang="en-US" dirty="0"/>
              <a:t>Identify the customers likely to repeat their purchases</a:t>
            </a:r>
          </a:p>
          <a:p>
            <a:pPr marL="285750" indent="-285750">
              <a:buFont typeface="Arial" panose="02080604020202020204" charset="0"/>
              <a:buChar char="•"/>
            </a:pPr>
            <a:r>
              <a:rPr lang="en-US" dirty="0"/>
              <a:t>Recommend a list of grocery items the individual consumer is likely to purchase</a:t>
            </a:r>
          </a:p>
        </p:txBody>
      </p:sp>
      <p:pic>
        <p:nvPicPr>
          <p:cNvPr id="3" name="Picture 2" descr="2018-02-06"/>
          <p:cNvPicPr>
            <a:picLocks noChangeAspect="1"/>
          </p:cNvPicPr>
          <p:nvPr/>
        </p:nvPicPr>
        <p:blipFill>
          <a:blip r:embed="rId2"/>
          <a:stretch>
            <a:fillRect/>
          </a:stretch>
        </p:blipFill>
        <p:spPr>
          <a:xfrm>
            <a:off x="441960" y="2313305"/>
            <a:ext cx="5057140" cy="2229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557" y="344557"/>
            <a:ext cx="11463130" cy="7109639"/>
          </a:xfrm>
          <a:prstGeom prst="rect">
            <a:avLst/>
          </a:prstGeom>
          <a:noFill/>
        </p:spPr>
        <p:txBody>
          <a:bodyPr wrap="square" rtlCol="0">
            <a:spAutoFit/>
          </a:bodyPr>
          <a:lstStyle/>
          <a:p>
            <a:pPr algn="ctr"/>
            <a:r>
              <a:rPr lang="en-US" sz="2400" b="1" dirty="0"/>
              <a:t>Technical</a:t>
            </a:r>
            <a:endParaRPr lang="en-US" sz="2400" dirty="0"/>
          </a:p>
          <a:p>
            <a:r>
              <a:rPr lang="en-US" altLang="zh-CN" b="1" dirty="0"/>
              <a:t>Feature Engineering for the Model </a:t>
            </a:r>
            <a:endParaRPr lang="en-US" dirty="0"/>
          </a:p>
          <a:p>
            <a:r>
              <a:rPr lang="zh-CN" altLang="en-US" dirty="0"/>
              <a:t>       </a:t>
            </a:r>
            <a:r>
              <a:rPr lang="en-US" altLang="zh-CN" dirty="0"/>
              <a:t>The objective of the recommendation model is to capture the buying patterns of every customer and design a generic recommendation engine which gives personal recommendation based on the underlying patterns. </a:t>
            </a:r>
            <a:endParaRPr lang="en-US" dirty="0"/>
          </a:p>
          <a:p>
            <a:r>
              <a:rPr lang="en-US" altLang="zh-CN" dirty="0"/>
              <a:t>      Customers always tend to buy items in pairs/sets which can be termed as Co occurrence. Hence the first step of the algorithm uses periodic FP growth algorithm to mine frequent co-occurring items. </a:t>
            </a:r>
          </a:p>
          <a:p>
            <a:r>
              <a:rPr lang="zh-CN" altLang="en-US" dirty="0"/>
              <a:t>      </a:t>
            </a:r>
            <a:r>
              <a:rPr lang="en-US" altLang="zh-CN" dirty="0"/>
              <a:t>Groceries are purchased sequentially i.e. one item after other in sequence. Hence the next step for our model is to calculate intra-time which incorporates sequentiality into the model </a:t>
            </a:r>
          </a:p>
          <a:p>
            <a:r>
              <a:rPr lang="en-US" altLang="zh-CN" dirty="0"/>
              <a:t>      A customer makes specific purchases only at specific periods of time in a year which can be modeled as periodicity. We calculate inter time for the sequences which is further used to calculate periods. </a:t>
            </a:r>
            <a:endParaRPr lang="en-US" dirty="0"/>
          </a:p>
          <a:p>
            <a:r>
              <a:rPr lang="zh-CN" altLang="en-US" dirty="0"/>
              <a:t>      </a:t>
            </a:r>
            <a:r>
              <a:rPr lang="en-US" altLang="zh-CN" dirty="0"/>
              <a:t>And it is observed that many of periodic patterns recur frequently. A recurrence parameter is also calculated for each sequence.  At the end we have a set of recurrent sequences with each sequence having inter and intra times, periodicity and recurrence. </a:t>
            </a:r>
            <a:endParaRPr lang="en-US" dirty="0"/>
          </a:p>
          <a:p>
            <a:r>
              <a:rPr lang="zh-CN" altLang="en-US" dirty="0"/>
              <a:t> </a:t>
            </a:r>
            <a:endParaRPr lang="en-US" dirty="0"/>
          </a:p>
          <a:p>
            <a:r>
              <a:rPr lang="en-US" altLang="zh-CN" b="1" dirty="0"/>
              <a:t>Predictive Modelling :</a:t>
            </a:r>
            <a:endParaRPr lang="en-US" dirty="0"/>
          </a:p>
          <a:p>
            <a:r>
              <a:rPr lang="en-US" altLang="zh-CN" dirty="0"/>
              <a:t>Once the sequences are generated, we filter out less recurring and periodic items. For each of remaining sequence, the antecedent is taken and unique predictor value is calculated based on three factors.</a:t>
            </a:r>
            <a:endParaRPr lang="en-US" dirty="0"/>
          </a:p>
          <a:p>
            <a:pPr marL="285750" lvl="0" indent="-285750">
              <a:buFont typeface="Arial" panose="020B0604020202020204" pitchFamily="34" charset="0"/>
              <a:buChar char="•"/>
            </a:pPr>
            <a:r>
              <a:rPr lang="en-US" altLang="zh-CN" dirty="0"/>
              <a:t>Support of Antecedent among sequences</a:t>
            </a:r>
            <a:endParaRPr lang="en-US" dirty="0"/>
          </a:p>
          <a:p>
            <a:pPr marL="285750" lvl="0" indent="-285750">
              <a:buFont typeface="Arial" panose="020B0604020202020204" pitchFamily="34" charset="0"/>
              <a:buChar char="•"/>
            </a:pPr>
            <a:r>
              <a:rPr lang="en-US" altLang="zh-CN" dirty="0"/>
              <a:t>Difference of last period occurrences and median number of occurrences among all periods</a:t>
            </a:r>
            <a:endParaRPr lang="en-US" dirty="0"/>
          </a:p>
          <a:p>
            <a:pPr marL="285750" lvl="0" indent="-285750">
              <a:buFont typeface="Arial" panose="020B0604020202020204" pitchFamily="34" charset="0"/>
              <a:buChar char="•"/>
            </a:pPr>
            <a:r>
              <a:rPr lang="en-US" altLang="zh-CN" dirty="0"/>
              <a:t>Difference of days since last precedent occurrence and median intra time</a:t>
            </a:r>
            <a:endParaRPr lang="en-US" dirty="0"/>
          </a:p>
          <a:p>
            <a:r>
              <a:rPr lang="zh-CN" altLang="en-US" dirty="0"/>
              <a:t> </a:t>
            </a:r>
            <a:endParaRPr lang="en-US" dirty="0"/>
          </a:p>
          <a:p>
            <a:r>
              <a:rPr lang="en-US" altLang="zh-CN" dirty="0"/>
              <a:t>A predictor value is assigned for all the sequence - antecedents and top-k items are selected and  recommended as next basket for the customer. </a:t>
            </a:r>
            <a:endParaRPr lang="en-US" dirty="0"/>
          </a:p>
          <a:p>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45" y="648970"/>
            <a:ext cx="2802890" cy="774700"/>
          </a:xfrm>
        </p:spPr>
        <p:txBody>
          <a:bodyPr>
            <a:normAutofit/>
          </a:bodyPr>
          <a:lstStyle/>
          <a:p>
            <a:r>
              <a:rPr lang="x-none" altLang="en-IN" sz="1600"/>
              <a:t>All Users data</a:t>
            </a:r>
          </a:p>
        </p:txBody>
      </p:sp>
      <p:pic>
        <p:nvPicPr>
          <p:cNvPr id="9" name="Picture 8" descr="3rd"/>
          <p:cNvPicPr>
            <a:picLocks noChangeAspect="1"/>
          </p:cNvPicPr>
          <p:nvPr/>
        </p:nvPicPr>
        <p:blipFill>
          <a:blip r:embed="rId2"/>
          <a:srcRect l="12544" t="37638" r="15676" b="12823"/>
          <a:stretch>
            <a:fillRect/>
          </a:stretch>
        </p:blipFill>
        <p:spPr>
          <a:xfrm>
            <a:off x="7440930" y="2287905"/>
            <a:ext cx="4745355" cy="2801620"/>
          </a:xfrm>
          <a:prstGeom prst="rect">
            <a:avLst/>
          </a:prstGeom>
        </p:spPr>
      </p:pic>
      <p:pic>
        <p:nvPicPr>
          <p:cNvPr id="11" name="Picture 10" descr="1"/>
          <p:cNvPicPr>
            <a:picLocks noChangeAspect="1"/>
          </p:cNvPicPr>
          <p:nvPr/>
        </p:nvPicPr>
        <p:blipFill>
          <a:blip r:embed="rId3"/>
          <a:srcRect l="15991" t="21199" r="26187" b="5300"/>
          <a:stretch>
            <a:fillRect/>
          </a:stretch>
        </p:blipFill>
        <p:spPr>
          <a:xfrm>
            <a:off x="59690" y="1722120"/>
            <a:ext cx="3735070" cy="4156710"/>
          </a:xfrm>
          <a:prstGeom prst="rect">
            <a:avLst/>
          </a:prstGeom>
        </p:spPr>
      </p:pic>
      <p:pic>
        <p:nvPicPr>
          <p:cNvPr id="12" name="Picture 11" descr="2"/>
          <p:cNvPicPr>
            <a:picLocks noChangeAspect="1"/>
          </p:cNvPicPr>
          <p:nvPr/>
        </p:nvPicPr>
        <p:blipFill>
          <a:blip r:embed="rId4"/>
          <a:srcRect l="16149" t="21469" r="28851" b="20357"/>
          <a:stretch>
            <a:fillRect/>
          </a:stretch>
        </p:blipFill>
        <p:spPr>
          <a:xfrm>
            <a:off x="4144010" y="2134235"/>
            <a:ext cx="3121025" cy="3289935"/>
          </a:xfrm>
          <a:prstGeom prst="rect">
            <a:avLst/>
          </a:prstGeom>
        </p:spPr>
      </p:pic>
      <p:sp>
        <p:nvSpPr>
          <p:cNvPr id="13" name="Right Arrow 12"/>
          <p:cNvSpPr/>
          <p:nvPr/>
        </p:nvSpPr>
        <p:spPr>
          <a:xfrm>
            <a:off x="3926840" y="3506470"/>
            <a:ext cx="599440" cy="315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a:p>
        </p:txBody>
      </p:sp>
      <p:sp>
        <p:nvSpPr>
          <p:cNvPr id="14" name="Right Arrow 13"/>
          <p:cNvSpPr/>
          <p:nvPr/>
        </p:nvSpPr>
        <p:spPr>
          <a:xfrm>
            <a:off x="6939915" y="3460750"/>
            <a:ext cx="599440" cy="315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a:p>
        </p:txBody>
      </p:sp>
      <p:sp>
        <p:nvSpPr>
          <p:cNvPr id="15" name="Title 1"/>
          <p:cNvSpPr>
            <a:spLocks noGrp="1"/>
          </p:cNvSpPr>
          <p:nvPr/>
        </p:nvSpPr>
        <p:spPr>
          <a:xfrm>
            <a:off x="4262120" y="824230"/>
            <a:ext cx="3260725" cy="6007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x-none" altLang="en-IN" sz="1600"/>
              <a:t>Extracting each user data</a:t>
            </a:r>
          </a:p>
        </p:txBody>
      </p:sp>
      <p:sp>
        <p:nvSpPr>
          <p:cNvPr id="16" name="Title 1"/>
          <p:cNvSpPr>
            <a:spLocks noGrp="1"/>
          </p:cNvSpPr>
          <p:nvPr/>
        </p:nvSpPr>
        <p:spPr>
          <a:xfrm>
            <a:off x="8489950" y="714375"/>
            <a:ext cx="3260725" cy="6007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x-none" altLang="en-IN" sz="1600"/>
              <a:t>Inter time and Intra time calculation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250</Words>
  <Application>Microsoft Office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等线</vt:lpstr>
      <vt:lpstr>Arial</vt:lpstr>
      <vt:lpstr>Calibri</vt:lpstr>
      <vt:lpstr>Calibri Light</vt:lpstr>
      <vt:lpstr>Office Theme</vt:lpstr>
      <vt:lpstr>PowerPoint Presentation</vt:lpstr>
      <vt:lpstr>PowerPoint Presentation</vt:lpstr>
      <vt:lpstr>All Users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Jyothirmai</dc:creator>
  <cp:lastModifiedBy>Perceptive Analytics</cp:lastModifiedBy>
  <cp:revision>95</cp:revision>
  <dcterms:created xsi:type="dcterms:W3CDTF">2018-02-13T06:12:13Z</dcterms:created>
  <dcterms:modified xsi:type="dcterms:W3CDTF">2018-02-28T09:39:05Z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