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3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7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80604020202020204" charset="0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8060402020202020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80604020202020204" charset="0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8060402020202020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80604020202020204" charset="0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80604020202020204" charset="0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80604020202020204" charset="0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80604020202020204" charset="0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80604020202020204" charset="0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9325" y="1379855"/>
            <a:ext cx="9283700" cy="2616200"/>
          </a:xfrm>
        </p:spPr>
        <p:txBody>
          <a:bodyPr>
            <a:normAutofit fontScale="90000"/>
          </a:bodyPr>
          <a:lstStyle/>
          <a:p>
            <a:pPr algn="l"/>
            <a:r>
              <a:rPr lang="x-none" altLang="en-US"/>
              <a:t>Next Basket Recommendation Engine for Online Groceries stores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x-none" altLang="en-US"/>
              <a:t>Prudhvi P</a:t>
            </a:r>
          </a:p>
          <a:p>
            <a:endParaRPr lang="x-none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IN"/>
              <a:t>Why  Interpretability of Model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x-none" altLang="en-IN"/>
              <a:t>Marketing managers wants to best utilise model to boost sales utilising their expertise</a:t>
            </a:r>
          </a:p>
          <a:p>
            <a:endParaRPr lang="x-none" alt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IN"/>
              <a:t>Why user based approach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altLang="en-IN"/>
              <a:t>When small</a:t>
            </a:r>
          </a:p>
          <a:p>
            <a:r>
              <a:rPr lang="x-none" altLang="en-IN"/>
              <a:t>When complex patterns are observed</a:t>
            </a:r>
          </a:p>
          <a:p>
            <a:r>
              <a:rPr lang="x-none" altLang="en-IN"/>
              <a:t>Can be run even on mobile</a:t>
            </a:r>
          </a:p>
          <a:p>
            <a:r>
              <a:rPr lang="x-none" altLang="en-IN"/>
              <a:t>There is no correct approach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IN"/>
              <a:t>The Model - TARS based Predictor (TBP)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altLang="en-IN"/>
              <a:t>Co Occurence</a:t>
            </a:r>
          </a:p>
          <a:p>
            <a:r>
              <a:rPr lang="x-none" altLang="en-IN"/>
              <a:t>Sequentiality of Purchase</a:t>
            </a:r>
          </a:p>
          <a:p>
            <a:r>
              <a:rPr lang="x-none" altLang="en-IN"/>
              <a:t>Periodicity of Purchase</a:t>
            </a:r>
          </a:p>
          <a:p>
            <a:r>
              <a:rPr lang="x-none" altLang="en-IN"/>
              <a:t>Recurrence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IN"/>
              <a:t>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IN"/>
              <a:t>FP Growth for Item set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916" y="159385"/>
            <a:ext cx="10018713" cy="1752599"/>
          </a:xfrm>
        </p:spPr>
        <p:txBody>
          <a:bodyPr/>
          <a:lstStyle/>
          <a:p>
            <a:r>
              <a:rPr lang="x-none" altLang="en-IN"/>
              <a:t>Other Models tried	- LGBM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3995" y="1626870"/>
            <a:ext cx="10019030" cy="416433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x-none" altLang="en-IN"/>
          </a:p>
          <a:p>
            <a:r>
              <a:rPr lang="x-none" altLang="en-IN"/>
              <a:t>Features used :</a:t>
            </a:r>
          </a:p>
          <a:p>
            <a:pPr marL="0" indent="0">
              <a:buNone/>
            </a:pPr>
            <a:r>
              <a:rPr lang="x-none" altLang="en-IN"/>
              <a:t>'user_total_orders', 'user_total_items', 'total_distinct_items', 'user_average_days_between_orders', 'user_average_basket',</a:t>
            </a:r>
          </a:p>
          <a:p>
            <a:pPr marL="0" indent="0">
              <a:buNone/>
            </a:pPr>
            <a:r>
              <a:rPr lang="x-none" altLang="en-IN"/>
              <a:t>'order_hour_of_day', 'days_since_prior_order', 'days_since_ratio', 'aisle_id', 'department_id', 'product_orders', 'product_reorders',  'product_reorder_rate', 'UP_orders', 'UP_orders_ratio' 'UP_average_pos_in_cart', 'UP_reorder_rate', 'UP_orders_since_last',</a:t>
            </a:r>
          </a:p>
          <a:p>
            <a:pPr marL="0" indent="0">
              <a:buNone/>
            </a:pPr>
            <a:r>
              <a:rPr lang="x-none" altLang="en-IN"/>
              <a:t>  'UP_delta_hour_vs_last'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IN"/>
              <a:t>LGBM User Specific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altLang="en-US"/>
          </a:p>
        </p:txBody>
      </p:sp>
      <p:pic>
        <p:nvPicPr>
          <p:cNvPr id="4" name="Content Placeholder 3" descr="IMG_20171013_11161482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311" y="446087"/>
            <a:ext cx="9698990" cy="59658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216" y="2184400"/>
            <a:ext cx="10018713" cy="1752599"/>
          </a:xfrm>
        </p:spPr>
        <p:txBody>
          <a:bodyPr/>
          <a:lstStyle/>
          <a:p>
            <a:r>
              <a:rPr lang="x-none" altLang="en-IN" b="1"/>
              <a:t>Please !! </a:t>
            </a:r>
            <a:br>
              <a:rPr lang="x-none" altLang="en-IN" b="1"/>
            </a:br>
            <a:r>
              <a:rPr lang="x-none" altLang="en-IN" b="1"/>
              <a:t>This isn't Market Basket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061" y="339090"/>
            <a:ext cx="10018713" cy="1752599"/>
          </a:xfrm>
        </p:spPr>
        <p:txBody>
          <a:bodyPr/>
          <a:lstStyle/>
          <a:p>
            <a:r>
              <a:rPr lang="x-none" altLang="en-IN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5110" y="2146300"/>
            <a:ext cx="10019030" cy="285623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x-none" altLang="en-IN"/>
              <a:t>Users order groceries from online stores</a:t>
            </a:r>
          </a:p>
          <a:p>
            <a:pPr>
              <a:lnSpc>
                <a:spcPct val="110000"/>
              </a:lnSpc>
            </a:pPr>
            <a:r>
              <a:rPr lang="x-none" altLang="en-IN"/>
              <a:t>Maintaining a grocery list is still a unsolved problem</a:t>
            </a:r>
          </a:p>
          <a:p>
            <a:pPr>
              <a:lnSpc>
                <a:spcPct val="110000"/>
              </a:lnSpc>
            </a:pPr>
            <a:r>
              <a:rPr lang="x-none" altLang="en-IN"/>
              <a:t>How cool it would be if you visit an store/site, you would get a recommended list.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061" y="339090"/>
            <a:ext cx="10018713" cy="1752599"/>
          </a:xfrm>
        </p:spPr>
        <p:txBody>
          <a:bodyPr/>
          <a:lstStyle/>
          <a:p>
            <a:r>
              <a:rPr lang="x-none" altLang="en-IN"/>
              <a:t>A quick look at EDA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5110" y="2146300"/>
            <a:ext cx="10019030" cy="2856230"/>
          </a:xfrm>
        </p:spPr>
        <p:txBody>
          <a:bodyPr/>
          <a:lstStyle/>
          <a:p>
            <a:pPr>
              <a:lnSpc>
                <a:spcPct val="110000"/>
              </a:lnSpc>
            </a:pPr>
            <a:endParaRPr lang="x-none" alt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altLang="en-IN"/>
              <a:t>What is the most ordered product</a:t>
            </a:r>
          </a:p>
          <a:p>
            <a:r>
              <a:rPr lang="x-none" altLang="en-IN"/>
              <a:t>A . Milk      B. Beer    </a:t>
            </a:r>
          </a:p>
          <a:p>
            <a:r>
              <a:rPr lang="x-none" altLang="en-IN"/>
              <a:t>C. Eggs       D. Bananas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IN"/>
              <a:t>What algorithm will you use now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altLang="en-IN"/>
              <a:t>Clustering  or Classification ?</a:t>
            </a:r>
          </a:p>
          <a:p>
            <a:r>
              <a:rPr lang="x-none" altLang="en-IN"/>
              <a:t>What is the target label here ?</a:t>
            </a:r>
          </a:p>
          <a:p>
            <a:endParaRPr lang="x-none" alt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1301" y="149860"/>
            <a:ext cx="10018713" cy="1752599"/>
          </a:xfrm>
        </p:spPr>
        <p:txBody>
          <a:bodyPr/>
          <a:lstStyle/>
          <a:p>
            <a:r>
              <a:rPr lang="x-none" altLang="en-IN"/>
              <a:t>Multi Class Vs Multi Label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x-none" altLang="en-IN"/>
          </a:p>
          <a:p>
            <a:endParaRPr lang="x-none" altLang="en-IN"/>
          </a:p>
        </p:txBody>
      </p:sp>
      <p:pic>
        <p:nvPicPr>
          <p:cNvPr id="7" name="Picture 6" descr="beautiful_scenery_05_hd_picture_1662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440" y="1409065"/>
            <a:ext cx="6975475" cy="4461510"/>
          </a:xfrm>
          <a:prstGeom prst="rect">
            <a:avLst/>
          </a:prstGeom>
        </p:spPr>
      </p:pic>
      <p:pic>
        <p:nvPicPr>
          <p:cNvPr id="8" name="Picture 7" descr="Screen-Shot-2017-08-25-at-11.04.32-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220" y="6066790"/>
            <a:ext cx="5904865" cy="685800"/>
          </a:xfrm>
          <a:prstGeom prst="rect">
            <a:avLst/>
          </a:prstGeom>
        </p:spPr>
      </p:pic>
      <p:graphicFrame>
        <p:nvGraphicFramePr>
          <p:cNvPr id="9" name="Table 8"/>
          <p:cNvGraphicFramePr/>
          <p:nvPr/>
        </p:nvGraphicFramePr>
        <p:xfrm>
          <a:off x="268605" y="6111875"/>
          <a:ext cx="5253990" cy="52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3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83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b="0">
                          <a:solidFill>
                            <a:schemeClr val="tx1"/>
                          </a:solidFill>
                        </a:rPr>
                        <a:t>House/Villa/High_rise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0346" y="43815"/>
            <a:ext cx="10018713" cy="1752599"/>
          </a:xfrm>
        </p:spPr>
        <p:txBody>
          <a:bodyPr/>
          <a:lstStyle/>
          <a:p>
            <a:r>
              <a:rPr lang="x-none" altLang="en-IN"/>
              <a:t>Is this colloborative filtering</a:t>
            </a:r>
          </a:p>
        </p:txBody>
      </p:sp>
      <p:pic>
        <p:nvPicPr>
          <p:cNvPr id="5" name="Content Placeholder 4" descr="x3056t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6935" y="1720850"/>
            <a:ext cx="8402955" cy="44170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IN"/>
              <a:t>Existing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8445" y="2204719"/>
            <a:ext cx="10018713" cy="3124201"/>
          </a:xfrm>
        </p:spPr>
        <p:txBody>
          <a:bodyPr>
            <a:normAutofit fontScale="92500"/>
          </a:bodyPr>
          <a:lstStyle/>
          <a:p>
            <a:r>
              <a:rPr lang="x-none" altLang="en-IN"/>
              <a:t>General Recommenders - Colloborative based filtering approaches </a:t>
            </a:r>
          </a:p>
          <a:p>
            <a:pPr marL="0" indent="0">
              <a:buNone/>
            </a:pPr>
            <a:r>
              <a:rPr lang="x-none" altLang="en-IN"/>
              <a:t>   (Issues : generic not user specific - no sequential approach)</a:t>
            </a:r>
          </a:p>
          <a:p>
            <a:r>
              <a:rPr lang="x-none" altLang="en-IN"/>
              <a:t>Sequential models - Markov Chains - </a:t>
            </a:r>
          </a:p>
          <a:p>
            <a:pPr marL="0" indent="0">
              <a:buNone/>
            </a:pPr>
            <a:r>
              <a:rPr lang="x-none" altLang="en-IN"/>
              <a:t>    (Issues : Independence of items in same basket )</a:t>
            </a:r>
          </a:p>
          <a:p>
            <a:r>
              <a:rPr lang="x-none" altLang="en-IN"/>
              <a:t>Pattern Based - Frequent Itemsets </a:t>
            </a:r>
          </a:p>
          <a:p>
            <a:pPr marL="0" indent="0">
              <a:buNone/>
            </a:pPr>
            <a:r>
              <a:rPr lang="x-none" altLang="en-IN"/>
              <a:t>     (Issues : No sequential approach ,no user centric approach)</a:t>
            </a:r>
          </a:p>
          <a:p>
            <a:r>
              <a:rPr lang="x-none" altLang="en-IN"/>
              <a:t>Hybrid  - Very efficient ( Issue :Interpretability)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1098</TotalTime>
  <Words>369</Words>
  <Application>Microsoft Office PowerPoint</Application>
  <PresentationFormat>Widescreen</PresentationFormat>
  <Paragraphs>46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Corbel</vt:lpstr>
      <vt:lpstr>Parallax</vt:lpstr>
      <vt:lpstr>Next Basket Recommendation Engine for Online Groceries stores</vt:lpstr>
      <vt:lpstr>Please !!  This isn't Market Basket Analysis</vt:lpstr>
      <vt:lpstr>Problem Statement</vt:lpstr>
      <vt:lpstr>A quick look at EDA</vt:lpstr>
      <vt:lpstr>PowerPoint Presentation</vt:lpstr>
      <vt:lpstr>What algorithm will you use now ?</vt:lpstr>
      <vt:lpstr>Multi Class Vs Multi Label Classification</vt:lpstr>
      <vt:lpstr>Is this colloborative filtering</vt:lpstr>
      <vt:lpstr>Existing Approaches</vt:lpstr>
      <vt:lpstr>Why  Interpretability of Model </vt:lpstr>
      <vt:lpstr>Why user based approach </vt:lpstr>
      <vt:lpstr>The Model - TARS based Predictor (TBP)</vt:lpstr>
      <vt:lpstr>Modelling</vt:lpstr>
      <vt:lpstr>FP Growth for Item set mining</vt:lpstr>
      <vt:lpstr>Other Models tried - LGBM</vt:lpstr>
      <vt:lpstr>LGBM User Specific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Perceptive Analytics</cp:lastModifiedBy>
  <cp:revision>14</cp:revision>
  <dcterms:created xsi:type="dcterms:W3CDTF">2018-02-04T05:09:36Z</dcterms:created>
  <dcterms:modified xsi:type="dcterms:W3CDTF">2018-03-01T05:53:35Z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16393-10.1.0.5672</vt:lpwstr>
  </property>
</Properties>
</file>