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6" r:id="rId3"/>
    <p:sldId id="266" r:id="rId4"/>
    <p:sldId id="269" r:id="rId5"/>
    <p:sldId id="271" r:id="rId6"/>
    <p:sldId id="277" r:id="rId7"/>
    <p:sldId id="272" r:id="rId8"/>
    <p:sldId id="270" r:id="rId9"/>
    <p:sldId id="273" r:id="rId10"/>
    <p:sldId id="278" r:id="rId11"/>
    <p:sldId id="288" r:id="rId12"/>
    <p:sldId id="274" r:id="rId13"/>
    <p:sldId id="289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8B61D-6C98-E53A-C43C-5EC159179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72711-6E63-6CFA-5355-B5A1E8021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5F627-FF66-3F87-71F6-AB75424DB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D8AC-3DED-40DE-9F93-7B3A02E40647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8AB2C-E547-6578-BDDE-BD7061FF7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4D6C7-721D-08F0-1C5A-F2855500F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2C6F-7D0C-4AAA-B647-91C8BB8C7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347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17DC8-D5CD-2A7C-7936-52B67280D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E8875E-411C-3535-D5B6-4916FBBCD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BA535-D1B9-3189-9771-AA0A5CB94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D8AC-3DED-40DE-9F93-7B3A02E40647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426CE-C950-3AD0-A7D4-D55B624E0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EA428-E56D-80D6-FBD6-AF263CD55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2C6F-7D0C-4AAA-B647-91C8BB8C7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034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F67ECB-5645-B650-2F15-F151305007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3A3BC-4347-33D9-DBD4-6F01B0CB1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441AC-1BED-5121-D8CD-62FC2F17C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D8AC-3DED-40DE-9F93-7B3A02E40647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D9FD2-0619-EC80-B1F1-6B732E5E6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BB028-4C1E-8C07-28EC-D36AF470E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2C6F-7D0C-4AAA-B647-91C8BB8C7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31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29D0C-8370-26B4-489B-46A573498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713D8-7947-E256-B081-761668B58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DA054-9638-D6E2-B866-D4395AB9E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D8AC-3DED-40DE-9F93-7B3A02E40647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019E6-B63B-BFEE-1247-D9F4DC54D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49787-5F2B-E328-33A6-F46319D68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2C6F-7D0C-4AAA-B647-91C8BB8C7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311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547D-A613-F8D3-B571-C0F5A1234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DE59D-065A-B988-4255-9C17DF2DB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C5DE0-96E0-6DC0-9FF4-705D96B81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D8AC-3DED-40DE-9F93-7B3A02E40647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A7504-E741-E42D-2199-B55881165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103F0-178D-6719-B8BD-75966AF8E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2C6F-7D0C-4AAA-B647-91C8BB8C7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22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80C21-7542-322D-16BA-1F84E2E44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A0EE3-CEBD-6562-DF5C-5757878F32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0C3F1-EA5D-4710-F2F9-A946973FD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8112D-811D-6345-ABE3-9F50E008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D8AC-3DED-40DE-9F93-7B3A02E40647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160AD-5E04-DA46-E737-4519805C0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8FA77-A382-EAB4-0401-84485B756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2C6F-7D0C-4AAA-B647-91C8BB8C7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622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46B74-7B58-C7A0-C8F4-A1778D25F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219B3-52BB-0B24-0547-A2B0D7516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9838B-2FB9-2A57-D9AE-FF6778569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04AD68-5F87-B211-E399-E729CFBFE0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E84A5F-0328-F353-8B15-1568692BD3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DF3F26-A08B-C920-E89C-35AC42BA9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D8AC-3DED-40DE-9F93-7B3A02E40647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68D301-945A-576A-8831-FBF598AF1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678DC8-B0BB-BD52-6983-8B542D672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2C6F-7D0C-4AAA-B647-91C8BB8C7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465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18F8F-640A-DA6E-F486-E38C69B76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136B46-E45C-039E-09B5-E542D07A4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D8AC-3DED-40DE-9F93-7B3A02E40647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574F60-0AFB-CC03-647D-FC367B7D2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3C64BE-6F6B-0A16-6051-A97B87409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2C6F-7D0C-4AAA-B647-91C8BB8C7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340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D04798-1C1A-A58B-CF76-DDE6BD93B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D8AC-3DED-40DE-9F93-7B3A02E40647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EC331C-0E51-71AD-B445-49F37759E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A5273-B1AA-BE12-76CC-86D6D312D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2C6F-7D0C-4AAA-B647-91C8BB8C7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937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A12F3-FE7E-E55A-A527-2E3B9B373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D2EFB-3235-421E-285C-7D99D39AB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4DC2C-1CB5-862D-53C2-3D5297556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EE799-81C0-2C03-337C-56A4227FA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D8AC-3DED-40DE-9F93-7B3A02E40647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C049A-36F7-2042-7333-94627D0A5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C595B0-235A-EB13-9AE1-3BBE9C40D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2C6F-7D0C-4AAA-B647-91C8BB8C7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8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FBF0A-4A0F-8490-FC4F-1D89970A0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DA8D98-421A-840C-80CA-C7608FFE2E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0EAFD3-F2CE-DEA4-F96B-14921E096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F2BD0-0EE3-9354-4332-54226E147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D8AC-3DED-40DE-9F93-7B3A02E40647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CC633-DF52-E4A1-DF0C-0CBF5E731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AE5B7-2EC8-368F-4980-8652839A5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2C6F-7D0C-4AAA-B647-91C8BB8C7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014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BE5C66-1EA1-E263-8B3C-91A0823B5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F1348-5E75-F7A3-F28B-810EFCC5A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37F78-41F4-9E58-49DB-4C2272BCEF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3D8AC-3DED-40DE-9F93-7B3A02E40647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3E5D5-BBFA-56F5-4A36-B6511EE99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4D210-30C7-D713-0FCC-8B63D5C06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12C6F-7D0C-4AAA-B647-91C8BB8C7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320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1A88223-ADED-0690-D19B-66603567D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99" y="365125"/>
            <a:ext cx="6390433" cy="230343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200" b="1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DSCI 5360 – Data Visualization for Analytics. </a:t>
            </a:r>
            <a:br>
              <a:rPr lang="en-US" sz="3200" b="1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u="sng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on Airlines Pricing</a:t>
            </a:r>
            <a:br>
              <a:rPr lang="en-US" sz="3200" b="1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plane on the runway&#10;&#10;Description automatically generated">
            <a:extLst>
              <a:ext uri="{FF2B5EF4-FFF2-40B4-BE49-F238E27FC236}">
                <a16:creationId xmlns:a16="http://schemas.microsoft.com/office/drawing/2014/main" id="{890A3B21-87FA-030A-93E5-4BD6ECC81B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0" r="2060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D5E557E-C0E3-F9CD-5A44-8A72289AD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2903668"/>
            <a:ext cx="4236616" cy="3226545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Prudhvi </a:t>
            </a:r>
            <a:r>
              <a:rPr lang="en-IN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Addada</a:t>
            </a:r>
            <a:endParaRPr lang="en-IN" sz="24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79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6835A3-27EA-186C-50D8-6286E56E8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311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lane on the runway&#10;&#10;Description automatically generated">
            <a:extLst>
              <a:ext uri="{FF2B5EF4-FFF2-40B4-BE49-F238E27FC236}">
                <a16:creationId xmlns:a16="http://schemas.microsoft.com/office/drawing/2014/main" id="{C60F5B3A-7486-E531-8749-223196C080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71" b="11329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4DC4D2-88B5-6A00-BEDD-B90C81E67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8985380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299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lane on the runway&#10;&#10;Description automatically generated">
            <a:extLst>
              <a:ext uri="{FF2B5EF4-FFF2-40B4-BE49-F238E27FC236}">
                <a16:creationId xmlns:a16="http://schemas.microsoft.com/office/drawing/2014/main" id="{890A3B21-87FA-030A-93E5-4BD6ECC81B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9" b="1547"/>
          <a:stretch/>
        </p:blipFill>
        <p:spPr>
          <a:xfrm>
            <a:off x="1" y="10"/>
            <a:ext cx="7528563" cy="685799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B1A88223-ADED-0690-D19B-66603567D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564" y="568959"/>
            <a:ext cx="3822189" cy="964557"/>
          </a:xfrm>
        </p:spPr>
        <p:txBody>
          <a:bodyPr>
            <a:normAutofit/>
          </a:bodyPr>
          <a:lstStyle/>
          <a:p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988AE09-494A-354B-4516-ECA5D1DB0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8564" y="1387721"/>
            <a:ext cx="4338316" cy="4657480"/>
          </a:xfrm>
        </p:spPr>
        <p:txBody>
          <a:bodyPr>
            <a:normAutofit fontScale="70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Revenue Analysis: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Identified top-performing flights based on revenue.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Analyzed revenue distribution to understand key contributors.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Flight Count Insights: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Explored the frequency of flights to determine popular destinations.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Best Flight Selection: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Evaluated criteria for the "best" flight, considering both revenue and count.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Affordability Analysis: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Investigated and highlighted affordable flight options.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Temporal Trends: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Analyzed trends in flight counts for March, April, May, and June.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Explored variations in flight schedules between weekdays and weekends.</a:t>
            </a:r>
          </a:p>
          <a:p>
            <a:pPr>
              <a:buFont typeface="Wingdings" panose="05000000000000000000" pitchFamily="2" charset="2"/>
              <a:buChar char="Ø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33421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1EDA3-11AF-9439-2F4B-7AF7CB68A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0514" y="450859"/>
            <a:ext cx="4113245" cy="1325563"/>
          </a:xfrm>
        </p:spPr>
        <p:txBody>
          <a:bodyPr>
            <a:normAutofit/>
          </a:bodyPr>
          <a:lstStyle/>
          <a:p>
            <a:r>
              <a:rPr lang="en-IN" sz="2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Limitations of the dataset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D15C5-6A7A-87D9-4FC5-10212141A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0514" y="2055803"/>
            <a:ext cx="4253203" cy="4351338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data only covers flights within India. Analysing international routes could reveal different pricing dynamics.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a limited number of airlines represented in the data (Air India, GoAir, IndiGo, etc). Including more airlines would allow for comparison across a wider set of competitors.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data does not include some variables that could impact pricing, like cabin class, peak vs off-peak travel times, group bookings, etc. Adding these variables could uncover additional factors influencing airfares.</a:t>
            </a:r>
          </a:p>
          <a:p>
            <a:pPr marL="0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plane on the runway&#10;&#10;Description automatically generated">
            <a:extLst>
              <a:ext uri="{FF2B5EF4-FFF2-40B4-BE49-F238E27FC236}">
                <a16:creationId xmlns:a16="http://schemas.microsoft.com/office/drawing/2014/main" id="{F9D0E4C6-D0E0-4AC5-5BC8-8ED7CDB8A5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9" b="1547"/>
          <a:stretch/>
        </p:blipFill>
        <p:spPr>
          <a:xfrm>
            <a:off x="1" y="10"/>
            <a:ext cx="710059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978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0A3B21-87FA-030A-93E5-4BD6ECC81B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4" r="-1" b="-1"/>
          <a:stretch/>
        </p:blipFill>
        <p:spPr>
          <a:xfrm>
            <a:off x="-3049" y="0"/>
            <a:ext cx="1219200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AFC8289-9227-D3A9-F9C2-D7CB8D1C2C1A}"/>
              </a:ext>
            </a:extLst>
          </p:cNvPr>
          <p:cNvSpPr/>
          <p:nvPr/>
        </p:nvSpPr>
        <p:spPr>
          <a:xfrm>
            <a:off x="3490365" y="2357735"/>
            <a:ext cx="42562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04349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1A88223-ADED-0690-D19B-66603567D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3" y="568325"/>
            <a:ext cx="5251316" cy="6508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988AE09-494A-354B-4516-ECA5D1DB0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503" y="1488440"/>
            <a:ext cx="5491480" cy="50139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ea typeface="+mj-ea"/>
                <a:cs typeface="Times New Roman" panose="02020603050405020304" pitchFamily="18" charset="0"/>
              </a:rPr>
              <a:t>Purpose: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ea typeface="+mj-ea"/>
                <a:cs typeface="Times New Roman" panose="02020603050405020304" pitchFamily="18" charset="0"/>
              </a:rPr>
              <a:t>Learn Visualization Techniques: Understand and apply advanced visualization techniques.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ea typeface="+mj-ea"/>
                <a:cs typeface="Times New Roman" panose="02020603050405020304" pitchFamily="18" charset="0"/>
              </a:rPr>
              <a:t>Insight Generation: Gain insights into airline pricing, trends, and dynamics.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ea typeface="+mj-ea"/>
                <a:cs typeface="Times New Roman" panose="02020603050405020304" pitchFamily="18" charset="0"/>
              </a:rPr>
              <a:t>Recommendations: Suggest actionable recommendations for airlines, fares, and optimal routes.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ea typeface="+mj-ea"/>
                <a:cs typeface="Times New Roman" panose="02020603050405020304" pitchFamily="18" charset="0"/>
              </a:rPr>
              <a:t>Objectives: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ea typeface="+mj-ea"/>
                <a:cs typeface="Times New Roman" panose="02020603050405020304" pitchFamily="18" charset="0"/>
              </a:rPr>
              <a:t>Visualization Learning: Explore diverse visualization techniques for comprehensive learning.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ea typeface="+mj-ea"/>
                <a:cs typeface="Times New Roman" panose="02020603050405020304" pitchFamily="18" charset="0"/>
              </a:rPr>
              <a:t>Insightful Analysis: Derive meaningful insights into airline pricing patterns and trends.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ea typeface="+mj-ea"/>
                <a:cs typeface="Times New Roman" panose="02020603050405020304" pitchFamily="18" charset="0"/>
              </a:rPr>
              <a:t>Actionable Recommendations: Provide practical recommendations for airlines, fares, and route optimization based on data analysis.</a:t>
            </a:r>
          </a:p>
        </p:txBody>
      </p:sp>
      <p:pic>
        <p:nvPicPr>
          <p:cNvPr id="5" name="Picture 4" descr="A plane on the runway&#10;&#10;Description automatically generated">
            <a:extLst>
              <a:ext uri="{FF2B5EF4-FFF2-40B4-BE49-F238E27FC236}">
                <a16:creationId xmlns:a16="http://schemas.microsoft.com/office/drawing/2014/main" id="{890A3B21-87FA-030A-93E5-4BD6ECC81B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0" r="2060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5006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1A88223-ADED-0690-D19B-66603567D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8828" y="518159"/>
            <a:ext cx="4840010" cy="104648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pic>
        <p:nvPicPr>
          <p:cNvPr id="5" name="Picture 4" descr="A plane on the runway&#10;&#10;Description automatically generated">
            <a:extLst>
              <a:ext uri="{FF2B5EF4-FFF2-40B4-BE49-F238E27FC236}">
                <a16:creationId xmlns:a16="http://schemas.microsoft.com/office/drawing/2014/main" id="{890A3B21-87FA-030A-93E5-4BD6ECC81B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0" r="19759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988AE09-494A-354B-4516-ECA5D1DB0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8828" y="1717040"/>
            <a:ext cx="5308349" cy="498855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Data Collection:</a:t>
            </a:r>
            <a:r>
              <a:rPr lang="en-US" altLang="en-US" sz="2000" dirty="0"/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Kaggle user: "SHRAY GARG"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Size of the Data: 11 Fields, 10.7K Cases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Year : 2019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Data Preprocessing Steps:</a:t>
            </a: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1. Cleaning: Handle missing or inconsistent data.</a:t>
            </a: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2. Transformation: Convert date and time formats for analysis.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000" dirty="0"/>
              <a:t>Important field name: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Airline, Date_of_Journey,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Source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Destination,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Route, Dep_Time,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Arrival_Time</a:t>
            </a:r>
            <a:r>
              <a:rPr lang="en-IN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Duration,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Total_Stops,additional Info etc.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0542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1A88223-ADED-0690-D19B-66603567D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3" y="669925"/>
            <a:ext cx="5251316" cy="6508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988AE09-494A-354B-4516-ECA5D1DB0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503" y="1574800"/>
            <a:ext cx="5491480" cy="4521200"/>
          </a:xfrm>
        </p:spPr>
        <p:txBody>
          <a:bodyPr>
            <a:noAutofit/>
          </a:bodyPr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Analyze monthly variations in flight counts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Determine the airline that excels in fare performance.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Investigate if there's a significant difference in flight counts and fares between weekdays and weekends.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Identify the airline leading in terms of overall revenue. 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Explore variations in flight counts and fares across different stops. 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Determine the average fares for flights on popular airlines.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Determine the number of flights and best airline arriving at the destination from specific sources.</a:t>
            </a:r>
          </a:p>
          <a:p>
            <a:pPr marL="0" indent="0">
              <a:buNone/>
            </a:pPr>
            <a:endParaRPr lang="en-US" sz="1800" dirty="0"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5" name="Picture 4" descr="A plane on the runway&#10;&#10;Description automatically generated">
            <a:extLst>
              <a:ext uri="{FF2B5EF4-FFF2-40B4-BE49-F238E27FC236}">
                <a16:creationId xmlns:a16="http://schemas.microsoft.com/office/drawing/2014/main" id="{890A3B21-87FA-030A-93E5-4BD6ECC81B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0" r="2060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44631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lane on the runway&#10;&#10;Description automatically generated">
            <a:extLst>
              <a:ext uri="{FF2B5EF4-FFF2-40B4-BE49-F238E27FC236}">
                <a16:creationId xmlns:a16="http://schemas.microsoft.com/office/drawing/2014/main" id="{890A3B21-87FA-030A-93E5-4BD6ECC81B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71" b="11329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988AE09-494A-354B-4516-ECA5D1DB0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1086" y="2524343"/>
            <a:ext cx="4458446" cy="313265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highlight>
                  <a:srgbClr val="C0C0C0"/>
                </a:highlight>
                <a:latin typeface="+mn-lt"/>
              </a:rPr>
              <a:t>What are the top 5 airlines with the highest flight counts?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highlight>
                  <a:srgbClr val="C0C0C0"/>
                </a:highlight>
                <a:latin typeface="+mn-lt"/>
              </a:rPr>
              <a:t>What was the trend in flight counts from March to June 2019, and were there any notable fluctuations or patterns monthly?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highlight>
                  <a:srgbClr val="C0C0C0"/>
                </a:highlight>
                <a:latin typeface="+mn-lt"/>
              </a:rPr>
              <a:t>Which airline tops in fare performance that contribute to high profits?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highlight>
                  <a:srgbClr val="C0C0C0"/>
                </a:highlight>
                <a:latin typeface="+mn-lt"/>
              </a:rPr>
              <a:t>Is there a significant difference in airline traffic patterns and fares between weekdays and weekends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1A88223-ADED-0690-D19B-66603567D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28" y="1071350"/>
            <a:ext cx="4775162" cy="1242924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3884704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7262F5-0B13-3E8A-1840-001D99342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42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lane on the runway&#10;&#10;Description automatically generated">
            <a:extLst>
              <a:ext uri="{FF2B5EF4-FFF2-40B4-BE49-F238E27FC236}">
                <a16:creationId xmlns:a16="http://schemas.microsoft.com/office/drawing/2014/main" id="{890A3B21-87FA-030A-93E5-4BD6ECC81B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71" b="11329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988AE09-494A-354B-4516-ECA5D1DB0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1086" y="2524343"/>
            <a:ext cx="4458446" cy="313265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highlight>
                  <a:srgbClr val="C0C0C0"/>
                </a:highlight>
                <a:latin typeface="+mn-lt"/>
              </a:rPr>
              <a:t>Which airline tops in the airline revenue?</a:t>
            </a:r>
            <a:endParaRPr lang="en-US" altLang="en-US" sz="2000" dirty="0">
              <a:highlight>
                <a:srgbClr val="C0C0C0"/>
              </a:highlight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highlight>
                  <a:srgbClr val="C0C0C0"/>
                </a:highlight>
                <a:latin typeface="+mn-lt"/>
              </a:rPr>
              <a:t>How do flight count and fares vary across different stops, and what insights can be gained from this stop-by-stop breakdown?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highlight>
                  <a:srgbClr val="C0C0C0"/>
                </a:highlight>
                <a:latin typeface="+mn-lt"/>
              </a:rPr>
              <a:t>What are the average fares for airlines on popular Airlines and on multiple stops?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1A88223-ADED-0690-D19B-66603567D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28" y="1071350"/>
            <a:ext cx="4775162" cy="1242924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3910793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47FAB3-BEB9-EE6D-52CA-E9A2E2B40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8" y="0"/>
            <a:ext cx="121201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642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lane on the runway&#10;&#10;Description automatically generated">
            <a:extLst>
              <a:ext uri="{FF2B5EF4-FFF2-40B4-BE49-F238E27FC236}">
                <a16:creationId xmlns:a16="http://schemas.microsoft.com/office/drawing/2014/main" id="{890A3B21-87FA-030A-93E5-4BD6ECC81B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71" b="11329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988AE09-494A-354B-4516-ECA5D1DB0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1086" y="2524343"/>
            <a:ext cx="4458446" cy="313265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How many flights arrive at the destination from the source?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What is the average fare for flights from Source to Destination?</a:t>
            </a:r>
          </a:p>
          <a:p>
            <a:pPr>
              <a:buFont typeface="Wingdings" panose="05000000000000000000" pitchFamily="2" charset="2"/>
              <a:buChar char="Ø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1A88223-ADED-0690-D19B-66603567D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28" y="1071350"/>
            <a:ext cx="4775162" cy="1242924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3105862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586</Words>
  <Application>Microsoft Office PowerPoint</Application>
  <PresentationFormat>Widescreen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Söhne</vt:lpstr>
      <vt:lpstr>Times New Roman</vt:lpstr>
      <vt:lpstr>Wingdings</vt:lpstr>
      <vt:lpstr>Office Theme</vt:lpstr>
      <vt:lpstr>DSCI 5360 – Data Visualization for Analytics.  Project on Airlines Pricing </vt:lpstr>
      <vt:lpstr>INTRODUCTION</vt:lpstr>
      <vt:lpstr>DATASET</vt:lpstr>
      <vt:lpstr>GOALS</vt:lpstr>
      <vt:lpstr>VISUALIZATION</vt:lpstr>
      <vt:lpstr>PowerPoint Presentation</vt:lpstr>
      <vt:lpstr>VISUALIZATION</vt:lpstr>
      <vt:lpstr>PowerPoint Presentation</vt:lpstr>
      <vt:lpstr>VISUALIZATION</vt:lpstr>
      <vt:lpstr>PowerPoint Presentation</vt:lpstr>
      <vt:lpstr>PowerPoint Presentation</vt:lpstr>
      <vt:lpstr>CONCLUSION</vt:lpstr>
      <vt:lpstr>Limitations of the dataset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DSCI 5360 – Data Visualization for Analytics. </dc:title>
  <dc:creator>Medida, Lakshmi Saranya</dc:creator>
  <cp:lastModifiedBy>Prudhvi raju</cp:lastModifiedBy>
  <cp:revision>9</cp:revision>
  <dcterms:created xsi:type="dcterms:W3CDTF">2023-12-01T18:13:32Z</dcterms:created>
  <dcterms:modified xsi:type="dcterms:W3CDTF">2024-02-11T15:22:33Z</dcterms:modified>
</cp:coreProperties>
</file>