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A4B1EE9-8FCA-4706-B06D-D7F651FADC40}"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30A6BA-EE0D-48D6-B421-C34BF1EEB742}" type="slidenum">
              <a:rPr lang="en-US" smtClean="0"/>
              <a:t>‹#›</a:t>
            </a:fld>
            <a:endParaRPr lang="en-US"/>
          </a:p>
        </p:txBody>
      </p:sp>
    </p:spTree>
    <p:extLst>
      <p:ext uri="{BB962C8B-B14F-4D97-AF65-F5344CB8AC3E}">
        <p14:creationId xmlns:p14="http://schemas.microsoft.com/office/powerpoint/2010/main" val="518301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4B1EE9-8FCA-4706-B06D-D7F651FADC40}"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30A6BA-EE0D-48D6-B421-C34BF1EEB742}" type="slidenum">
              <a:rPr lang="en-US" smtClean="0"/>
              <a:t>‹#›</a:t>
            </a:fld>
            <a:endParaRPr lang="en-US"/>
          </a:p>
        </p:txBody>
      </p:sp>
    </p:spTree>
    <p:extLst>
      <p:ext uri="{BB962C8B-B14F-4D97-AF65-F5344CB8AC3E}">
        <p14:creationId xmlns:p14="http://schemas.microsoft.com/office/powerpoint/2010/main" val="2102924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4B1EE9-8FCA-4706-B06D-D7F651FADC40}"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30A6BA-EE0D-48D6-B421-C34BF1EEB742}" type="slidenum">
              <a:rPr lang="en-US" smtClean="0"/>
              <a:t>‹#›</a:t>
            </a:fld>
            <a:endParaRPr lang="en-US"/>
          </a:p>
        </p:txBody>
      </p:sp>
    </p:spTree>
    <p:extLst>
      <p:ext uri="{BB962C8B-B14F-4D97-AF65-F5344CB8AC3E}">
        <p14:creationId xmlns:p14="http://schemas.microsoft.com/office/powerpoint/2010/main" val="508286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4B1EE9-8FCA-4706-B06D-D7F651FADC40}"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30A6BA-EE0D-48D6-B421-C34BF1EEB742}" type="slidenum">
              <a:rPr lang="en-US" smtClean="0"/>
              <a:t>‹#›</a:t>
            </a:fld>
            <a:endParaRPr lang="en-US"/>
          </a:p>
        </p:txBody>
      </p:sp>
    </p:spTree>
    <p:extLst>
      <p:ext uri="{BB962C8B-B14F-4D97-AF65-F5344CB8AC3E}">
        <p14:creationId xmlns:p14="http://schemas.microsoft.com/office/powerpoint/2010/main" val="626257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4B1EE9-8FCA-4706-B06D-D7F651FADC40}"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30A6BA-EE0D-48D6-B421-C34BF1EEB742}" type="slidenum">
              <a:rPr lang="en-US" smtClean="0"/>
              <a:t>‹#›</a:t>
            </a:fld>
            <a:endParaRPr lang="en-US"/>
          </a:p>
        </p:txBody>
      </p:sp>
    </p:spTree>
    <p:extLst>
      <p:ext uri="{BB962C8B-B14F-4D97-AF65-F5344CB8AC3E}">
        <p14:creationId xmlns:p14="http://schemas.microsoft.com/office/powerpoint/2010/main" val="1152493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A4B1EE9-8FCA-4706-B06D-D7F651FADC40}"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30A6BA-EE0D-48D6-B421-C34BF1EEB742}" type="slidenum">
              <a:rPr lang="en-US" smtClean="0"/>
              <a:t>‹#›</a:t>
            </a:fld>
            <a:endParaRPr lang="en-US"/>
          </a:p>
        </p:txBody>
      </p:sp>
    </p:spTree>
    <p:extLst>
      <p:ext uri="{BB962C8B-B14F-4D97-AF65-F5344CB8AC3E}">
        <p14:creationId xmlns:p14="http://schemas.microsoft.com/office/powerpoint/2010/main" val="963556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A4B1EE9-8FCA-4706-B06D-D7F651FADC40}" type="datetimeFigureOut">
              <a:rPr lang="en-US" smtClean="0"/>
              <a:t>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30A6BA-EE0D-48D6-B421-C34BF1EEB742}" type="slidenum">
              <a:rPr lang="en-US" smtClean="0"/>
              <a:t>‹#›</a:t>
            </a:fld>
            <a:endParaRPr lang="en-US"/>
          </a:p>
        </p:txBody>
      </p:sp>
    </p:spTree>
    <p:extLst>
      <p:ext uri="{BB962C8B-B14F-4D97-AF65-F5344CB8AC3E}">
        <p14:creationId xmlns:p14="http://schemas.microsoft.com/office/powerpoint/2010/main" val="1145663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4B1EE9-8FCA-4706-B06D-D7F651FADC40}" type="datetimeFigureOut">
              <a:rPr lang="en-US" smtClean="0"/>
              <a:t>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30A6BA-EE0D-48D6-B421-C34BF1EEB742}" type="slidenum">
              <a:rPr lang="en-US" smtClean="0"/>
              <a:t>‹#›</a:t>
            </a:fld>
            <a:endParaRPr lang="en-US"/>
          </a:p>
        </p:txBody>
      </p:sp>
    </p:spTree>
    <p:extLst>
      <p:ext uri="{BB962C8B-B14F-4D97-AF65-F5344CB8AC3E}">
        <p14:creationId xmlns:p14="http://schemas.microsoft.com/office/powerpoint/2010/main" val="2612032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4B1EE9-8FCA-4706-B06D-D7F651FADC40}" type="datetimeFigureOut">
              <a:rPr lang="en-US" smtClean="0"/>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30A6BA-EE0D-48D6-B421-C34BF1EEB742}" type="slidenum">
              <a:rPr lang="en-US" smtClean="0"/>
              <a:t>‹#›</a:t>
            </a:fld>
            <a:endParaRPr lang="en-US"/>
          </a:p>
        </p:txBody>
      </p:sp>
    </p:spTree>
    <p:extLst>
      <p:ext uri="{BB962C8B-B14F-4D97-AF65-F5344CB8AC3E}">
        <p14:creationId xmlns:p14="http://schemas.microsoft.com/office/powerpoint/2010/main" val="1892272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4B1EE9-8FCA-4706-B06D-D7F651FADC40}"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30A6BA-EE0D-48D6-B421-C34BF1EEB742}" type="slidenum">
              <a:rPr lang="en-US" smtClean="0"/>
              <a:t>‹#›</a:t>
            </a:fld>
            <a:endParaRPr lang="en-US"/>
          </a:p>
        </p:txBody>
      </p:sp>
    </p:spTree>
    <p:extLst>
      <p:ext uri="{BB962C8B-B14F-4D97-AF65-F5344CB8AC3E}">
        <p14:creationId xmlns:p14="http://schemas.microsoft.com/office/powerpoint/2010/main" val="4257082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4B1EE9-8FCA-4706-B06D-D7F651FADC40}"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30A6BA-EE0D-48D6-B421-C34BF1EEB742}" type="slidenum">
              <a:rPr lang="en-US" smtClean="0"/>
              <a:t>‹#›</a:t>
            </a:fld>
            <a:endParaRPr lang="en-US"/>
          </a:p>
        </p:txBody>
      </p:sp>
    </p:spTree>
    <p:extLst>
      <p:ext uri="{BB962C8B-B14F-4D97-AF65-F5344CB8AC3E}">
        <p14:creationId xmlns:p14="http://schemas.microsoft.com/office/powerpoint/2010/main" val="3766395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4B1EE9-8FCA-4706-B06D-D7F651FADC40}" type="datetimeFigureOut">
              <a:rPr lang="en-US" smtClean="0"/>
              <a:t>11/9/2022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30A6BA-EE0D-48D6-B421-C34BF1EEB742}" type="slidenum">
              <a:rPr lang="en-US" smtClean="0"/>
              <a:t>‹#›</a:t>
            </a:fld>
            <a:endParaRPr lang="en-US"/>
          </a:p>
        </p:txBody>
      </p:sp>
    </p:spTree>
    <p:extLst>
      <p:ext uri="{BB962C8B-B14F-4D97-AF65-F5344CB8AC3E}">
        <p14:creationId xmlns:p14="http://schemas.microsoft.com/office/powerpoint/2010/main" val="539138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What is a Chi-Square Test and Why Do We use it?</a:t>
            </a:r>
            <a:br>
              <a:rPr lang="en-US" dirty="0"/>
            </a:br>
            <a:endParaRPr lang="en-US" dirty="0"/>
          </a:p>
        </p:txBody>
      </p:sp>
    </p:spTree>
    <p:extLst>
      <p:ext uri="{BB962C8B-B14F-4D97-AF65-F5344CB8AC3E}">
        <p14:creationId xmlns:p14="http://schemas.microsoft.com/office/powerpoint/2010/main" val="428291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8458" y="500305"/>
            <a:ext cx="10319657" cy="5632311"/>
          </a:xfrm>
          <a:prstGeom prst="rect">
            <a:avLst/>
          </a:prstGeom>
        </p:spPr>
        <p:txBody>
          <a:bodyPr wrap="square">
            <a:spAutoFit/>
          </a:bodyPr>
          <a:lstStyle/>
          <a:p>
            <a:r>
              <a:rPr lang="en-US" b="0" i="0" dirty="0" smtClean="0">
                <a:solidFill>
                  <a:srgbClr val="222222"/>
                </a:solidFill>
                <a:effectLst/>
                <a:latin typeface="Lato"/>
              </a:rPr>
              <a:t>Let us look at the step-by-step approach to calculate the chi-square value:</a:t>
            </a:r>
          </a:p>
          <a:p>
            <a:endParaRPr lang="en-US" b="0" i="0" dirty="0" smtClean="0">
              <a:solidFill>
                <a:srgbClr val="222222"/>
              </a:solidFill>
              <a:effectLst/>
              <a:latin typeface="Lato"/>
            </a:endParaRPr>
          </a:p>
          <a:p>
            <a:pPr>
              <a:buFont typeface="+mj-lt"/>
              <a:buAutoNum type="arabicPeriod"/>
            </a:pPr>
            <a:r>
              <a:rPr lang="en-US" b="1" i="0" dirty="0" smtClean="0">
                <a:solidFill>
                  <a:srgbClr val="222222"/>
                </a:solidFill>
                <a:effectLst/>
                <a:latin typeface="Lato"/>
              </a:rPr>
              <a:t>Step 1</a:t>
            </a:r>
            <a:r>
              <a:rPr lang="en-US" b="0" i="0" dirty="0" smtClean="0">
                <a:solidFill>
                  <a:srgbClr val="222222"/>
                </a:solidFill>
                <a:effectLst/>
                <a:latin typeface="Lato"/>
              </a:rPr>
              <a:t>: Subtract each expected frequency from the related observed frequency. For example, for the C.G.P.A category 10-9, it will be “30-20 = 10”. Apply similar operation for all the categories</a:t>
            </a:r>
          </a:p>
          <a:p>
            <a:pPr>
              <a:buFont typeface="+mj-lt"/>
              <a:buAutoNum type="arabicPeriod"/>
            </a:pPr>
            <a:endParaRPr lang="en-US" b="0" i="0" dirty="0" smtClean="0">
              <a:solidFill>
                <a:srgbClr val="222222"/>
              </a:solidFill>
              <a:effectLst/>
              <a:latin typeface="Lato"/>
            </a:endParaRPr>
          </a:p>
          <a:p>
            <a:pPr>
              <a:buFont typeface="+mj-lt"/>
              <a:buAutoNum type="arabicPeriod"/>
            </a:pPr>
            <a:r>
              <a:rPr lang="en-US" b="1" i="0" dirty="0" smtClean="0">
                <a:solidFill>
                  <a:srgbClr val="222222"/>
                </a:solidFill>
                <a:effectLst/>
                <a:latin typeface="Lato"/>
              </a:rPr>
              <a:t>Step 2</a:t>
            </a:r>
            <a:r>
              <a:rPr lang="en-US" b="0" i="0" dirty="0" smtClean="0">
                <a:solidFill>
                  <a:srgbClr val="222222"/>
                </a:solidFill>
                <a:effectLst/>
                <a:latin typeface="Lato"/>
              </a:rPr>
              <a:t>: Square each value obtained in step 1, i.e. (O-E)</a:t>
            </a:r>
            <a:r>
              <a:rPr lang="en-US" b="0" i="0" baseline="30000" dirty="0" smtClean="0">
                <a:solidFill>
                  <a:srgbClr val="222222"/>
                </a:solidFill>
                <a:effectLst/>
                <a:latin typeface="Lato"/>
              </a:rPr>
              <a:t>2</a:t>
            </a:r>
            <a:r>
              <a:rPr lang="en-US" b="0" i="0" dirty="0" smtClean="0">
                <a:solidFill>
                  <a:srgbClr val="222222"/>
                </a:solidFill>
                <a:effectLst/>
                <a:latin typeface="Lato"/>
              </a:rPr>
              <a:t>. For example: for the C.G.P.A category 10-9, the value obtained in step 1 is 10. It becomes 100 on squaring. Apply similar operation for all the categories</a:t>
            </a:r>
          </a:p>
          <a:p>
            <a:pPr>
              <a:buFont typeface="+mj-lt"/>
              <a:buAutoNum type="arabicPeriod"/>
            </a:pPr>
            <a:endParaRPr lang="en-US" b="0" i="0" dirty="0" smtClean="0">
              <a:solidFill>
                <a:srgbClr val="222222"/>
              </a:solidFill>
              <a:effectLst/>
              <a:latin typeface="Lato"/>
            </a:endParaRPr>
          </a:p>
          <a:p>
            <a:pPr>
              <a:buFont typeface="+mj-lt"/>
              <a:buAutoNum type="arabicPeriod"/>
            </a:pPr>
            <a:r>
              <a:rPr lang="en-US" b="1" i="0" dirty="0" smtClean="0">
                <a:solidFill>
                  <a:srgbClr val="222222"/>
                </a:solidFill>
                <a:effectLst/>
                <a:latin typeface="Lato"/>
              </a:rPr>
              <a:t>Step 3</a:t>
            </a:r>
            <a:r>
              <a:rPr lang="en-US" b="0" i="0" dirty="0" smtClean="0">
                <a:solidFill>
                  <a:srgbClr val="222222"/>
                </a:solidFill>
                <a:effectLst/>
                <a:latin typeface="Lato"/>
              </a:rPr>
              <a:t>: Divide all the values obtained in step 2 by the related expected frequencies i.e. (O-E)</a:t>
            </a:r>
            <a:r>
              <a:rPr lang="en-US" b="0" i="0" baseline="30000" dirty="0" smtClean="0">
                <a:solidFill>
                  <a:srgbClr val="222222"/>
                </a:solidFill>
                <a:effectLst/>
                <a:latin typeface="Lato"/>
              </a:rPr>
              <a:t>2</a:t>
            </a:r>
            <a:r>
              <a:rPr lang="en-US" b="0" i="0" dirty="0" smtClean="0">
                <a:solidFill>
                  <a:srgbClr val="222222"/>
                </a:solidFill>
                <a:effectLst/>
                <a:latin typeface="Lato"/>
              </a:rPr>
              <a:t>/E. For example: for the C.G.P.A category 10-9, the value obtained in step 2 is 100. On dividing it with the related expected frequency which is 20, it becomes 5. Apply similar operation for all the categories</a:t>
            </a:r>
          </a:p>
          <a:p>
            <a:pPr>
              <a:buFont typeface="+mj-lt"/>
              <a:buAutoNum type="arabicPeriod"/>
            </a:pPr>
            <a:endParaRPr lang="en-US" b="0" i="0" dirty="0" smtClean="0">
              <a:solidFill>
                <a:srgbClr val="222222"/>
              </a:solidFill>
              <a:effectLst/>
              <a:latin typeface="Lato"/>
            </a:endParaRPr>
          </a:p>
          <a:p>
            <a:pPr>
              <a:buFont typeface="+mj-lt"/>
              <a:buAutoNum type="arabicPeriod"/>
            </a:pPr>
            <a:r>
              <a:rPr lang="en-US" b="1" i="0" dirty="0" smtClean="0">
                <a:solidFill>
                  <a:srgbClr val="222222"/>
                </a:solidFill>
                <a:effectLst/>
                <a:latin typeface="Lato"/>
              </a:rPr>
              <a:t>Step 4</a:t>
            </a:r>
            <a:r>
              <a:rPr lang="en-US" b="0" i="0" dirty="0" smtClean="0">
                <a:solidFill>
                  <a:srgbClr val="222222"/>
                </a:solidFill>
                <a:effectLst/>
                <a:latin typeface="Lato"/>
              </a:rPr>
              <a:t>: Add all the values obtained in step 3 to get the chi-square value. In this case, the chi-square value comes out to be </a:t>
            </a:r>
            <a:r>
              <a:rPr lang="en-US" b="1" i="0" dirty="0" smtClean="0">
                <a:solidFill>
                  <a:srgbClr val="222222"/>
                </a:solidFill>
                <a:effectLst/>
                <a:latin typeface="Lato"/>
              </a:rPr>
              <a:t>32.5</a:t>
            </a:r>
          </a:p>
          <a:p>
            <a:endParaRPr lang="en-US" b="0" i="0" dirty="0" smtClean="0">
              <a:solidFill>
                <a:srgbClr val="222222"/>
              </a:solidFill>
              <a:effectLst/>
              <a:latin typeface="Lato"/>
            </a:endParaRPr>
          </a:p>
          <a:p>
            <a:pPr>
              <a:buFont typeface="+mj-lt"/>
              <a:buAutoNum type="arabicPeriod"/>
            </a:pPr>
            <a:r>
              <a:rPr lang="en-US" b="1" i="0" dirty="0" smtClean="0">
                <a:solidFill>
                  <a:srgbClr val="222222"/>
                </a:solidFill>
                <a:effectLst/>
                <a:latin typeface="Lato"/>
              </a:rPr>
              <a:t>Step 5</a:t>
            </a:r>
            <a:r>
              <a:rPr lang="en-US" b="0" i="0" dirty="0" smtClean="0">
                <a:solidFill>
                  <a:srgbClr val="222222"/>
                </a:solidFill>
                <a:effectLst/>
                <a:latin typeface="Lato"/>
              </a:rPr>
              <a:t>: Once we have calculated the chi-square value, the next task is to compare it with the critical chi-square value. We can find this in the below chi-square table against the degrees of freedom (number of categories – 1) and the level of significance: Next Slide</a:t>
            </a:r>
          </a:p>
        </p:txBody>
      </p:sp>
    </p:spTree>
    <p:extLst>
      <p:ext uri="{BB962C8B-B14F-4D97-AF65-F5344CB8AC3E}">
        <p14:creationId xmlns:p14="http://schemas.microsoft.com/office/powerpoint/2010/main" val="1843675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16629" y="0"/>
            <a:ext cx="6949440" cy="6666483"/>
          </a:xfrm>
          <a:prstGeom prst="rect">
            <a:avLst/>
          </a:prstGeom>
        </p:spPr>
      </p:pic>
    </p:spTree>
    <p:extLst>
      <p:ext uri="{BB962C8B-B14F-4D97-AF65-F5344CB8AC3E}">
        <p14:creationId xmlns:p14="http://schemas.microsoft.com/office/powerpoint/2010/main" val="4176025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8011" y="2274838"/>
            <a:ext cx="10672355" cy="2308324"/>
          </a:xfrm>
          <a:prstGeom prst="rect">
            <a:avLst/>
          </a:prstGeom>
        </p:spPr>
        <p:txBody>
          <a:bodyPr wrap="square">
            <a:spAutoFit/>
          </a:bodyPr>
          <a:lstStyle/>
          <a:p>
            <a:r>
              <a:rPr lang="en-US" b="0" i="0" dirty="0" smtClean="0">
                <a:solidFill>
                  <a:srgbClr val="222222"/>
                </a:solidFill>
                <a:effectLst/>
                <a:latin typeface="Lato"/>
              </a:rPr>
              <a:t>In this case, </a:t>
            </a:r>
            <a:r>
              <a:rPr lang="en-US" b="1" i="0" dirty="0" smtClean="0">
                <a:solidFill>
                  <a:srgbClr val="222222"/>
                </a:solidFill>
                <a:effectLst/>
                <a:latin typeface="Lato"/>
              </a:rPr>
              <a:t>the degrees of freedom are 5-1 = 4. So, the critical value at 5% level of significance is 9.49.</a:t>
            </a:r>
          </a:p>
          <a:p>
            <a:endParaRPr lang="en-US" b="0" i="0" dirty="0" smtClean="0">
              <a:solidFill>
                <a:srgbClr val="222222"/>
              </a:solidFill>
              <a:effectLst/>
              <a:latin typeface="Lato"/>
            </a:endParaRPr>
          </a:p>
          <a:p>
            <a:r>
              <a:rPr lang="en-US" b="0" i="0" dirty="0" smtClean="0">
                <a:solidFill>
                  <a:srgbClr val="222222"/>
                </a:solidFill>
                <a:effectLst/>
                <a:latin typeface="Lato"/>
              </a:rPr>
              <a:t>Our obtained value of 32.5 is much larger than the critical value of 9.49. </a:t>
            </a:r>
          </a:p>
          <a:p>
            <a:endParaRPr lang="en-US" dirty="0">
              <a:solidFill>
                <a:srgbClr val="222222"/>
              </a:solidFill>
              <a:latin typeface="Lato"/>
            </a:endParaRPr>
          </a:p>
          <a:p>
            <a:r>
              <a:rPr lang="en-US" b="1" i="0" dirty="0" smtClean="0">
                <a:solidFill>
                  <a:srgbClr val="222222"/>
                </a:solidFill>
                <a:effectLst/>
                <a:latin typeface="Lato"/>
              </a:rPr>
              <a:t>Therefore, we can say that the observed frequencies are significantly different from the expected frequencies. In other words, C.G.P.A is related to the number of placements that occur in the department of statistics.</a:t>
            </a:r>
            <a:endParaRPr lang="en-US" b="0" i="0" dirty="0">
              <a:solidFill>
                <a:srgbClr val="222222"/>
              </a:solidFill>
              <a:effectLst/>
              <a:latin typeface="Lato"/>
            </a:endParaRPr>
          </a:p>
        </p:txBody>
      </p:sp>
    </p:spTree>
    <p:extLst>
      <p:ext uri="{BB962C8B-B14F-4D97-AF65-F5344CB8AC3E}">
        <p14:creationId xmlns:p14="http://schemas.microsoft.com/office/powerpoint/2010/main" val="3538871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80012" y="1603608"/>
            <a:ext cx="9296400" cy="3139321"/>
          </a:xfrm>
          <a:prstGeom prst="rect">
            <a:avLst/>
          </a:prstGeom>
        </p:spPr>
        <p:txBody>
          <a:bodyPr wrap="square">
            <a:spAutoFit/>
          </a:bodyPr>
          <a:lstStyle/>
          <a:p>
            <a:r>
              <a:rPr lang="en-US" b="0" i="0" dirty="0" smtClean="0">
                <a:solidFill>
                  <a:srgbClr val="222222"/>
                </a:solidFill>
                <a:effectLst/>
                <a:latin typeface="Lato"/>
              </a:rPr>
              <a:t>A Chi-Square test is a test of statistical significance for categorical variables.</a:t>
            </a:r>
          </a:p>
          <a:p>
            <a:endParaRPr lang="en-US" dirty="0">
              <a:solidFill>
                <a:srgbClr val="222222"/>
              </a:solidFill>
              <a:latin typeface="Lato"/>
            </a:endParaRPr>
          </a:p>
          <a:p>
            <a:r>
              <a:rPr lang="en-US" dirty="0" smtClean="0">
                <a:solidFill>
                  <a:srgbClr val="222222"/>
                </a:solidFill>
                <a:latin typeface="Lato"/>
              </a:rPr>
              <a:t>For Example:</a:t>
            </a:r>
          </a:p>
          <a:p>
            <a:r>
              <a:rPr lang="en-US" dirty="0"/>
              <a:t>A research scholar is interested in the relationship between the placement of students in the statistics department of a reputed University and their C.G.P.A (their final assessment score</a:t>
            </a:r>
            <a:r>
              <a:rPr lang="en-US" dirty="0" smtClean="0"/>
              <a:t>).</a:t>
            </a:r>
          </a:p>
          <a:p>
            <a:endParaRPr lang="en-US" dirty="0"/>
          </a:p>
          <a:p>
            <a:r>
              <a:rPr lang="en-US" dirty="0"/>
              <a:t>He obtains the placement records of the past five years from the placement cell database (at random). </a:t>
            </a:r>
            <a:endParaRPr lang="en-US" dirty="0" smtClean="0"/>
          </a:p>
          <a:p>
            <a:endParaRPr lang="en-US" dirty="0"/>
          </a:p>
          <a:p>
            <a:r>
              <a:rPr lang="en-US" dirty="0" smtClean="0"/>
              <a:t>He </a:t>
            </a:r>
            <a:r>
              <a:rPr lang="en-US" dirty="0"/>
              <a:t>records how many students who got placed fell into each of the following C.G.P.A. categories – 9-10, 8-9, 7-8, 6-7, and below 6.</a:t>
            </a:r>
          </a:p>
        </p:txBody>
      </p:sp>
    </p:spTree>
    <p:extLst>
      <p:ext uri="{BB962C8B-B14F-4D97-AF65-F5344CB8AC3E}">
        <p14:creationId xmlns:p14="http://schemas.microsoft.com/office/powerpoint/2010/main" val="2143545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49531" y="1959429"/>
            <a:ext cx="9444445" cy="923330"/>
          </a:xfrm>
          <a:prstGeom prst="rect">
            <a:avLst/>
          </a:prstGeom>
        </p:spPr>
        <p:txBody>
          <a:bodyPr wrap="square">
            <a:spAutoFit/>
          </a:bodyPr>
          <a:lstStyle/>
          <a:p>
            <a:r>
              <a:rPr lang="en-US" b="0" i="0" dirty="0" smtClean="0">
                <a:solidFill>
                  <a:srgbClr val="222222"/>
                </a:solidFill>
                <a:effectLst/>
                <a:latin typeface="Lato"/>
              </a:rPr>
              <a:t>If there is no relationship between the placement rate and the C.G.P.A., then the placed students should be equally spread across the different C.G.P.A. categories (i.e. there should be similar numbers of placed students in each category).</a:t>
            </a:r>
            <a:endParaRPr lang="en-US" dirty="0"/>
          </a:p>
        </p:txBody>
      </p:sp>
      <p:sp>
        <p:nvSpPr>
          <p:cNvPr id="6" name="Rectangle 5"/>
          <p:cNvSpPr/>
          <p:nvPr/>
        </p:nvSpPr>
        <p:spPr>
          <a:xfrm>
            <a:off x="1149531" y="3866606"/>
            <a:ext cx="9392194" cy="1200329"/>
          </a:xfrm>
          <a:prstGeom prst="rect">
            <a:avLst/>
          </a:prstGeom>
        </p:spPr>
        <p:txBody>
          <a:bodyPr wrap="square">
            <a:spAutoFit/>
          </a:bodyPr>
          <a:lstStyle/>
          <a:p>
            <a:r>
              <a:rPr lang="en-US" b="0" i="0" dirty="0" smtClean="0">
                <a:solidFill>
                  <a:srgbClr val="222222"/>
                </a:solidFill>
                <a:effectLst/>
                <a:latin typeface="Lato"/>
              </a:rPr>
              <a:t>However, if students having C.G.P.A more than 8 are more likely to get placed, then there would be a large number of placed students in the higher C.G.P.A. categories as compared to the lower C.G.P.A. categories. In this case, the data collected would make up the observed frequencies.</a:t>
            </a:r>
            <a:endParaRPr lang="en-US" dirty="0"/>
          </a:p>
        </p:txBody>
      </p:sp>
    </p:spTree>
    <p:extLst>
      <p:ext uri="{BB962C8B-B14F-4D97-AF65-F5344CB8AC3E}">
        <p14:creationId xmlns:p14="http://schemas.microsoft.com/office/powerpoint/2010/main" val="1234317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79120" y="1068030"/>
            <a:ext cx="11125200" cy="369332"/>
          </a:xfrm>
          <a:prstGeom prst="rect">
            <a:avLst/>
          </a:prstGeom>
        </p:spPr>
        <p:txBody>
          <a:bodyPr wrap="square">
            <a:spAutoFit/>
          </a:bodyPr>
          <a:lstStyle/>
          <a:p>
            <a:r>
              <a:rPr lang="en-US" b="1" i="0" dirty="0" smtClean="0">
                <a:solidFill>
                  <a:srgbClr val="222222"/>
                </a:solidFill>
                <a:effectLst/>
                <a:latin typeface="Lato"/>
              </a:rPr>
              <a:t>So the question is, are these frequencies being observed by chance or do they follow some pattern?</a:t>
            </a:r>
            <a:endParaRPr lang="en-US" dirty="0"/>
          </a:p>
        </p:txBody>
      </p:sp>
      <p:sp>
        <p:nvSpPr>
          <p:cNvPr id="5" name="Rectangle 4"/>
          <p:cNvSpPr/>
          <p:nvPr/>
        </p:nvSpPr>
        <p:spPr>
          <a:xfrm>
            <a:off x="579119" y="1744619"/>
            <a:ext cx="11255829" cy="646331"/>
          </a:xfrm>
          <a:prstGeom prst="rect">
            <a:avLst/>
          </a:prstGeom>
        </p:spPr>
        <p:txBody>
          <a:bodyPr wrap="square">
            <a:spAutoFit/>
          </a:bodyPr>
          <a:lstStyle/>
          <a:p>
            <a:r>
              <a:rPr lang="en-US" b="0" i="0" dirty="0" smtClean="0">
                <a:solidFill>
                  <a:srgbClr val="222222"/>
                </a:solidFill>
                <a:effectLst/>
                <a:latin typeface="Lato"/>
              </a:rPr>
              <a:t>Here enters the chi-square test! </a:t>
            </a:r>
            <a:r>
              <a:rPr lang="en-US" b="1" i="0" dirty="0" smtClean="0">
                <a:solidFill>
                  <a:srgbClr val="222222"/>
                </a:solidFill>
                <a:effectLst/>
                <a:latin typeface="Lato"/>
              </a:rPr>
              <a:t>The chi-square test helps us answer the above question by comparing the observed frequencies to the frequencies that we might expect to obtain purely by chance.</a:t>
            </a:r>
            <a:endParaRPr lang="en-US" dirty="0"/>
          </a:p>
        </p:txBody>
      </p:sp>
      <p:sp>
        <p:nvSpPr>
          <p:cNvPr id="6" name="Rectangle 5"/>
          <p:cNvSpPr/>
          <p:nvPr/>
        </p:nvSpPr>
        <p:spPr>
          <a:xfrm>
            <a:off x="579118" y="2797518"/>
            <a:ext cx="11255829" cy="646331"/>
          </a:xfrm>
          <a:prstGeom prst="rect">
            <a:avLst/>
          </a:prstGeom>
        </p:spPr>
        <p:txBody>
          <a:bodyPr wrap="square">
            <a:spAutoFit/>
          </a:bodyPr>
          <a:lstStyle/>
          <a:p>
            <a:r>
              <a:rPr lang="en-US" b="0" i="0" dirty="0" smtClean="0">
                <a:solidFill>
                  <a:srgbClr val="222222"/>
                </a:solidFill>
                <a:effectLst/>
                <a:latin typeface="Lato"/>
              </a:rPr>
              <a:t>Chi-square test in hypothesis testing is used to test the hypothesis about the distribution of observations/frequencies in different categories.</a:t>
            </a:r>
            <a:endParaRPr lang="en-US" dirty="0"/>
          </a:p>
        </p:txBody>
      </p:sp>
    </p:spTree>
    <p:extLst>
      <p:ext uri="{BB962C8B-B14F-4D97-AF65-F5344CB8AC3E}">
        <p14:creationId xmlns:p14="http://schemas.microsoft.com/office/powerpoint/2010/main" val="965317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8011" y="124327"/>
            <a:ext cx="10058400" cy="5632311"/>
          </a:xfrm>
          <a:prstGeom prst="rect">
            <a:avLst/>
          </a:prstGeom>
        </p:spPr>
        <p:txBody>
          <a:bodyPr wrap="square">
            <a:spAutoFit/>
          </a:bodyPr>
          <a:lstStyle/>
          <a:p>
            <a:r>
              <a:rPr lang="en-US" b="1" i="0" dirty="0" smtClean="0">
                <a:solidFill>
                  <a:srgbClr val="222222"/>
                </a:solidFill>
                <a:effectLst/>
                <a:latin typeface="Lato"/>
              </a:rPr>
              <a:t>Assumptions of the Chi-Square Test</a:t>
            </a:r>
          </a:p>
          <a:p>
            <a:endParaRPr lang="en-US" b="0" i="0" dirty="0" smtClean="0">
              <a:solidFill>
                <a:srgbClr val="222222"/>
              </a:solidFill>
              <a:effectLst/>
              <a:latin typeface="Lato"/>
            </a:endParaRPr>
          </a:p>
          <a:p>
            <a:r>
              <a:rPr lang="en-US" b="0" i="0" dirty="0" smtClean="0">
                <a:solidFill>
                  <a:srgbClr val="222222"/>
                </a:solidFill>
                <a:effectLst/>
                <a:latin typeface="Lato"/>
              </a:rPr>
              <a:t>Just like any other statistical test, the chi-square test comes with a few assumptions of its own:</a:t>
            </a:r>
          </a:p>
          <a:p>
            <a:endParaRPr lang="en-US" b="0" i="0" dirty="0" smtClean="0">
              <a:solidFill>
                <a:srgbClr val="222222"/>
              </a:solidFill>
              <a:effectLst/>
              <a:latin typeface="Lato"/>
            </a:endParaRPr>
          </a:p>
          <a:p>
            <a:pPr>
              <a:buFont typeface="Arial" panose="020B0604020202020204" pitchFamily="34" charset="0"/>
              <a:buChar char="•"/>
            </a:pPr>
            <a:r>
              <a:rPr lang="en-US" b="0" i="0" dirty="0" smtClean="0">
                <a:solidFill>
                  <a:srgbClr val="222222"/>
                </a:solidFill>
                <a:effectLst/>
                <a:latin typeface="Lato"/>
              </a:rPr>
              <a:t>The χ2 assumes that the data for the study is obtained through random selection, i.e. they are randomly picked from the population</a:t>
            </a:r>
          </a:p>
          <a:p>
            <a:endParaRPr lang="en-US" b="0" i="0" dirty="0" smtClean="0">
              <a:solidFill>
                <a:srgbClr val="222222"/>
              </a:solidFill>
              <a:effectLst/>
              <a:latin typeface="Lato"/>
            </a:endParaRPr>
          </a:p>
          <a:p>
            <a:pPr>
              <a:buFont typeface="Arial" panose="020B0604020202020204" pitchFamily="34" charset="0"/>
              <a:buChar char="•"/>
            </a:pPr>
            <a:r>
              <a:rPr lang="en-US" b="0" i="0" dirty="0" smtClean="0">
                <a:solidFill>
                  <a:srgbClr val="222222"/>
                </a:solidFill>
                <a:effectLst/>
                <a:latin typeface="Lato"/>
              </a:rPr>
              <a:t>The categories are mutually exclusive i.e. each subject fits in only one category. For e.g.- from our above example – the number of people who lunched in your restaurant on Monday can’t be filled in the Tuesday category</a:t>
            </a:r>
          </a:p>
          <a:p>
            <a:endParaRPr lang="en-US" b="0" i="0" dirty="0" smtClean="0">
              <a:solidFill>
                <a:srgbClr val="222222"/>
              </a:solidFill>
              <a:effectLst/>
              <a:latin typeface="Lato"/>
            </a:endParaRPr>
          </a:p>
          <a:p>
            <a:pPr>
              <a:buFont typeface="Arial" panose="020B0604020202020204" pitchFamily="34" charset="0"/>
              <a:buChar char="•"/>
            </a:pPr>
            <a:r>
              <a:rPr lang="en-US" b="0" i="0" dirty="0" smtClean="0">
                <a:solidFill>
                  <a:srgbClr val="222222"/>
                </a:solidFill>
                <a:effectLst/>
                <a:latin typeface="Lato"/>
              </a:rPr>
              <a:t>The data should be in the form of frequencies or counts of a particular category and not in percentages</a:t>
            </a:r>
          </a:p>
          <a:p>
            <a:pPr>
              <a:buFont typeface="Arial" panose="020B0604020202020204" pitchFamily="34" charset="0"/>
              <a:buChar char="•"/>
            </a:pPr>
            <a:endParaRPr lang="en-US" b="0" i="0" dirty="0" smtClean="0">
              <a:solidFill>
                <a:srgbClr val="222222"/>
              </a:solidFill>
              <a:effectLst/>
              <a:latin typeface="Lato"/>
            </a:endParaRPr>
          </a:p>
          <a:p>
            <a:pPr>
              <a:buFont typeface="Arial" panose="020B0604020202020204" pitchFamily="34" charset="0"/>
              <a:buChar char="•"/>
            </a:pPr>
            <a:r>
              <a:rPr lang="en-US" b="0" i="0" dirty="0" smtClean="0">
                <a:solidFill>
                  <a:srgbClr val="222222"/>
                </a:solidFill>
                <a:effectLst/>
                <a:latin typeface="Lato"/>
              </a:rPr>
              <a:t>The data should not consist of paired samples or groups or we can say the observations should be independent of each other</a:t>
            </a:r>
          </a:p>
          <a:p>
            <a:endParaRPr lang="en-US" b="0" i="0" dirty="0" smtClean="0">
              <a:solidFill>
                <a:srgbClr val="222222"/>
              </a:solidFill>
              <a:effectLst/>
              <a:latin typeface="Lato"/>
            </a:endParaRPr>
          </a:p>
          <a:p>
            <a:pPr>
              <a:buFont typeface="Arial" panose="020B0604020202020204" pitchFamily="34" charset="0"/>
              <a:buChar char="•"/>
            </a:pPr>
            <a:r>
              <a:rPr lang="en-US" b="0" i="0" dirty="0" smtClean="0">
                <a:solidFill>
                  <a:srgbClr val="222222"/>
                </a:solidFill>
                <a:effectLst/>
                <a:latin typeface="Lato"/>
              </a:rPr>
              <a:t>When more than 20% of the expected frequencies have a value of less than 5 then Chi-square cannot be used.  To tackle this problem: Either one should combine the categories only if it is relevant or obtain more data</a:t>
            </a:r>
            <a:endParaRPr lang="en-US" b="0" i="0" dirty="0">
              <a:solidFill>
                <a:srgbClr val="222222"/>
              </a:solidFill>
              <a:effectLst/>
              <a:latin typeface="Lato"/>
            </a:endParaRPr>
          </a:p>
        </p:txBody>
      </p:sp>
    </p:spTree>
    <p:extLst>
      <p:ext uri="{BB962C8B-B14F-4D97-AF65-F5344CB8AC3E}">
        <p14:creationId xmlns:p14="http://schemas.microsoft.com/office/powerpoint/2010/main" val="370490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23141" y="2643442"/>
            <a:ext cx="5464125" cy="369332"/>
          </a:xfrm>
          <a:prstGeom prst="rect">
            <a:avLst/>
          </a:prstGeom>
        </p:spPr>
        <p:txBody>
          <a:bodyPr wrap="none">
            <a:spAutoFit/>
          </a:bodyPr>
          <a:lstStyle/>
          <a:p>
            <a:r>
              <a:rPr lang="en-US" b="0" i="0" dirty="0" smtClean="0">
                <a:solidFill>
                  <a:srgbClr val="222222"/>
                </a:solidFill>
                <a:effectLst/>
                <a:latin typeface="Lato"/>
              </a:rPr>
              <a:t>Types of Chi-Square Tests (By manual calculations)</a:t>
            </a:r>
            <a:endParaRPr lang="en-US" b="0" i="0" dirty="0">
              <a:solidFill>
                <a:srgbClr val="222222"/>
              </a:solidFill>
              <a:effectLst/>
              <a:latin typeface="Lato"/>
            </a:endParaRPr>
          </a:p>
        </p:txBody>
      </p:sp>
    </p:spTree>
    <p:extLst>
      <p:ext uri="{BB962C8B-B14F-4D97-AF65-F5344CB8AC3E}">
        <p14:creationId xmlns:p14="http://schemas.microsoft.com/office/powerpoint/2010/main" val="2051187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8458" y="853831"/>
            <a:ext cx="3527632" cy="369332"/>
          </a:xfrm>
          <a:prstGeom prst="rect">
            <a:avLst/>
          </a:prstGeom>
        </p:spPr>
        <p:txBody>
          <a:bodyPr wrap="none">
            <a:spAutoFit/>
          </a:bodyPr>
          <a:lstStyle/>
          <a:p>
            <a:r>
              <a:rPr lang="en-US" b="0" i="0" dirty="0" smtClean="0">
                <a:solidFill>
                  <a:srgbClr val="222222"/>
                </a:solidFill>
                <a:effectLst/>
                <a:latin typeface="Lato"/>
              </a:rPr>
              <a:t>Chi-Square Goodness of Fit Test</a:t>
            </a:r>
            <a:endParaRPr lang="en-US" b="0" i="0" dirty="0">
              <a:solidFill>
                <a:srgbClr val="222222"/>
              </a:solidFill>
              <a:effectLst/>
              <a:latin typeface="Lato"/>
            </a:endParaRPr>
          </a:p>
        </p:txBody>
      </p:sp>
      <p:sp>
        <p:nvSpPr>
          <p:cNvPr id="3" name="Rectangle 2"/>
          <p:cNvSpPr/>
          <p:nvPr/>
        </p:nvSpPr>
        <p:spPr>
          <a:xfrm>
            <a:off x="648458" y="1415369"/>
            <a:ext cx="10755416" cy="1200329"/>
          </a:xfrm>
          <a:prstGeom prst="rect">
            <a:avLst/>
          </a:prstGeom>
        </p:spPr>
        <p:txBody>
          <a:bodyPr wrap="square">
            <a:spAutoFit/>
          </a:bodyPr>
          <a:lstStyle/>
          <a:p>
            <a:r>
              <a:rPr lang="en-US" b="0" i="0" dirty="0" smtClean="0">
                <a:solidFill>
                  <a:srgbClr val="222222"/>
                </a:solidFill>
                <a:effectLst/>
                <a:latin typeface="Lato"/>
              </a:rPr>
              <a:t>This is a non-parametric test. We typically use it to find how the observed value of a given event is significantly different from the expected value. In this case, we have categorical data for one independent variable, and we want to check whether the distribution of the data is similar or different from that of the expected distribution.</a:t>
            </a:r>
            <a:endParaRPr lang="en-US" dirty="0"/>
          </a:p>
        </p:txBody>
      </p:sp>
    </p:spTree>
    <p:extLst>
      <p:ext uri="{BB962C8B-B14F-4D97-AF65-F5344CB8AC3E}">
        <p14:creationId xmlns:p14="http://schemas.microsoft.com/office/powerpoint/2010/main" val="429220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069" y="317923"/>
            <a:ext cx="11377748" cy="3139321"/>
          </a:xfrm>
          <a:prstGeom prst="rect">
            <a:avLst/>
          </a:prstGeom>
        </p:spPr>
        <p:txBody>
          <a:bodyPr wrap="square">
            <a:spAutoFit/>
          </a:bodyPr>
          <a:lstStyle/>
          <a:p>
            <a:r>
              <a:rPr lang="en-US" b="0" i="0" dirty="0" smtClean="0">
                <a:solidFill>
                  <a:srgbClr val="222222"/>
                </a:solidFill>
                <a:effectLst/>
                <a:latin typeface="Lato"/>
              </a:rPr>
              <a:t>Let’s consider the above example where the research scholar was interested in the relationship between the placement of students in the statistics department of a reputed University and their C.G.P.A.</a:t>
            </a:r>
          </a:p>
          <a:p>
            <a:endParaRPr lang="en-US" b="0" i="0" dirty="0" smtClean="0">
              <a:solidFill>
                <a:srgbClr val="222222"/>
              </a:solidFill>
              <a:effectLst/>
              <a:latin typeface="Lato"/>
            </a:endParaRPr>
          </a:p>
          <a:p>
            <a:r>
              <a:rPr lang="en-US" b="0" i="0" dirty="0" smtClean="0">
                <a:solidFill>
                  <a:srgbClr val="222222"/>
                </a:solidFill>
                <a:effectLst/>
                <a:latin typeface="Lato"/>
              </a:rPr>
              <a:t>In this case, the independent variable is C.G.P.A with the categories 9-10, 8-9, 7-8, 6-7, and below 6.</a:t>
            </a:r>
          </a:p>
          <a:p>
            <a:endParaRPr lang="en-US" b="0" i="0" dirty="0" smtClean="0">
              <a:solidFill>
                <a:srgbClr val="222222"/>
              </a:solidFill>
              <a:effectLst/>
              <a:latin typeface="Lato"/>
            </a:endParaRPr>
          </a:p>
          <a:p>
            <a:r>
              <a:rPr lang="en-US" b="0" i="0" dirty="0" smtClean="0">
                <a:solidFill>
                  <a:srgbClr val="222222"/>
                </a:solidFill>
                <a:effectLst/>
                <a:latin typeface="Lato"/>
              </a:rPr>
              <a:t>The statistical question here is: whether or not the observed frequencies of placed students are equally distributed for different C.G.P.A categories (so that our theoretical frequency distribution contains the same number of students in each of the C.G.P.A categories).</a:t>
            </a:r>
          </a:p>
          <a:p>
            <a:endParaRPr lang="en-US" dirty="0">
              <a:solidFill>
                <a:srgbClr val="222222"/>
              </a:solidFill>
              <a:latin typeface="Lato"/>
            </a:endParaRPr>
          </a:p>
          <a:p>
            <a:r>
              <a:rPr lang="en-US" dirty="0">
                <a:solidFill>
                  <a:srgbClr val="222222"/>
                </a:solidFill>
                <a:latin typeface="Lato"/>
              </a:rPr>
              <a:t>We will arrange this data by using the contingency table which will consist of both the observed and expected values as below:</a:t>
            </a:r>
          </a:p>
        </p:txBody>
      </p:sp>
      <p:pic>
        <p:nvPicPr>
          <p:cNvPr id="3" name="Picture 2"/>
          <p:cNvPicPr>
            <a:picLocks noChangeAspect="1"/>
          </p:cNvPicPr>
          <p:nvPr/>
        </p:nvPicPr>
        <p:blipFill>
          <a:blip r:embed="rId2"/>
          <a:stretch>
            <a:fillRect/>
          </a:stretch>
        </p:blipFill>
        <p:spPr>
          <a:xfrm>
            <a:off x="2067733" y="3196230"/>
            <a:ext cx="6684382" cy="3269884"/>
          </a:xfrm>
          <a:prstGeom prst="rect">
            <a:avLst/>
          </a:prstGeom>
        </p:spPr>
      </p:pic>
    </p:spTree>
    <p:extLst>
      <p:ext uri="{BB962C8B-B14F-4D97-AF65-F5344CB8AC3E}">
        <p14:creationId xmlns:p14="http://schemas.microsoft.com/office/powerpoint/2010/main" val="4056257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84795" y="718377"/>
            <a:ext cx="9553122" cy="3945063"/>
          </a:xfrm>
          <a:prstGeom prst="rect">
            <a:avLst/>
          </a:prstGeom>
        </p:spPr>
      </p:pic>
    </p:spTree>
    <p:extLst>
      <p:ext uri="{BB962C8B-B14F-4D97-AF65-F5344CB8AC3E}">
        <p14:creationId xmlns:p14="http://schemas.microsoft.com/office/powerpoint/2010/main" val="39382941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789</Words>
  <Application>Microsoft Office PowerPoint</Application>
  <PresentationFormat>Widescreen</PresentationFormat>
  <Paragraphs>53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Lato</vt:lpstr>
      <vt:lpstr>Office Theme</vt:lpstr>
      <vt:lpstr>What is a Chi-Square Test and Why Do We use it?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 Chi-Square Test and Why Do We use it?</dc:title>
  <dc:creator>Prudhviraju srivatsavaya</dc:creator>
  <cp:lastModifiedBy>Prudhviraju srivatsavaya</cp:lastModifiedBy>
  <cp:revision>3</cp:revision>
  <dcterms:created xsi:type="dcterms:W3CDTF">2022-11-09T12:51:11Z</dcterms:created>
  <dcterms:modified xsi:type="dcterms:W3CDTF">2022-11-09T13:01:53Z</dcterms:modified>
</cp:coreProperties>
</file>