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4" r:id="rId2"/>
    <p:sldId id="265" r:id="rId3"/>
    <p:sldId id="266" r:id="rId4"/>
    <p:sldId id="283" r:id="rId5"/>
    <p:sldId id="281" r:id="rId6"/>
    <p:sldId id="267" r:id="rId7"/>
    <p:sldId id="268" r:id="rId8"/>
    <p:sldId id="277" r:id="rId9"/>
    <p:sldId id="269" r:id="rId10"/>
    <p:sldId id="284" r:id="rId11"/>
    <p:sldId id="270" r:id="rId12"/>
    <p:sldId id="274" r:id="rId13"/>
    <p:sldId id="275" r:id="rId14"/>
    <p:sldId id="276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60" d="100"/>
          <a:sy n="60" d="100"/>
        </p:scale>
        <p:origin x="114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5080B-6414-4096-813D-FD570650BD10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84BE-C5FD-46B6-98B1-9EC449A8A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5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nkurgoyal\AppData\Local\Microsoft\Windows\Temporary Internet Files\Content.Outlook\HEKY1WBJ\20101210_xx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12192000" cy="684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 bwMode="auto">
          <a:xfrm>
            <a:off x="0" y="4648201"/>
            <a:ext cx="12192000" cy="219594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4800">
              <a:solidFill>
                <a:srgbClr val="000000"/>
              </a:solidFill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5009158"/>
            <a:ext cx="11387328" cy="615553"/>
          </a:xfrm>
        </p:spPr>
        <p:txBody>
          <a:bodyPr lIns="0" tIns="0" rIns="0" bIns="0" anchor="ctr" anchorCtr="0">
            <a:spAutoFit/>
          </a:bodyPr>
          <a:lstStyle>
            <a:lvl1pPr>
              <a:lnSpc>
                <a:spcPct val="125000"/>
              </a:lnSpc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6" y="5820773"/>
            <a:ext cx="11387328" cy="410369"/>
          </a:xfrm>
        </p:spPr>
        <p:txBody>
          <a:bodyPr lIns="0" tIns="0" rIns="0" bIns="0" anchor="ctr" anchorCtr="0">
            <a:spAutoFit/>
          </a:bodyPr>
          <a:lstStyle>
            <a:lvl1pPr marL="0" indent="0">
              <a:buFont typeface="Wingdings 2" pitchFamily="18" charset="2"/>
              <a:buNone/>
              <a:defRPr sz="2667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Rectangle 19"/>
          <p:cNvSpPr>
            <a:spLocks/>
          </p:cNvSpPr>
          <p:nvPr userDrawn="1"/>
        </p:nvSpPr>
        <p:spPr>
          <a:xfrm>
            <a:off x="7820923" y="6570060"/>
            <a:ext cx="3956211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FFFFFF"/>
                </a:solidFill>
                <a:ea typeface="Verdana" pitchFamily="34" charset="0"/>
                <a:cs typeface="Verdana" pitchFamily="34" charset="0"/>
              </a:rPr>
              <a:t>Copyright © 2015 HCL Technologies Limited  |  www.hcltech.com</a:t>
            </a:r>
          </a:p>
        </p:txBody>
      </p:sp>
      <p:grpSp>
        <p:nvGrpSpPr>
          <p:cNvPr id="21" name="Group 5"/>
          <p:cNvGrpSpPr>
            <a:grpSpLocks noChangeAspect="1"/>
          </p:cNvGrpSpPr>
          <p:nvPr userDrawn="1"/>
        </p:nvGrpSpPr>
        <p:grpSpPr bwMode="auto">
          <a:xfrm>
            <a:off x="10519834" y="6304281"/>
            <a:ext cx="1257300" cy="213783"/>
            <a:chOff x="5094" y="3939"/>
            <a:chExt cx="1488" cy="255"/>
          </a:xfrm>
        </p:grpSpPr>
        <p:sp>
          <p:nvSpPr>
            <p:cNvPr id="2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421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41108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134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4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3"/>
          <p:cNvGrpSpPr>
            <a:grpSpLocks/>
          </p:cNvGrpSpPr>
          <p:nvPr userDrawn="1"/>
        </p:nvGrpSpPr>
        <p:grpSpPr bwMode="auto">
          <a:xfrm>
            <a:off x="5022443" y="5859673"/>
            <a:ext cx="2147116" cy="438641"/>
            <a:chOff x="3533775" y="5853113"/>
            <a:chExt cx="2144713" cy="438150"/>
          </a:xfrm>
        </p:grpSpPr>
        <p:sp>
          <p:nvSpPr>
            <p:cNvPr id="91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92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93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94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95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96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97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98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99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100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FFFFFF"/>
                </a:solidFill>
              </a:endParaRPr>
            </a:p>
          </p:txBody>
        </p:sp>
        <p:sp>
          <p:nvSpPr>
            <p:cNvPr id="101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102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103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104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</p:grpSp>
      <p:sp>
        <p:nvSpPr>
          <p:cNvPr id="105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7"/>
            <a:ext cx="2368025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192" name="Freeform 7"/>
          <p:cNvSpPr>
            <a:spLocks/>
          </p:cNvSpPr>
          <p:nvPr userDrawn="1"/>
        </p:nvSpPr>
        <p:spPr bwMode="auto">
          <a:xfrm>
            <a:off x="4970791" y="848675"/>
            <a:ext cx="918603" cy="321035"/>
          </a:xfrm>
          <a:custGeom>
            <a:avLst/>
            <a:gdLst>
              <a:gd name="T0" fmla="*/ 0 w 578"/>
              <a:gd name="T1" fmla="*/ 320675 h 202"/>
              <a:gd name="T2" fmla="*/ 260350 w 578"/>
              <a:gd name="T3" fmla="*/ 320675 h 202"/>
              <a:gd name="T4" fmla="*/ 314325 w 578"/>
              <a:gd name="T5" fmla="*/ 193675 h 202"/>
              <a:gd name="T6" fmla="*/ 568325 w 578"/>
              <a:gd name="T7" fmla="*/ 193675 h 202"/>
              <a:gd name="T8" fmla="*/ 511175 w 578"/>
              <a:gd name="T9" fmla="*/ 320675 h 202"/>
              <a:gd name="T10" fmla="*/ 774700 w 578"/>
              <a:gd name="T11" fmla="*/ 320675 h 202"/>
              <a:gd name="T12" fmla="*/ 917575 w 578"/>
              <a:gd name="T13" fmla="*/ 0 h 202"/>
              <a:gd name="T14" fmla="*/ 654050 w 578"/>
              <a:gd name="T15" fmla="*/ 0 h 202"/>
              <a:gd name="T16" fmla="*/ 606425 w 578"/>
              <a:gd name="T17" fmla="*/ 107950 h 202"/>
              <a:gd name="T18" fmla="*/ 352425 w 578"/>
              <a:gd name="T19" fmla="*/ 107950 h 202"/>
              <a:gd name="T20" fmla="*/ 400050 w 578"/>
              <a:gd name="T21" fmla="*/ 0 h 202"/>
              <a:gd name="T22" fmla="*/ 142875 w 578"/>
              <a:gd name="T23" fmla="*/ 0 h 202"/>
              <a:gd name="T24" fmla="*/ 0 w 578"/>
              <a:gd name="T25" fmla="*/ 320675 h 2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8" h="202">
                <a:moveTo>
                  <a:pt x="0" y="202"/>
                </a:moveTo>
                <a:lnTo>
                  <a:pt x="164" y="202"/>
                </a:lnTo>
                <a:lnTo>
                  <a:pt x="198" y="122"/>
                </a:lnTo>
                <a:lnTo>
                  <a:pt x="358" y="122"/>
                </a:lnTo>
                <a:lnTo>
                  <a:pt x="322" y="202"/>
                </a:lnTo>
                <a:lnTo>
                  <a:pt x="488" y="202"/>
                </a:lnTo>
                <a:lnTo>
                  <a:pt x="578" y="0"/>
                </a:lnTo>
                <a:lnTo>
                  <a:pt x="412" y="0"/>
                </a:lnTo>
                <a:lnTo>
                  <a:pt x="382" y="68"/>
                </a:lnTo>
                <a:lnTo>
                  <a:pt x="222" y="68"/>
                </a:lnTo>
                <a:lnTo>
                  <a:pt x="252" y="0"/>
                </a:lnTo>
                <a:lnTo>
                  <a:pt x="90" y="0"/>
                </a:lnTo>
                <a:lnTo>
                  <a:pt x="0" y="2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193" name="Freeform 8"/>
          <p:cNvSpPr>
            <a:spLocks/>
          </p:cNvSpPr>
          <p:nvPr userDrawn="1"/>
        </p:nvSpPr>
        <p:spPr bwMode="auto">
          <a:xfrm>
            <a:off x="5844894" y="823247"/>
            <a:ext cx="867747" cy="365535"/>
          </a:xfrm>
          <a:custGeom>
            <a:avLst/>
            <a:gdLst>
              <a:gd name="T0" fmla="*/ 619125 w 273"/>
              <a:gd name="T1" fmla="*/ 136525 h 115"/>
              <a:gd name="T2" fmla="*/ 866775 w 273"/>
              <a:gd name="T3" fmla="*/ 136525 h 115"/>
              <a:gd name="T4" fmla="*/ 708025 w 273"/>
              <a:gd name="T5" fmla="*/ 28575 h 115"/>
              <a:gd name="T6" fmla="*/ 133350 w 273"/>
              <a:gd name="T7" fmla="*/ 98425 h 115"/>
              <a:gd name="T8" fmla="*/ 120650 w 273"/>
              <a:gd name="T9" fmla="*/ 320675 h 115"/>
              <a:gd name="T10" fmla="*/ 596900 w 273"/>
              <a:gd name="T11" fmla="*/ 339725 h 115"/>
              <a:gd name="T12" fmla="*/ 815975 w 273"/>
              <a:gd name="T13" fmla="*/ 241300 h 115"/>
              <a:gd name="T14" fmla="*/ 565150 w 273"/>
              <a:gd name="T15" fmla="*/ 241300 h 115"/>
              <a:gd name="T16" fmla="*/ 441325 w 273"/>
              <a:gd name="T17" fmla="*/ 279400 h 115"/>
              <a:gd name="T18" fmla="*/ 307975 w 273"/>
              <a:gd name="T19" fmla="*/ 187325 h 115"/>
              <a:gd name="T20" fmla="*/ 488950 w 273"/>
              <a:gd name="T21" fmla="*/ 95250 h 115"/>
              <a:gd name="T22" fmla="*/ 619125 w 273"/>
              <a:gd name="T23" fmla="*/ 136525 h 1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3" h="115">
                <a:moveTo>
                  <a:pt x="195" y="43"/>
                </a:moveTo>
                <a:cubicBezTo>
                  <a:pt x="273" y="43"/>
                  <a:pt x="273" y="43"/>
                  <a:pt x="273" y="43"/>
                </a:cubicBezTo>
                <a:cubicBezTo>
                  <a:pt x="272" y="26"/>
                  <a:pt x="256" y="14"/>
                  <a:pt x="223" y="9"/>
                </a:cubicBezTo>
                <a:cubicBezTo>
                  <a:pt x="160" y="0"/>
                  <a:pt x="91" y="4"/>
                  <a:pt x="42" y="31"/>
                </a:cubicBezTo>
                <a:cubicBezTo>
                  <a:pt x="3" y="53"/>
                  <a:pt x="0" y="85"/>
                  <a:pt x="38" y="101"/>
                </a:cubicBezTo>
                <a:cubicBezTo>
                  <a:pt x="71" y="114"/>
                  <a:pt x="139" y="115"/>
                  <a:pt x="188" y="107"/>
                </a:cubicBezTo>
                <a:cubicBezTo>
                  <a:pt x="219" y="102"/>
                  <a:pt x="244" y="91"/>
                  <a:pt x="257" y="76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68" y="84"/>
                  <a:pt x="155" y="88"/>
                  <a:pt x="139" y="88"/>
                </a:cubicBezTo>
                <a:cubicBezTo>
                  <a:pt x="95" y="88"/>
                  <a:pt x="89" y="75"/>
                  <a:pt x="97" y="59"/>
                </a:cubicBezTo>
                <a:cubicBezTo>
                  <a:pt x="106" y="41"/>
                  <a:pt x="125" y="31"/>
                  <a:pt x="154" y="30"/>
                </a:cubicBezTo>
                <a:cubicBezTo>
                  <a:pt x="178" y="30"/>
                  <a:pt x="189" y="35"/>
                  <a:pt x="195" y="4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194" name="Freeform 9"/>
          <p:cNvSpPr>
            <a:spLocks/>
          </p:cNvSpPr>
          <p:nvPr userDrawn="1"/>
        </p:nvSpPr>
        <p:spPr bwMode="auto">
          <a:xfrm>
            <a:off x="6693570" y="848675"/>
            <a:ext cx="670676" cy="321035"/>
          </a:xfrm>
          <a:custGeom>
            <a:avLst/>
            <a:gdLst>
              <a:gd name="T0" fmla="*/ 409575 w 422"/>
              <a:gd name="T1" fmla="*/ 0 h 202"/>
              <a:gd name="T2" fmla="*/ 301625 w 422"/>
              <a:gd name="T3" fmla="*/ 244475 h 202"/>
              <a:gd name="T4" fmla="*/ 669925 w 422"/>
              <a:gd name="T5" fmla="*/ 244475 h 202"/>
              <a:gd name="T6" fmla="*/ 635000 w 422"/>
              <a:gd name="T7" fmla="*/ 320675 h 202"/>
              <a:gd name="T8" fmla="*/ 0 w 422"/>
              <a:gd name="T9" fmla="*/ 320675 h 202"/>
              <a:gd name="T10" fmla="*/ 142875 w 422"/>
              <a:gd name="T11" fmla="*/ 0 h 202"/>
              <a:gd name="T12" fmla="*/ 409575 w 422"/>
              <a:gd name="T13" fmla="*/ 0 h 2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2" h="202">
                <a:moveTo>
                  <a:pt x="258" y="0"/>
                </a:moveTo>
                <a:lnTo>
                  <a:pt x="190" y="154"/>
                </a:lnTo>
                <a:lnTo>
                  <a:pt x="422" y="154"/>
                </a:lnTo>
                <a:lnTo>
                  <a:pt x="400" y="202"/>
                </a:lnTo>
                <a:lnTo>
                  <a:pt x="0" y="202"/>
                </a:lnTo>
                <a:lnTo>
                  <a:pt x="90" y="0"/>
                </a:lnTo>
                <a:lnTo>
                  <a:pt x="2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34" name="Line 48"/>
          <p:cNvSpPr>
            <a:spLocks noChangeShapeType="1"/>
          </p:cNvSpPr>
          <p:nvPr userDrawn="1"/>
        </p:nvSpPr>
        <p:spPr bwMode="auto">
          <a:xfrm>
            <a:off x="3669631" y="4011615"/>
            <a:ext cx="4852739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35" name="Freeform 49"/>
          <p:cNvSpPr>
            <a:spLocks noEditPoints="1"/>
          </p:cNvSpPr>
          <p:nvPr userDrawn="1"/>
        </p:nvSpPr>
        <p:spPr bwMode="auto">
          <a:xfrm>
            <a:off x="4575705" y="3444820"/>
            <a:ext cx="110823" cy="147451"/>
          </a:xfrm>
          <a:custGeom>
            <a:avLst/>
            <a:gdLst>
              <a:gd name="T0" fmla="*/ 53 w 100"/>
              <a:gd name="T1" fmla="*/ 0 h 133"/>
              <a:gd name="T2" fmla="*/ 92 w 100"/>
              <a:gd name="T3" fmla="*/ 34 h 133"/>
              <a:gd name="T4" fmla="*/ 72 w 100"/>
              <a:gd name="T5" fmla="*/ 61 h 133"/>
              <a:gd name="T6" fmla="*/ 72 w 100"/>
              <a:gd name="T7" fmla="*/ 61 h 133"/>
              <a:gd name="T8" fmla="*/ 100 w 100"/>
              <a:gd name="T9" fmla="*/ 94 h 133"/>
              <a:gd name="T10" fmla="*/ 55 w 100"/>
              <a:gd name="T11" fmla="*/ 133 h 133"/>
              <a:gd name="T12" fmla="*/ 0 w 100"/>
              <a:gd name="T13" fmla="*/ 133 h 133"/>
              <a:gd name="T14" fmla="*/ 0 w 100"/>
              <a:gd name="T15" fmla="*/ 0 h 133"/>
              <a:gd name="T16" fmla="*/ 53 w 100"/>
              <a:gd name="T17" fmla="*/ 0 h 133"/>
              <a:gd name="T18" fmla="*/ 49 w 100"/>
              <a:gd name="T19" fmla="*/ 54 h 133"/>
              <a:gd name="T20" fmla="*/ 71 w 100"/>
              <a:gd name="T21" fmla="*/ 36 h 133"/>
              <a:gd name="T22" fmla="*/ 49 w 100"/>
              <a:gd name="T23" fmla="*/ 18 h 133"/>
              <a:gd name="T24" fmla="*/ 21 w 100"/>
              <a:gd name="T25" fmla="*/ 18 h 133"/>
              <a:gd name="T26" fmla="*/ 21 w 100"/>
              <a:gd name="T27" fmla="*/ 54 h 133"/>
              <a:gd name="T28" fmla="*/ 49 w 100"/>
              <a:gd name="T29" fmla="*/ 54 h 133"/>
              <a:gd name="T30" fmla="*/ 53 w 100"/>
              <a:gd name="T31" fmla="*/ 116 h 133"/>
              <a:gd name="T32" fmla="*/ 78 w 100"/>
              <a:gd name="T33" fmla="*/ 93 h 133"/>
              <a:gd name="T34" fmla="*/ 52 w 100"/>
              <a:gd name="T35" fmla="*/ 71 h 133"/>
              <a:gd name="T36" fmla="*/ 21 w 100"/>
              <a:gd name="T37" fmla="*/ 71 h 133"/>
              <a:gd name="T38" fmla="*/ 21 w 100"/>
              <a:gd name="T39" fmla="*/ 116 h 133"/>
              <a:gd name="T40" fmla="*/ 53 w 100"/>
              <a:gd name="T41" fmla="*/ 11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33">
                <a:moveTo>
                  <a:pt x="53" y="0"/>
                </a:moveTo>
                <a:cubicBezTo>
                  <a:pt x="76" y="0"/>
                  <a:pt x="92" y="14"/>
                  <a:pt x="92" y="34"/>
                </a:cubicBezTo>
                <a:cubicBezTo>
                  <a:pt x="92" y="47"/>
                  <a:pt x="82" y="58"/>
                  <a:pt x="72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85" y="63"/>
                  <a:pt x="100" y="77"/>
                  <a:pt x="100" y="94"/>
                </a:cubicBezTo>
                <a:cubicBezTo>
                  <a:pt x="100" y="117"/>
                  <a:pt x="84" y="133"/>
                  <a:pt x="55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0"/>
                  <a:pt x="0" y="0"/>
                  <a:pt x="0" y="0"/>
                </a:cubicBezTo>
                <a:lnTo>
                  <a:pt x="53" y="0"/>
                </a:lnTo>
                <a:close/>
                <a:moveTo>
                  <a:pt x="49" y="54"/>
                </a:moveTo>
                <a:cubicBezTo>
                  <a:pt x="62" y="54"/>
                  <a:pt x="71" y="46"/>
                  <a:pt x="71" y="36"/>
                </a:cubicBezTo>
                <a:cubicBezTo>
                  <a:pt x="71" y="25"/>
                  <a:pt x="62" y="18"/>
                  <a:pt x="4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54"/>
                  <a:pt x="21" y="54"/>
                  <a:pt x="21" y="54"/>
                </a:cubicBezTo>
                <a:lnTo>
                  <a:pt x="49" y="54"/>
                </a:lnTo>
                <a:close/>
                <a:moveTo>
                  <a:pt x="53" y="116"/>
                </a:moveTo>
                <a:cubicBezTo>
                  <a:pt x="68" y="116"/>
                  <a:pt x="78" y="107"/>
                  <a:pt x="78" y="93"/>
                </a:cubicBezTo>
                <a:cubicBezTo>
                  <a:pt x="78" y="80"/>
                  <a:pt x="67" y="71"/>
                  <a:pt x="52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116"/>
                  <a:pt x="21" y="116"/>
                  <a:pt x="21" y="116"/>
                </a:cubicBezTo>
                <a:lnTo>
                  <a:pt x="53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36" name="Freeform 50"/>
          <p:cNvSpPr>
            <a:spLocks/>
          </p:cNvSpPr>
          <p:nvPr userDrawn="1"/>
        </p:nvSpPr>
        <p:spPr bwMode="auto">
          <a:xfrm>
            <a:off x="4722217" y="3444820"/>
            <a:ext cx="102840" cy="147451"/>
          </a:xfrm>
          <a:custGeom>
            <a:avLst/>
            <a:gdLst>
              <a:gd name="T0" fmla="*/ 219 w 219"/>
              <a:gd name="T1" fmla="*/ 270 h 314"/>
              <a:gd name="T2" fmla="*/ 219 w 219"/>
              <a:gd name="T3" fmla="*/ 314 h 314"/>
              <a:gd name="T4" fmla="*/ 0 w 219"/>
              <a:gd name="T5" fmla="*/ 314 h 314"/>
              <a:gd name="T6" fmla="*/ 0 w 219"/>
              <a:gd name="T7" fmla="*/ 0 h 314"/>
              <a:gd name="T8" fmla="*/ 214 w 219"/>
              <a:gd name="T9" fmla="*/ 0 h 314"/>
              <a:gd name="T10" fmla="*/ 214 w 219"/>
              <a:gd name="T11" fmla="*/ 48 h 314"/>
              <a:gd name="T12" fmla="*/ 49 w 219"/>
              <a:gd name="T13" fmla="*/ 48 h 314"/>
              <a:gd name="T14" fmla="*/ 49 w 219"/>
              <a:gd name="T15" fmla="*/ 130 h 314"/>
              <a:gd name="T16" fmla="*/ 181 w 219"/>
              <a:gd name="T17" fmla="*/ 130 h 314"/>
              <a:gd name="T18" fmla="*/ 181 w 219"/>
              <a:gd name="T19" fmla="*/ 173 h 314"/>
              <a:gd name="T20" fmla="*/ 49 w 219"/>
              <a:gd name="T21" fmla="*/ 173 h 314"/>
              <a:gd name="T22" fmla="*/ 49 w 219"/>
              <a:gd name="T23" fmla="*/ 270 h 314"/>
              <a:gd name="T24" fmla="*/ 219 w 219"/>
              <a:gd name="T25" fmla="*/ 27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9" h="314">
                <a:moveTo>
                  <a:pt x="219" y="270"/>
                </a:moveTo>
                <a:lnTo>
                  <a:pt x="219" y="314"/>
                </a:lnTo>
                <a:lnTo>
                  <a:pt x="0" y="314"/>
                </a:lnTo>
                <a:lnTo>
                  <a:pt x="0" y="0"/>
                </a:lnTo>
                <a:lnTo>
                  <a:pt x="214" y="0"/>
                </a:lnTo>
                <a:lnTo>
                  <a:pt x="214" y="48"/>
                </a:lnTo>
                <a:lnTo>
                  <a:pt x="49" y="48"/>
                </a:lnTo>
                <a:lnTo>
                  <a:pt x="49" y="130"/>
                </a:lnTo>
                <a:lnTo>
                  <a:pt x="181" y="130"/>
                </a:lnTo>
                <a:lnTo>
                  <a:pt x="181" y="173"/>
                </a:lnTo>
                <a:lnTo>
                  <a:pt x="49" y="173"/>
                </a:lnTo>
                <a:lnTo>
                  <a:pt x="49" y="270"/>
                </a:lnTo>
                <a:lnTo>
                  <a:pt x="219" y="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37" name="Freeform 51"/>
          <p:cNvSpPr>
            <a:spLocks/>
          </p:cNvSpPr>
          <p:nvPr userDrawn="1"/>
        </p:nvSpPr>
        <p:spPr bwMode="auto">
          <a:xfrm>
            <a:off x="4849477" y="3444820"/>
            <a:ext cx="137591" cy="147451"/>
          </a:xfrm>
          <a:custGeom>
            <a:avLst/>
            <a:gdLst>
              <a:gd name="T0" fmla="*/ 124 w 124"/>
              <a:gd name="T1" fmla="*/ 0 h 133"/>
              <a:gd name="T2" fmla="*/ 73 w 124"/>
              <a:gd name="T3" fmla="*/ 70 h 133"/>
              <a:gd name="T4" fmla="*/ 73 w 124"/>
              <a:gd name="T5" fmla="*/ 133 h 133"/>
              <a:gd name="T6" fmla="*/ 52 w 124"/>
              <a:gd name="T7" fmla="*/ 133 h 133"/>
              <a:gd name="T8" fmla="*/ 52 w 124"/>
              <a:gd name="T9" fmla="*/ 70 h 133"/>
              <a:gd name="T10" fmla="*/ 0 w 124"/>
              <a:gd name="T11" fmla="*/ 0 h 133"/>
              <a:gd name="T12" fmla="*/ 24 w 124"/>
              <a:gd name="T13" fmla="*/ 0 h 133"/>
              <a:gd name="T14" fmla="*/ 54 w 124"/>
              <a:gd name="T15" fmla="*/ 41 h 133"/>
              <a:gd name="T16" fmla="*/ 62 w 124"/>
              <a:gd name="T17" fmla="*/ 51 h 133"/>
              <a:gd name="T18" fmla="*/ 62 w 124"/>
              <a:gd name="T19" fmla="*/ 51 h 133"/>
              <a:gd name="T20" fmla="*/ 70 w 124"/>
              <a:gd name="T21" fmla="*/ 41 h 133"/>
              <a:gd name="T22" fmla="*/ 100 w 124"/>
              <a:gd name="T23" fmla="*/ 0 h 133"/>
              <a:gd name="T24" fmla="*/ 124 w 124"/>
              <a:gd name="T2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133">
                <a:moveTo>
                  <a:pt x="124" y="0"/>
                </a:moveTo>
                <a:cubicBezTo>
                  <a:pt x="73" y="70"/>
                  <a:pt x="73" y="70"/>
                  <a:pt x="73" y="70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52" y="70"/>
                  <a:pt x="52" y="70"/>
                  <a:pt x="52" y="7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54" y="41"/>
                  <a:pt x="54" y="41"/>
                  <a:pt x="54" y="41"/>
                </a:cubicBezTo>
                <a:cubicBezTo>
                  <a:pt x="58" y="46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6" y="46"/>
                  <a:pt x="70" y="41"/>
                </a:cubicBezTo>
                <a:cubicBezTo>
                  <a:pt x="100" y="0"/>
                  <a:pt x="100" y="0"/>
                  <a:pt x="100" y="0"/>
                </a:cubicBezTo>
                <a:lnTo>
                  <a:pt x="1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38" name="Freeform 52"/>
          <p:cNvSpPr>
            <a:spLocks noEditPoints="1"/>
          </p:cNvSpPr>
          <p:nvPr userDrawn="1"/>
        </p:nvSpPr>
        <p:spPr bwMode="auto">
          <a:xfrm>
            <a:off x="4992701" y="3442942"/>
            <a:ext cx="153087" cy="153087"/>
          </a:xfrm>
          <a:custGeom>
            <a:avLst/>
            <a:gdLst>
              <a:gd name="T0" fmla="*/ 69 w 138"/>
              <a:gd name="T1" fmla="*/ 0 h 138"/>
              <a:gd name="T2" fmla="*/ 138 w 138"/>
              <a:gd name="T3" fmla="*/ 69 h 138"/>
              <a:gd name="T4" fmla="*/ 69 w 138"/>
              <a:gd name="T5" fmla="*/ 138 h 138"/>
              <a:gd name="T6" fmla="*/ 0 w 138"/>
              <a:gd name="T7" fmla="*/ 69 h 138"/>
              <a:gd name="T8" fmla="*/ 69 w 138"/>
              <a:gd name="T9" fmla="*/ 0 h 138"/>
              <a:gd name="T10" fmla="*/ 69 w 138"/>
              <a:gd name="T11" fmla="*/ 117 h 138"/>
              <a:gd name="T12" fmla="*/ 116 w 138"/>
              <a:gd name="T13" fmla="*/ 69 h 138"/>
              <a:gd name="T14" fmla="*/ 69 w 138"/>
              <a:gd name="T15" fmla="*/ 20 h 138"/>
              <a:gd name="T16" fmla="*/ 21 w 138"/>
              <a:gd name="T17" fmla="*/ 69 h 138"/>
              <a:gd name="T18" fmla="*/ 69 w 138"/>
              <a:gd name="T19" fmla="*/ 11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29"/>
                  <a:pt x="138" y="69"/>
                </a:cubicBezTo>
                <a:cubicBezTo>
                  <a:pt x="138" y="109"/>
                  <a:pt x="107" y="138"/>
                  <a:pt x="69" y="138"/>
                </a:cubicBezTo>
                <a:cubicBezTo>
                  <a:pt x="31" y="138"/>
                  <a:pt x="0" y="109"/>
                  <a:pt x="0" y="69"/>
                </a:cubicBezTo>
                <a:cubicBezTo>
                  <a:pt x="0" y="29"/>
                  <a:pt x="31" y="0"/>
                  <a:pt x="69" y="0"/>
                </a:cubicBezTo>
                <a:moveTo>
                  <a:pt x="69" y="117"/>
                </a:moveTo>
                <a:cubicBezTo>
                  <a:pt x="96" y="117"/>
                  <a:pt x="116" y="98"/>
                  <a:pt x="116" y="69"/>
                </a:cubicBezTo>
                <a:cubicBezTo>
                  <a:pt x="116" y="40"/>
                  <a:pt x="96" y="20"/>
                  <a:pt x="69" y="20"/>
                </a:cubicBezTo>
                <a:cubicBezTo>
                  <a:pt x="41" y="20"/>
                  <a:pt x="21" y="40"/>
                  <a:pt x="21" y="69"/>
                </a:cubicBezTo>
                <a:cubicBezTo>
                  <a:pt x="21" y="98"/>
                  <a:pt x="41" y="117"/>
                  <a:pt x="69" y="11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39" name="Freeform 53"/>
          <p:cNvSpPr>
            <a:spLocks/>
          </p:cNvSpPr>
          <p:nvPr userDrawn="1"/>
        </p:nvSpPr>
        <p:spPr bwMode="auto">
          <a:xfrm>
            <a:off x="5179127" y="3444820"/>
            <a:ext cx="125380" cy="147451"/>
          </a:xfrm>
          <a:custGeom>
            <a:avLst/>
            <a:gdLst>
              <a:gd name="T0" fmla="*/ 113 w 113"/>
              <a:gd name="T1" fmla="*/ 0 h 133"/>
              <a:gd name="T2" fmla="*/ 113 w 113"/>
              <a:gd name="T3" fmla="*/ 133 h 133"/>
              <a:gd name="T4" fmla="*/ 93 w 113"/>
              <a:gd name="T5" fmla="*/ 133 h 133"/>
              <a:gd name="T6" fmla="*/ 45 w 113"/>
              <a:gd name="T7" fmla="*/ 68 h 133"/>
              <a:gd name="T8" fmla="*/ 21 w 113"/>
              <a:gd name="T9" fmla="*/ 35 h 133"/>
              <a:gd name="T10" fmla="*/ 21 w 113"/>
              <a:gd name="T11" fmla="*/ 35 h 133"/>
              <a:gd name="T12" fmla="*/ 22 w 113"/>
              <a:gd name="T13" fmla="*/ 77 h 133"/>
              <a:gd name="T14" fmla="*/ 22 w 113"/>
              <a:gd name="T15" fmla="*/ 133 h 133"/>
              <a:gd name="T16" fmla="*/ 0 w 113"/>
              <a:gd name="T17" fmla="*/ 133 h 133"/>
              <a:gd name="T18" fmla="*/ 0 w 113"/>
              <a:gd name="T19" fmla="*/ 0 h 133"/>
              <a:gd name="T20" fmla="*/ 20 w 113"/>
              <a:gd name="T21" fmla="*/ 0 h 133"/>
              <a:gd name="T22" fmla="*/ 69 w 113"/>
              <a:gd name="T23" fmla="*/ 66 h 133"/>
              <a:gd name="T24" fmla="*/ 92 w 113"/>
              <a:gd name="T25" fmla="*/ 97 h 133"/>
              <a:gd name="T26" fmla="*/ 92 w 113"/>
              <a:gd name="T27" fmla="*/ 97 h 133"/>
              <a:gd name="T28" fmla="*/ 92 w 113"/>
              <a:gd name="T29" fmla="*/ 57 h 133"/>
              <a:gd name="T30" fmla="*/ 92 w 113"/>
              <a:gd name="T31" fmla="*/ 0 h 133"/>
              <a:gd name="T32" fmla="*/ 113 w 113"/>
              <a:gd name="T3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" h="133">
                <a:moveTo>
                  <a:pt x="113" y="0"/>
                </a:moveTo>
                <a:cubicBezTo>
                  <a:pt x="113" y="133"/>
                  <a:pt x="113" y="133"/>
                  <a:pt x="113" y="133"/>
                </a:cubicBezTo>
                <a:cubicBezTo>
                  <a:pt x="93" y="133"/>
                  <a:pt x="93" y="133"/>
                  <a:pt x="93" y="133"/>
                </a:cubicBezTo>
                <a:cubicBezTo>
                  <a:pt x="45" y="68"/>
                  <a:pt x="45" y="68"/>
                  <a:pt x="45" y="68"/>
                </a:cubicBezTo>
                <a:cubicBezTo>
                  <a:pt x="33" y="52"/>
                  <a:pt x="22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2" y="53"/>
                  <a:pt x="22" y="77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0"/>
                  <a:pt x="0" y="0"/>
                  <a:pt x="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69" y="66"/>
                  <a:pt x="69" y="66"/>
                  <a:pt x="69" y="66"/>
                </a:cubicBezTo>
                <a:cubicBezTo>
                  <a:pt x="79" y="79"/>
                  <a:pt x="92" y="97"/>
                  <a:pt x="92" y="97"/>
                </a:cubicBezTo>
                <a:cubicBezTo>
                  <a:pt x="92" y="97"/>
                  <a:pt x="92" y="97"/>
                  <a:pt x="92" y="97"/>
                </a:cubicBezTo>
                <a:cubicBezTo>
                  <a:pt x="93" y="97"/>
                  <a:pt x="92" y="78"/>
                  <a:pt x="92" y="57"/>
                </a:cubicBezTo>
                <a:cubicBezTo>
                  <a:pt x="92" y="0"/>
                  <a:pt x="92" y="0"/>
                  <a:pt x="9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0" name="Freeform 54"/>
          <p:cNvSpPr>
            <a:spLocks noEditPoints="1"/>
          </p:cNvSpPr>
          <p:nvPr userDrawn="1"/>
        </p:nvSpPr>
        <p:spPr bwMode="auto">
          <a:xfrm>
            <a:off x="5350059" y="3444820"/>
            <a:ext cx="139467" cy="147451"/>
          </a:xfrm>
          <a:custGeom>
            <a:avLst/>
            <a:gdLst>
              <a:gd name="T0" fmla="*/ 57 w 126"/>
              <a:gd name="T1" fmla="*/ 0 h 133"/>
              <a:gd name="T2" fmla="*/ 126 w 126"/>
              <a:gd name="T3" fmla="*/ 67 h 133"/>
              <a:gd name="T4" fmla="*/ 58 w 126"/>
              <a:gd name="T5" fmla="*/ 133 h 133"/>
              <a:gd name="T6" fmla="*/ 0 w 126"/>
              <a:gd name="T7" fmla="*/ 133 h 133"/>
              <a:gd name="T8" fmla="*/ 0 w 126"/>
              <a:gd name="T9" fmla="*/ 0 h 133"/>
              <a:gd name="T10" fmla="*/ 57 w 126"/>
              <a:gd name="T11" fmla="*/ 0 h 133"/>
              <a:gd name="T12" fmla="*/ 58 w 126"/>
              <a:gd name="T13" fmla="*/ 114 h 133"/>
              <a:gd name="T14" fmla="*/ 104 w 126"/>
              <a:gd name="T15" fmla="*/ 67 h 133"/>
              <a:gd name="T16" fmla="*/ 57 w 126"/>
              <a:gd name="T17" fmla="*/ 20 h 133"/>
              <a:gd name="T18" fmla="*/ 21 w 126"/>
              <a:gd name="T19" fmla="*/ 20 h 133"/>
              <a:gd name="T20" fmla="*/ 21 w 126"/>
              <a:gd name="T21" fmla="*/ 114 h 133"/>
              <a:gd name="T22" fmla="*/ 58 w 126"/>
              <a:gd name="T23" fmla="*/ 11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133">
                <a:moveTo>
                  <a:pt x="57" y="0"/>
                </a:moveTo>
                <a:cubicBezTo>
                  <a:pt x="95" y="0"/>
                  <a:pt x="126" y="27"/>
                  <a:pt x="126" y="67"/>
                </a:cubicBezTo>
                <a:cubicBezTo>
                  <a:pt x="126" y="107"/>
                  <a:pt x="96" y="133"/>
                  <a:pt x="58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0"/>
                  <a:pt x="0" y="0"/>
                  <a:pt x="0" y="0"/>
                </a:cubicBezTo>
                <a:lnTo>
                  <a:pt x="57" y="0"/>
                </a:lnTo>
                <a:close/>
                <a:moveTo>
                  <a:pt x="58" y="114"/>
                </a:moveTo>
                <a:cubicBezTo>
                  <a:pt x="83" y="114"/>
                  <a:pt x="104" y="96"/>
                  <a:pt x="104" y="67"/>
                </a:cubicBezTo>
                <a:cubicBezTo>
                  <a:pt x="104" y="38"/>
                  <a:pt x="83" y="20"/>
                  <a:pt x="57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114"/>
                  <a:pt x="21" y="114"/>
                  <a:pt x="21" y="114"/>
                </a:cubicBezTo>
                <a:lnTo>
                  <a:pt x="58" y="1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1" name="Freeform 55"/>
          <p:cNvSpPr>
            <a:spLocks/>
          </p:cNvSpPr>
          <p:nvPr userDrawn="1"/>
        </p:nvSpPr>
        <p:spPr bwMode="auto">
          <a:xfrm>
            <a:off x="5571704" y="3444820"/>
            <a:ext cx="118805" cy="147451"/>
          </a:xfrm>
          <a:custGeom>
            <a:avLst/>
            <a:gdLst>
              <a:gd name="T0" fmla="*/ 253 w 253"/>
              <a:gd name="T1" fmla="*/ 0 h 314"/>
              <a:gd name="T2" fmla="*/ 253 w 253"/>
              <a:gd name="T3" fmla="*/ 48 h 314"/>
              <a:gd name="T4" fmla="*/ 151 w 253"/>
              <a:gd name="T5" fmla="*/ 48 h 314"/>
              <a:gd name="T6" fmla="*/ 151 w 253"/>
              <a:gd name="T7" fmla="*/ 314 h 314"/>
              <a:gd name="T8" fmla="*/ 102 w 253"/>
              <a:gd name="T9" fmla="*/ 314 h 314"/>
              <a:gd name="T10" fmla="*/ 102 w 253"/>
              <a:gd name="T11" fmla="*/ 48 h 314"/>
              <a:gd name="T12" fmla="*/ 0 w 253"/>
              <a:gd name="T13" fmla="*/ 48 h 314"/>
              <a:gd name="T14" fmla="*/ 0 w 253"/>
              <a:gd name="T15" fmla="*/ 0 h 314"/>
              <a:gd name="T16" fmla="*/ 253 w 253"/>
              <a:gd name="T17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" h="314">
                <a:moveTo>
                  <a:pt x="253" y="0"/>
                </a:moveTo>
                <a:lnTo>
                  <a:pt x="253" y="48"/>
                </a:lnTo>
                <a:lnTo>
                  <a:pt x="151" y="48"/>
                </a:lnTo>
                <a:lnTo>
                  <a:pt x="151" y="314"/>
                </a:lnTo>
                <a:lnTo>
                  <a:pt x="102" y="314"/>
                </a:lnTo>
                <a:lnTo>
                  <a:pt x="102" y="48"/>
                </a:lnTo>
                <a:lnTo>
                  <a:pt x="0" y="48"/>
                </a:lnTo>
                <a:lnTo>
                  <a:pt x="0" y="0"/>
                </a:lnTo>
                <a:lnTo>
                  <a:pt x="2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2" name="Freeform 56"/>
          <p:cNvSpPr>
            <a:spLocks/>
          </p:cNvSpPr>
          <p:nvPr userDrawn="1"/>
        </p:nvSpPr>
        <p:spPr bwMode="auto">
          <a:xfrm>
            <a:off x="5721504" y="3444820"/>
            <a:ext cx="119745" cy="147451"/>
          </a:xfrm>
          <a:custGeom>
            <a:avLst/>
            <a:gdLst>
              <a:gd name="T0" fmla="*/ 255 w 255"/>
              <a:gd name="T1" fmla="*/ 0 h 314"/>
              <a:gd name="T2" fmla="*/ 255 w 255"/>
              <a:gd name="T3" fmla="*/ 314 h 314"/>
              <a:gd name="T4" fmla="*/ 205 w 255"/>
              <a:gd name="T5" fmla="*/ 314 h 314"/>
              <a:gd name="T6" fmla="*/ 205 w 255"/>
              <a:gd name="T7" fmla="*/ 177 h 314"/>
              <a:gd name="T8" fmla="*/ 52 w 255"/>
              <a:gd name="T9" fmla="*/ 177 h 314"/>
              <a:gd name="T10" fmla="*/ 52 w 255"/>
              <a:gd name="T11" fmla="*/ 314 h 314"/>
              <a:gd name="T12" fmla="*/ 0 w 255"/>
              <a:gd name="T13" fmla="*/ 314 h 314"/>
              <a:gd name="T14" fmla="*/ 0 w 255"/>
              <a:gd name="T15" fmla="*/ 0 h 314"/>
              <a:gd name="T16" fmla="*/ 52 w 255"/>
              <a:gd name="T17" fmla="*/ 0 h 314"/>
              <a:gd name="T18" fmla="*/ 52 w 255"/>
              <a:gd name="T19" fmla="*/ 130 h 314"/>
              <a:gd name="T20" fmla="*/ 205 w 255"/>
              <a:gd name="T21" fmla="*/ 130 h 314"/>
              <a:gd name="T22" fmla="*/ 205 w 255"/>
              <a:gd name="T23" fmla="*/ 0 h 314"/>
              <a:gd name="T24" fmla="*/ 255 w 255"/>
              <a:gd name="T2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314">
                <a:moveTo>
                  <a:pt x="255" y="0"/>
                </a:moveTo>
                <a:lnTo>
                  <a:pt x="255" y="314"/>
                </a:lnTo>
                <a:lnTo>
                  <a:pt x="205" y="314"/>
                </a:lnTo>
                <a:lnTo>
                  <a:pt x="205" y="177"/>
                </a:lnTo>
                <a:lnTo>
                  <a:pt x="52" y="177"/>
                </a:lnTo>
                <a:lnTo>
                  <a:pt x="52" y="314"/>
                </a:lnTo>
                <a:lnTo>
                  <a:pt x="0" y="314"/>
                </a:lnTo>
                <a:lnTo>
                  <a:pt x="0" y="0"/>
                </a:lnTo>
                <a:lnTo>
                  <a:pt x="52" y="0"/>
                </a:lnTo>
                <a:lnTo>
                  <a:pt x="52" y="130"/>
                </a:lnTo>
                <a:lnTo>
                  <a:pt x="205" y="130"/>
                </a:lnTo>
                <a:lnTo>
                  <a:pt x="205" y="0"/>
                </a:lnTo>
                <a:lnTo>
                  <a:pt x="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3" name="Freeform 57"/>
          <p:cNvSpPr>
            <a:spLocks/>
          </p:cNvSpPr>
          <p:nvPr userDrawn="1"/>
        </p:nvSpPr>
        <p:spPr bwMode="auto">
          <a:xfrm>
            <a:off x="5886799" y="3444820"/>
            <a:ext cx="103309" cy="147451"/>
          </a:xfrm>
          <a:custGeom>
            <a:avLst/>
            <a:gdLst>
              <a:gd name="T0" fmla="*/ 220 w 220"/>
              <a:gd name="T1" fmla="*/ 270 h 314"/>
              <a:gd name="T2" fmla="*/ 220 w 220"/>
              <a:gd name="T3" fmla="*/ 314 h 314"/>
              <a:gd name="T4" fmla="*/ 0 w 220"/>
              <a:gd name="T5" fmla="*/ 314 h 314"/>
              <a:gd name="T6" fmla="*/ 0 w 220"/>
              <a:gd name="T7" fmla="*/ 0 h 314"/>
              <a:gd name="T8" fmla="*/ 217 w 220"/>
              <a:gd name="T9" fmla="*/ 0 h 314"/>
              <a:gd name="T10" fmla="*/ 217 w 220"/>
              <a:gd name="T11" fmla="*/ 48 h 314"/>
              <a:gd name="T12" fmla="*/ 49 w 220"/>
              <a:gd name="T13" fmla="*/ 48 h 314"/>
              <a:gd name="T14" fmla="*/ 49 w 220"/>
              <a:gd name="T15" fmla="*/ 130 h 314"/>
              <a:gd name="T16" fmla="*/ 182 w 220"/>
              <a:gd name="T17" fmla="*/ 130 h 314"/>
              <a:gd name="T18" fmla="*/ 182 w 220"/>
              <a:gd name="T19" fmla="*/ 173 h 314"/>
              <a:gd name="T20" fmla="*/ 49 w 220"/>
              <a:gd name="T21" fmla="*/ 173 h 314"/>
              <a:gd name="T22" fmla="*/ 49 w 220"/>
              <a:gd name="T23" fmla="*/ 270 h 314"/>
              <a:gd name="T24" fmla="*/ 220 w 220"/>
              <a:gd name="T25" fmla="*/ 27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0" h="314">
                <a:moveTo>
                  <a:pt x="220" y="270"/>
                </a:moveTo>
                <a:lnTo>
                  <a:pt x="220" y="314"/>
                </a:lnTo>
                <a:lnTo>
                  <a:pt x="0" y="314"/>
                </a:lnTo>
                <a:lnTo>
                  <a:pt x="0" y="0"/>
                </a:lnTo>
                <a:lnTo>
                  <a:pt x="217" y="0"/>
                </a:lnTo>
                <a:lnTo>
                  <a:pt x="217" y="48"/>
                </a:lnTo>
                <a:lnTo>
                  <a:pt x="49" y="48"/>
                </a:lnTo>
                <a:lnTo>
                  <a:pt x="49" y="130"/>
                </a:lnTo>
                <a:lnTo>
                  <a:pt x="182" y="130"/>
                </a:lnTo>
                <a:lnTo>
                  <a:pt x="182" y="173"/>
                </a:lnTo>
                <a:lnTo>
                  <a:pt x="49" y="173"/>
                </a:lnTo>
                <a:lnTo>
                  <a:pt x="49" y="270"/>
                </a:lnTo>
                <a:lnTo>
                  <a:pt x="220" y="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4" name="Freeform 58"/>
          <p:cNvSpPr>
            <a:spLocks/>
          </p:cNvSpPr>
          <p:nvPr userDrawn="1"/>
        </p:nvSpPr>
        <p:spPr bwMode="auto">
          <a:xfrm>
            <a:off x="6082148" y="3442942"/>
            <a:ext cx="145104" cy="153087"/>
          </a:xfrm>
          <a:custGeom>
            <a:avLst/>
            <a:gdLst>
              <a:gd name="T0" fmla="*/ 108 w 131"/>
              <a:gd name="T1" fmla="*/ 40 h 138"/>
              <a:gd name="T2" fmla="*/ 69 w 131"/>
              <a:gd name="T3" fmla="*/ 20 h 138"/>
              <a:gd name="T4" fmla="*/ 21 w 131"/>
              <a:gd name="T5" fmla="*/ 69 h 138"/>
              <a:gd name="T6" fmla="*/ 69 w 131"/>
              <a:gd name="T7" fmla="*/ 117 h 138"/>
              <a:gd name="T8" fmla="*/ 110 w 131"/>
              <a:gd name="T9" fmla="*/ 94 h 138"/>
              <a:gd name="T10" fmla="*/ 131 w 131"/>
              <a:gd name="T11" fmla="*/ 99 h 138"/>
              <a:gd name="T12" fmla="*/ 69 w 131"/>
              <a:gd name="T13" fmla="*/ 138 h 138"/>
              <a:gd name="T14" fmla="*/ 0 w 131"/>
              <a:gd name="T15" fmla="*/ 69 h 138"/>
              <a:gd name="T16" fmla="*/ 69 w 131"/>
              <a:gd name="T17" fmla="*/ 0 h 138"/>
              <a:gd name="T18" fmla="*/ 129 w 131"/>
              <a:gd name="T19" fmla="*/ 35 h 138"/>
              <a:gd name="T20" fmla="*/ 108 w 131"/>
              <a:gd name="T21" fmla="*/ 4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1" h="138">
                <a:moveTo>
                  <a:pt x="108" y="40"/>
                </a:moveTo>
                <a:cubicBezTo>
                  <a:pt x="100" y="28"/>
                  <a:pt x="85" y="20"/>
                  <a:pt x="69" y="20"/>
                </a:cubicBezTo>
                <a:cubicBezTo>
                  <a:pt x="41" y="20"/>
                  <a:pt x="21" y="40"/>
                  <a:pt x="21" y="69"/>
                </a:cubicBezTo>
                <a:cubicBezTo>
                  <a:pt x="21" y="98"/>
                  <a:pt x="42" y="117"/>
                  <a:pt x="69" y="117"/>
                </a:cubicBezTo>
                <a:cubicBezTo>
                  <a:pt x="87" y="117"/>
                  <a:pt x="103" y="108"/>
                  <a:pt x="110" y="94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20" y="123"/>
                  <a:pt x="97" y="138"/>
                  <a:pt x="69" y="138"/>
                </a:cubicBezTo>
                <a:cubicBezTo>
                  <a:pt x="31" y="138"/>
                  <a:pt x="0" y="109"/>
                  <a:pt x="0" y="69"/>
                </a:cubicBezTo>
                <a:cubicBezTo>
                  <a:pt x="0" y="29"/>
                  <a:pt x="31" y="0"/>
                  <a:pt x="69" y="0"/>
                </a:cubicBezTo>
                <a:cubicBezTo>
                  <a:pt x="95" y="0"/>
                  <a:pt x="117" y="13"/>
                  <a:pt x="129" y="35"/>
                </a:cubicBezTo>
                <a:lnTo>
                  <a:pt x="108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5" name="Freeform 59"/>
          <p:cNvSpPr>
            <a:spLocks noEditPoints="1"/>
          </p:cNvSpPr>
          <p:nvPr userDrawn="1"/>
        </p:nvSpPr>
        <p:spPr bwMode="auto">
          <a:xfrm>
            <a:off x="6250731" y="3442942"/>
            <a:ext cx="153087" cy="153087"/>
          </a:xfrm>
          <a:custGeom>
            <a:avLst/>
            <a:gdLst>
              <a:gd name="T0" fmla="*/ 69 w 138"/>
              <a:gd name="T1" fmla="*/ 0 h 138"/>
              <a:gd name="T2" fmla="*/ 138 w 138"/>
              <a:gd name="T3" fmla="*/ 69 h 138"/>
              <a:gd name="T4" fmla="*/ 69 w 138"/>
              <a:gd name="T5" fmla="*/ 138 h 138"/>
              <a:gd name="T6" fmla="*/ 0 w 138"/>
              <a:gd name="T7" fmla="*/ 69 h 138"/>
              <a:gd name="T8" fmla="*/ 69 w 138"/>
              <a:gd name="T9" fmla="*/ 0 h 138"/>
              <a:gd name="T10" fmla="*/ 69 w 138"/>
              <a:gd name="T11" fmla="*/ 117 h 138"/>
              <a:gd name="T12" fmla="*/ 116 w 138"/>
              <a:gd name="T13" fmla="*/ 69 h 138"/>
              <a:gd name="T14" fmla="*/ 69 w 138"/>
              <a:gd name="T15" fmla="*/ 20 h 138"/>
              <a:gd name="T16" fmla="*/ 21 w 138"/>
              <a:gd name="T17" fmla="*/ 69 h 138"/>
              <a:gd name="T18" fmla="*/ 69 w 138"/>
              <a:gd name="T19" fmla="*/ 11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29"/>
                  <a:pt x="138" y="69"/>
                </a:cubicBezTo>
                <a:cubicBezTo>
                  <a:pt x="138" y="109"/>
                  <a:pt x="107" y="138"/>
                  <a:pt x="69" y="138"/>
                </a:cubicBezTo>
                <a:cubicBezTo>
                  <a:pt x="31" y="138"/>
                  <a:pt x="0" y="109"/>
                  <a:pt x="0" y="69"/>
                </a:cubicBezTo>
                <a:cubicBezTo>
                  <a:pt x="0" y="29"/>
                  <a:pt x="31" y="0"/>
                  <a:pt x="69" y="0"/>
                </a:cubicBezTo>
                <a:moveTo>
                  <a:pt x="69" y="117"/>
                </a:moveTo>
                <a:cubicBezTo>
                  <a:pt x="96" y="117"/>
                  <a:pt x="116" y="98"/>
                  <a:pt x="116" y="69"/>
                </a:cubicBezTo>
                <a:cubicBezTo>
                  <a:pt x="116" y="40"/>
                  <a:pt x="96" y="20"/>
                  <a:pt x="69" y="20"/>
                </a:cubicBezTo>
                <a:cubicBezTo>
                  <a:pt x="42" y="20"/>
                  <a:pt x="21" y="40"/>
                  <a:pt x="21" y="69"/>
                </a:cubicBezTo>
                <a:cubicBezTo>
                  <a:pt x="21" y="98"/>
                  <a:pt x="42" y="117"/>
                  <a:pt x="69" y="11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6" name="Freeform 60"/>
          <p:cNvSpPr>
            <a:spLocks/>
          </p:cNvSpPr>
          <p:nvPr userDrawn="1"/>
        </p:nvSpPr>
        <p:spPr bwMode="auto">
          <a:xfrm>
            <a:off x="6437159" y="3444820"/>
            <a:ext cx="124911" cy="147451"/>
          </a:xfrm>
          <a:custGeom>
            <a:avLst/>
            <a:gdLst>
              <a:gd name="T0" fmla="*/ 113 w 113"/>
              <a:gd name="T1" fmla="*/ 0 h 133"/>
              <a:gd name="T2" fmla="*/ 113 w 113"/>
              <a:gd name="T3" fmla="*/ 133 h 133"/>
              <a:gd name="T4" fmla="*/ 94 w 113"/>
              <a:gd name="T5" fmla="*/ 133 h 133"/>
              <a:gd name="T6" fmla="*/ 45 w 113"/>
              <a:gd name="T7" fmla="*/ 68 h 133"/>
              <a:gd name="T8" fmla="*/ 21 w 113"/>
              <a:gd name="T9" fmla="*/ 35 h 133"/>
              <a:gd name="T10" fmla="*/ 21 w 113"/>
              <a:gd name="T11" fmla="*/ 35 h 133"/>
              <a:gd name="T12" fmla="*/ 22 w 113"/>
              <a:gd name="T13" fmla="*/ 77 h 133"/>
              <a:gd name="T14" fmla="*/ 22 w 113"/>
              <a:gd name="T15" fmla="*/ 133 h 133"/>
              <a:gd name="T16" fmla="*/ 0 w 113"/>
              <a:gd name="T17" fmla="*/ 133 h 133"/>
              <a:gd name="T18" fmla="*/ 0 w 113"/>
              <a:gd name="T19" fmla="*/ 0 h 133"/>
              <a:gd name="T20" fmla="*/ 20 w 113"/>
              <a:gd name="T21" fmla="*/ 0 h 133"/>
              <a:gd name="T22" fmla="*/ 69 w 113"/>
              <a:gd name="T23" fmla="*/ 66 h 133"/>
              <a:gd name="T24" fmla="*/ 92 w 113"/>
              <a:gd name="T25" fmla="*/ 97 h 133"/>
              <a:gd name="T26" fmla="*/ 92 w 113"/>
              <a:gd name="T27" fmla="*/ 97 h 133"/>
              <a:gd name="T28" fmla="*/ 92 w 113"/>
              <a:gd name="T29" fmla="*/ 57 h 133"/>
              <a:gd name="T30" fmla="*/ 92 w 113"/>
              <a:gd name="T31" fmla="*/ 0 h 133"/>
              <a:gd name="T32" fmla="*/ 113 w 113"/>
              <a:gd name="T3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" h="133">
                <a:moveTo>
                  <a:pt x="113" y="0"/>
                </a:moveTo>
                <a:cubicBezTo>
                  <a:pt x="113" y="133"/>
                  <a:pt x="113" y="133"/>
                  <a:pt x="113" y="133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45" y="68"/>
                  <a:pt x="45" y="68"/>
                  <a:pt x="45" y="68"/>
                </a:cubicBezTo>
                <a:cubicBezTo>
                  <a:pt x="33" y="52"/>
                  <a:pt x="22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2" y="53"/>
                  <a:pt x="22" y="77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0"/>
                  <a:pt x="0" y="0"/>
                  <a:pt x="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69" y="66"/>
                  <a:pt x="69" y="66"/>
                  <a:pt x="69" y="66"/>
                </a:cubicBezTo>
                <a:cubicBezTo>
                  <a:pt x="79" y="79"/>
                  <a:pt x="92" y="97"/>
                  <a:pt x="92" y="97"/>
                </a:cubicBezTo>
                <a:cubicBezTo>
                  <a:pt x="92" y="97"/>
                  <a:pt x="92" y="97"/>
                  <a:pt x="92" y="97"/>
                </a:cubicBezTo>
                <a:cubicBezTo>
                  <a:pt x="93" y="97"/>
                  <a:pt x="92" y="78"/>
                  <a:pt x="92" y="57"/>
                </a:cubicBezTo>
                <a:cubicBezTo>
                  <a:pt x="92" y="0"/>
                  <a:pt x="92" y="0"/>
                  <a:pt x="92" y="0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7" name="Freeform 61"/>
          <p:cNvSpPr>
            <a:spLocks/>
          </p:cNvSpPr>
          <p:nvPr userDrawn="1"/>
        </p:nvSpPr>
        <p:spPr bwMode="auto">
          <a:xfrm>
            <a:off x="6593531" y="3444820"/>
            <a:ext cx="118336" cy="147451"/>
          </a:xfrm>
          <a:custGeom>
            <a:avLst/>
            <a:gdLst>
              <a:gd name="T0" fmla="*/ 252 w 252"/>
              <a:gd name="T1" fmla="*/ 0 h 314"/>
              <a:gd name="T2" fmla="*/ 252 w 252"/>
              <a:gd name="T3" fmla="*/ 48 h 314"/>
              <a:gd name="T4" fmla="*/ 151 w 252"/>
              <a:gd name="T5" fmla="*/ 48 h 314"/>
              <a:gd name="T6" fmla="*/ 151 w 252"/>
              <a:gd name="T7" fmla="*/ 314 h 314"/>
              <a:gd name="T8" fmla="*/ 101 w 252"/>
              <a:gd name="T9" fmla="*/ 314 h 314"/>
              <a:gd name="T10" fmla="*/ 101 w 252"/>
              <a:gd name="T11" fmla="*/ 48 h 314"/>
              <a:gd name="T12" fmla="*/ 0 w 252"/>
              <a:gd name="T13" fmla="*/ 48 h 314"/>
              <a:gd name="T14" fmla="*/ 0 w 252"/>
              <a:gd name="T15" fmla="*/ 0 h 314"/>
              <a:gd name="T16" fmla="*/ 252 w 252"/>
              <a:gd name="T17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" h="314">
                <a:moveTo>
                  <a:pt x="252" y="0"/>
                </a:moveTo>
                <a:lnTo>
                  <a:pt x="252" y="48"/>
                </a:lnTo>
                <a:lnTo>
                  <a:pt x="151" y="48"/>
                </a:lnTo>
                <a:lnTo>
                  <a:pt x="151" y="314"/>
                </a:lnTo>
                <a:lnTo>
                  <a:pt x="101" y="314"/>
                </a:lnTo>
                <a:lnTo>
                  <a:pt x="101" y="48"/>
                </a:lnTo>
                <a:lnTo>
                  <a:pt x="0" y="48"/>
                </a:lnTo>
                <a:lnTo>
                  <a:pt x="0" y="0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8" name="Freeform 62"/>
          <p:cNvSpPr>
            <a:spLocks noEditPoints="1"/>
          </p:cNvSpPr>
          <p:nvPr userDrawn="1"/>
        </p:nvSpPr>
        <p:spPr bwMode="auto">
          <a:xfrm>
            <a:off x="6743330" y="3444820"/>
            <a:ext cx="110823" cy="147451"/>
          </a:xfrm>
          <a:custGeom>
            <a:avLst/>
            <a:gdLst>
              <a:gd name="T0" fmla="*/ 76 w 100"/>
              <a:gd name="T1" fmla="*/ 133 h 133"/>
              <a:gd name="T2" fmla="*/ 48 w 100"/>
              <a:gd name="T3" fmla="*/ 86 h 133"/>
              <a:gd name="T4" fmla="*/ 44 w 100"/>
              <a:gd name="T5" fmla="*/ 86 h 133"/>
              <a:gd name="T6" fmla="*/ 21 w 100"/>
              <a:gd name="T7" fmla="*/ 86 h 133"/>
              <a:gd name="T8" fmla="*/ 21 w 100"/>
              <a:gd name="T9" fmla="*/ 133 h 133"/>
              <a:gd name="T10" fmla="*/ 0 w 100"/>
              <a:gd name="T11" fmla="*/ 133 h 133"/>
              <a:gd name="T12" fmla="*/ 0 w 100"/>
              <a:gd name="T13" fmla="*/ 0 h 133"/>
              <a:gd name="T14" fmla="*/ 44 w 100"/>
              <a:gd name="T15" fmla="*/ 0 h 133"/>
              <a:gd name="T16" fmla="*/ 95 w 100"/>
              <a:gd name="T17" fmla="*/ 43 h 133"/>
              <a:gd name="T18" fmla="*/ 68 w 100"/>
              <a:gd name="T19" fmla="*/ 82 h 133"/>
              <a:gd name="T20" fmla="*/ 100 w 100"/>
              <a:gd name="T21" fmla="*/ 133 h 133"/>
              <a:gd name="T22" fmla="*/ 76 w 100"/>
              <a:gd name="T23" fmla="*/ 133 h 133"/>
              <a:gd name="T24" fmla="*/ 46 w 100"/>
              <a:gd name="T25" fmla="*/ 67 h 133"/>
              <a:gd name="T26" fmla="*/ 73 w 100"/>
              <a:gd name="T27" fmla="*/ 43 h 133"/>
              <a:gd name="T28" fmla="*/ 46 w 100"/>
              <a:gd name="T29" fmla="*/ 20 h 133"/>
              <a:gd name="T30" fmla="*/ 21 w 100"/>
              <a:gd name="T31" fmla="*/ 20 h 133"/>
              <a:gd name="T32" fmla="*/ 21 w 100"/>
              <a:gd name="T33" fmla="*/ 67 h 133"/>
              <a:gd name="T34" fmla="*/ 46 w 100"/>
              <a:gd name="T35" fmla="*/ 6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" h="133">
                <a:moveTo>
                  <a:pt x="76" y="133"/>
                </a:moveTo>
                <a:cubicBezTo>
                  <a:pt x="48" y="86"/>
                  <a:pt x="48" y="86"/>
                  <a:pt x="48" y="86"/>
                </a:cubicBezTo>
                <a:cubicBezTo>
                  <a:pt x="44" y="86"/>
                  <a:pt x="44" y="86"/>
                  <a:pt x="44" y="86"/>
                </a:cubicBezTo>
                <a:cubicBezTo>
                  <a:pt x="21" y="86"/>
                  <a:pt x="21" y="86"/>
                  <a:pt x="21" y="86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0"/>
                  <a:pt x="0" y="0"/>
                  <a:pt x="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76" y="0"/>
                  <a:pt x="95" y="17"/>
                  <a:pt x="95" y="43"/>
                </a:cubicBezTo>
                <a:cubicBezTo>
                  <a:pt x="95" y="62"/>
                  <a:pt x="85" y="76"/>
                  <a:pt x="68" y="82"/>
                </a:cubicBezTo>
                <a:cubicBezTo>
                  <a:pt x="100" y="133"/>
                  <a:pt x="100" y="133"/>
                  <a:pt x="100" y="133"/>
                </a:cubicBezTo>
                <a:lnTo>
                  <a:pt x="76" y="133"/>
                </a:lnTo>
                <a:close/>
                <a:moveTo>
                  <a:pt x="46" y="67"/>
                </a:moveTo>
                <a:cubicBezTo>
                  <a:pt x="64" y="67"/>
                  <a:pt x="73" y="57"/>
                  <a:pt x="73" y="43"/>
                </a:cubicBezTo>
                <a:cubicBezTo>
                  <a:pt x="73" y="30"/>
                  <a:pt x="64" y="20"/>
                  <a:pt x="46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67"/>
                  <a:pt x="21" y="67"/>
                  <a:pt x="21" y="67"/>
                </a:cubicBezTo>
                <a:lnTo>
                  <a:pt x="46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49" name="Freeform 63"/>
          <p:cNvSpPr>
            <a:spLocks noEditPoints="1"/>
          </p:cNvSpPr>
          <p:nvPr userDrawn="1"/>
        </p:nvSpPr>
        <p:spPr bwMode="auto">
          <a:xfrm>
            <a:off x="6872937" y="3444820"/>
            <a:ext cx="147451" cy="147451"/>
          </a:xfrm>
          <a:custGeom>
            <a:avLst/>
            <a:gdLst>
              <a:gd name="T0" fmla="*/ 98 w 133"/>
              <a:gd name="T1" fmla="*/ 103 h 133"/>
              <a:gd name="T2" fmla="*/ 35 w 133"/>
              <a:gd name="T3" fmla="*/ 103 h 133"/>
              <a:gd name="T4" fmla="*/ 23 w 133"/>
              <a:gd name="T5" fmla="*/ 133 h 133"/>
              <a:gd name="T6" fmla="*/ 0 w 133"/>
              <a:gd name="T7" fmla="*/ 133 h 133"/>
              <a:gd name="T8" fmla="*/ 57 w 133"/>
              <a:gd name="T9" fmla="*/ 0 h 133"/>
              <a:gd name="T10" fmla="*/ 76 w 133"/>
              <a:gd name="T11" fmla="*/ 0 h 133"/>
              <a:gd name="T12" fmla="*/ 133 w 133"/>
              <a:gd name="T13" fmla="*/ 133 h 133"/>
              <a:gd name="T14" fmla="*/ 110 w 133"/>
              <a:gd name="T15" fmla="*/ 133 h 133"/>
              <a:gd name="T16" fmla="*/ 98 w 133"/>
              <a:gd name="T17" fmla="*/ 103 h 133"/>
              <a:gd name="T18" fmla="*/ 90 w 133"/>
              <a:gd name="T19" fmla="*/ 85 h 133"/>
              <a:gd name="T20" fmla="*/ 73 w 133"/>
              <a:gd name="T21" fmla="*/ 43 h 133"/>
              <a:gd name="T22" fmla="*/ 67 w 133"/>
              <a:gd name="T23" fmla="*/ 26 h 133"/>
              <a:gd name="T24" fmla="*/ 66 w 133"/>
              <a:gd name="T25" fmla="*/ 26 h 133"/>
              <a:gd name="T26" fmla="*/ 60 w 133"/>
              <a:gd name="T27" fmla="*/ 43 h 133"/>
              <a:gd name="T28" fmla="*/ 43 w 133"/>
              <a:gd name="T29" fmla="*/ 85 h 133"/>
              <a:gd name="T30" fmla="*/ 90 w 133"/>
              <a:gd name="T31" fmla="*/ 8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33">
                <a:moveTo>
                  <a:pt x="98" y="103"/>
                </a:moveTo>
                <a:cubicBezTo>
                  <a:pt x="35" y="103"/>
                  <a:pt x="35" y="103"/>
                  <a:pt x="35" y="10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57" y="0"/>
                  <a:pt x="57" y="0"/>
                  <a:pt x="5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10" y="133"/>
                  <a:pt x="110" y="133"/>
                  <a:pt x="110" y="133"/>
                </a:cubicBezTo>
                <a:lnTo>
                  <a:pt x="98" y="103"/>
                </a:lnTo>
                <a:close/>
                <a:moveTo>
                  <a:pt x="90" y="85"/>
                </a:moveTo>
                <a:cubicBezTo>
                  <a:pt x="73" y="43"/>
                  <a:pt x="73" y="43"/>
                  <a:pt x="73" y="43"/>
                </a:cubicBezTo>
                <a:cubicBezTo>
                  <a:pt x="70" y="36"/>
                  <a:pt x="67" y="26"/>
                  <a:pt x="67" y="26"/>
                </a:cubicBezTo>
                <a:cubicBezTo>
                  <a:pt x="66" y="26"/>
                  <a:pt x="66" y="26"/>
                  <a:pt x="66" y="26"/>
                </a:cubicBezTo>
                <a:cubicBezTo>
                  <a:pt x="66" y="26"/>
                  <a:pt x="63" y="36"/>
                  <a:pt x="60" y="43"/>
                </a:cubicBezTo>
                <a:cubicBezTo>
                  <a:pt x="43" y="85"/>
                  <a:pt x="43" y="85"/>
                  <a:pt x="43" y="85"/>
                </a:cubicBezTo>
                <a:lnTo>
                  <a:pt x="90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0" name="Freeform 64"/>
          <p:cNvSpPr>
            <a:spLocks/>
          </p:cNvSpPr>
          <p:nvPr userDrawn="1"/>
        </p:nvSpPr>
        <p:spPr bwMode="auto">
          <a:xfrm>
            <a:off x="7030249" y="3442942"/>
            <a:ext cx="146512" cy="153087"/>
          </a:xfrm>
          <a:custGeom>
            <a:avLst/>
            <a:gdLst>
              <a:gd name="T0" fmla="*/ 108 w 132"/>
              <a:gd name="T1" fmla="*/ 40 h 138"/>
              <a:gd name="T2" fmla="*/ 69 w 132"/>
              <a:gd name="T3" fmla="*/ 20 h 138"/>
              <a:gd name="T4" fmla="*/ 22 w 132"/>
              <a:gd name="T5" fmla="*/ 69 h 138"/>
              <a:gd name="T6" fmla="*/ 69 w 132"/>
              <a:gd name="T7" fmla="*/ 117 h 138"/>
              <a:gd name="T8" fmla="*/ 111 w 132"/>
              <a:gd name="T9" fmla="*/ 94 h 138"/>
              <a:gd name="T10" fmla="*/ 132 w 132"/>
              <a:gd name="T11" fmla="*/ 99 h 138"/>
              <a:gd name="T12" fmla="*/ 69 w 132"/>
              <a:gd name="T13" fmla="*/ 138 h 138"/>
              <a:gd name="T14" fmla="*/ 0 w 132"/>
              <a:gd name="T15" fmla="*/ 69 h 138"/>
              <a:gd name="T16" fmla="*/ 69 w 132"/>
              <a:gd name="T17" fmla="*/ 0 h 138"/>
              <a:gd name="T18" fmla="*/ 130 w 132"/>
              <a:gd name="T19" fmla="*/ 35 h 138"/>
              <a:gd name="T20" fmla="*/ 108 w 132"/>
              <a:gd name="T21" fmla="*/ 4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138">
                <a:moveTo>
                  <a:pt x="108" y="40"/>
                </a:moveTo>
                <a:cubicBezTo>
                  <a:pt x="100" y="28"/>
                  <a:pt x="85" y="20"/>
                  <a:pt x="69" y="20"/>
                </a:cubicBezTo>
                <a:cubicBezTo>
                  <a:pt x="42" y="20"/>
                  <a:pt x="22" y="40"/>
                  <a:pt x="22" y="69"/>
                </a:cubicBezTo>
                <a:cubicBezTo>
                  <a:pt x="22" y="98"/>
                  <a:pt x="42" y="117"/>
                  <a:pt x="69" y="117"/>
                </a:cubicBezTo>
                <a:cubicBezTo>
                  <a:pt x="87" y="117"/>
                  <a:pt x="103" y="108"/>
                  <a:pt x="111" y="94"/>
                </a:cubicBezTo>
                <a:cubicBezTo>
                  <a:pt x="132" y="99"/>
                  <a:pt x="132" y="99"/>
                  <a:pt x="132" y="99"/>
                </a:cubicBezTo>
                <a:cubicBezTo>
                  <a:pt x="121" y="123"/>
                  <a:pt x="97" y="138"/>
                  <a:pt x="69" y="138"/>
                </a:cubicBezTo>
                <a:cubicBezTo>
                  <a:pt x="31" y="138"/>
                  <a:pt x="0" y="109"/>
                  <a:pt x="0" y="69"/>
                </a:cubicBezTo>
                <a:cubicBezTo>
                  <a:pt x="0" y="29"/>
                  <a:pt x="31" y="0"/>
                  <a:pt x="69" y="0"/>
                </a:cubicBezTo>
                <a:cubicBezTo>
                  <a:pt x="95" y="0"/>
                  <a:pt x="118" y="13"/>
                  <a:pt x="130" y="35"/>
                </a:cubicBezTo>
                <a:lnTo>
                  <a:pt x="108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1" name="Freeform 65"/>
          <p:cNvSpPr>
            <a:spLocks/>
          </p:cNvSpPr>
          <p:nvPr userDrawn="1"/>
        </p:nvSpPr>
        <p:spPr bwMode="auto">
          <a:xfrm>
            <a:off x="7194606" y="3444820"/>
            <a:ext cx="118805" cy="147451"/>
          </a:xfrm>
          <a:custGeom>
            <a:avLst/>
            <a:gdLst>
              <a:gd name="T0" fmla="*/ 253 w 253"/>
              <a:gd name="T1" fmla="*/ 0 h 314"/>
              <a:gd name="T2" fmla="*/ 253 w 253"/>
              <a:gd name="T3" fmla="*/ 48 h 314"/>
              <a:gd name="T4" fmla="*/ 151 w 253"/>
              <a:gd name="T5" fmla="*/ 48 h 314"/>
              <a:gd name="T6" fmla="*/ 151 w 253"/>
              <a:gd name="T7" fmla="*/ 314 h 314"/>
              <a:gd name="T8" fmla="*/ 102 w 253"/>
              <a:gd name="T9" fmla="*/ 314 h 314"/>
              <a:gd name="T10" fmla="*/ 102 w 253"/>
              <a:gd name="T11" fmla="*/ 48 h 314"/>
              <a:gd name="T12" fmla="*/ 0 w 253"/>
              <a:gd name="T13" fmla="*/ 48 h 314"/>
              <a:gd name="T14" fmla="*/ 0 w 253"/>
              <a:gd name="T15" fmla="*/ 0 h 314"/>
              <a:gd name="T16" fmla="*/ 253 w 253"/>
              <a:gd name="T17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" h="314">
                <a:moveTo>
                  <a:pt x="253" y="0"/>
                </a:moveTo>
                <a:lnTo>
                  <a:pt x="253" y="48"/>
                </a:lnTo>
                <a:lnTo>
                  <a:pt x="151" y="48"/>
                </a:lnTo>
                <a:lnTo>
                  <a:pt x="151" y="314"/>
                </a:lnTo>
                <a:lnTo>
                  <a:pt x="102" y="314"/>
                </a:lnTo>
                <a:lnTo>
                  <a:pt x="102" y="48"/>
                </a:lnTo>
                <a:lnTo>
                  <a:pt x="0" y="48"/>
                </a:lnTo>
                <a:lnTo>
                  <a:pt x="0" y="0"/>
                </a:lnTo>
                <a:lnTo>
                  <a:pt x="2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2" name="Freeform 66"/>
          <p:cNvSpPr>
            <a:spLocks/>
          </p:cNvSpPr>
          <p:nvPr userDrawn="1"/>
        </p:nvSpPr>
        <p:spPr bwMode="auto">
          <a:xfrm>
            <a:off x="5947846" y="2796316"/>
            <a:ext cx="57759" cy="86405"/>
          </a:xfrm>
          <a:custGeom>
            <a:avLst/>
            <a:gdLst>
              <a:gd name="T0" fmla="*/ 46 w 52"/>
              <a:gd name="T1" fmla="*/ 37 h 78"/>
              <a:gd name="T2" fmla="*/ 12 w 52"/>
              <a:gd name="T3" fmla="*/ 24 h 78"/>
              <a:gd name="T4" fmla="*/ 22 w 52"/>
              <a:gd name="T5" fmla="*/ 71 h 78"/>
              <a:gd name="T6" fmla="*/ 35 w 52"/>
              <a:gd name="T7" fmla="*/ 75 h 78"/>
              <a:gd name="T8" fmla="*/ 39 w 52"/>
              <a:gd name="T9" fmla="*/ 61 h 78"/>
              <a:gd name="T10" fmla="*/ 46 w 52"/>
              <a:gd name="T11" fmla="*/ 3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78">
                <a:moveTo>
                  <a:pt x="46" y="37"/>
                </a:moveTo>
                <a:cubicBezTo>
                  <a:pt x="46" y="37"/>
                  <a:pt x="34" y="0"/>
                  <a:pt x="12" y="24"/>
                </a:cubicBezTo>
                <a:cubicBezTo>
                  <a:pt x="12" y="24"/>
                  <a:pt x="0" y="37"/>
                  <a:pt x="22" y="71"/>
                </a:cubicBezTo>
                <a:cubicBezTo>
                  <a:pt x="22" y="71"/>
                  <a:pt x="28" y="78"/>
                  <a:pt x="35" y="75"/>
                </a:cubicBezTo>
                <a:cubicBezTo>
                  <a:pt x="35" y="75"/>
                  <a:pt x="44" y="73"/>
                  <a:pt x="39" y="61"/>
                </a:cubicBezTo>
                <a:cubicBezTo>
                  <a:pt x="39" y="61"/>
                  <a:pt x="52" y="59"/>
                  <a:pt x="46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3" name="Freeform 67"/>
          <p:cNvSpPr>
            <a:spLocks/>
          </p:cNvSpPr>
          <p:nvPr userDrawn="1"/>
        </p:nvSpPr>
        <p:spPr bwMode="auto">
          <a:xfrm>
            <a:off x="7859075" y="2778472"/>
            <a:ext cx="58699" cy="87344"/>
          </a:xfrm>
          <a:custGeom>
            <a:avLst/>
            <a:gdLst>
              <a:gd name="T0" fmla="*/ 47 w 53"/>
              <a:gd name="T1" fmla="*/ 37 h 79"/>
              <a:gd name="T2" fmla="*/ 12 w 53"/>
              <a:gd name="T3" fmla="*/ 25 h 79"/>
              <a:gd name="T4" fmla="*/ 22 w 53"/>
              <a:gd name="T5" fmla="*/ 71 h 79"/>
              <a:gd name="T6" fmla="*/ 35 w 53"/>
              <a:gd name="T7" fmla="*/ 75 h 79"/>
              <a:gd name="T8" fmla="*/ 39 w 53"/>
              <a:gd name="T9" fmla="*/ 61 h 79"/>
              <a:gd name="T10" fmla="*/ 47 w 53"/>
              <a:gd name="T11" fmla="*/ 3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79">
                <a:moveTo>
                  <a:pt x="47" y="37"/>
                </a:moveTo>
                <a:cubicBezTo>
                  <a:pt x="47" y="37"/>
                  <a:pt x="34" y="0"/>
                  <a:pt x="12" y="25"/>
                </a:cubicBezTo>
                <a:cubicBezTo>
                  <a:pt x="12" y="25"/>
                  <a:pt x="0" y="37"/>
                  <a:pt x="22" y="71"/>
                </a:cubicBezTo>
                <a:cubicBezTo>
                  <a:pt x="22" y="71"/>
                  <a:pt x="28" y="79"/>
                  <a:pt x="35" y="75"/>
                </a:cubicBezTo>
                <a:cubicBezTo>
                  <a:pt x="35" y="75"/>
                  <a:pt x="44" y="73"/>
                  <a:pt x="39" y="61"/>
                </a:cubicBezTo>
                <a:cubicBezTo>
                  <a:pt x="39" y="61"/>
                  <a:pt x="53" y="59"/>
                  <a:pt x="47" y="37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4" name="Freeform 68"/>
          <p:cNvSpPr>
            <a:spLocks noEditPoints="1"/>
          </p:cNvSpPr>
          <p:nvPr userDrawn="1"/>
        </p:nvSpPr>
        <p:spPr bwMode="auto">
          <a:xfrm>
            <a:off x="3626195" y="2763915"/>
            <a:ext cx="1357584" cy="647564"/>
          </a:xfrm>
          <a:custGeom>
            <a:avLst/>
            <a:gdLst>
              <a:gd name="T0" fmla="*/ 1157 w 1224"/>
              <a:gd name="T1" fmla="*/ 410 h 584"/>
              <a:gd name="T2" fmla="*/ 1074 w 1224"/>
              <a:gd name="T3" fmla="*/ 271 h 584"/>
              <a:gd name="T4" fmla="*/ 1224 w 1224"/>
              <a:gd name="T5" fmla="*/ 57 h 584"/>
              <a:gd name="T6" fmla="*/ 1133 w 1224"/>
              <a:gd name="T7" fmla="*/ 90 h 584"/>
              <a:gd name="T8" fmla="*/ 1051 w 1224"/>
              <a:gd name="T9" fmla="*/ 267 h 584"/>
              <a:gd name="T10" fmla="*/ 784 w 1224"/>
              <a:gd name="T11" fmla="*/ 429 h 584"/>
              <a:gd name="T12" fmla="*/ 671 w 1224"/>
              <a:gd name="T13" fmla="*/ 383 h 584"/>
              <a:gd name="T14" fmla="*/ 720 w 1224"/>
              <a:gd name="T15" fmla="*/ 348 h 584"/>
              <a:gd name="T16" fmla="*/ 738 w 1224"/>
              <a:gd name="T17" fmla="*/ 299 h 584"/>
              <a:gd name="T18" fmla="*/ 651 w 1224"/>
              <a:gd name="T19" fmla="*/ 352 h 584"/>
              <a:gd name="T20" fmla="*/ 649 w 1224"/>
              <a:gd name="T21" fmla="*/ 371 h 584"/>
              <a:gd name="T22" fmla="*/ 521 w 1224"/>
              <a:gd name="T23" fmla="*/ 408 h 584"/>
              <a:gd name="T24" fmla="*/ 223 w 1224"/>
              <a:gd name="T25" fmla="*/ 291 h 584"/>
              <a:gd name="T26" fmla="*/ 376 w 1224"/>
              <a:gd name="T27" fmla="*/ 135 h 584"/>
              <a:gd name="T28" fmla="*/ 344 w 1224"/>
              <a:gd name="T29" fmla="*/ 82 h 584"/>
              <a:gd name="T30" fmla="*/ 48 w 1224"/>
              <a:gd name="T31" fmla="*/ 408 h 584"/>
              <a:gd name="T32" fmla="*/ 64 w 1224"/>
              <a:gd name="T33" fmla="*/ 566 h 584"/>
              <a:gd name="T34" fmla="*/ 181 w 1224"/>
              <a:gd name="T35" fmla="*/ 334 h 584"/>
              <a:gd name="T36" fmla="*/ 196 w 1224"/>
              <a:gd name="T37" fmla="*/ 308 h 584"/>
              <a:gd name="T38" fmla="*/ 281 w 1224"/>
              <a:gd name="T39" fmla="*/ 370 h 584"/>
              <a:gd name="T40" fmla="*/ 649 w 1224"/>
              <a:gd name="T41" fmla="*/ 394 h 584"/>
              <a:gd name="T42" fmla="*/ 877 w 1224"/>
              <a:gd name="T43" fmla="*/ 413 h 584"/>
              <a:gd name="T44" fmla="*/ 1050 w 1224"/>
              <a:gd name="T45" fmla="*/ 292 h 584"/>
              <a:gd name="T46" fmla="*/ 1081 w 1224"/>
              <a:gd name="T47" fmla="*/ 387 h 584"/>
              <a:gd name="T48" fmla="*/ 1154 w 1224"/>
              <a:gd name="T49" fmla="*/ 427 h 584"/>
              <a:gd name="T50" fmla="*/ 1157 w 1224"/>
              <a:gd name="T51" fmla="*/ 410 h 584"/>
              <a:gd name="T52" fmla="*/ 1084 w 1224"/>
              <a:gd name="T53" fmla="*/ 218 h 584"/>
              <a:gd name="T54" fmla="*/ 1189 w 1224"/>
              <a:gd name="T55" fmla="*/ 66 h 584"/>
              <a:gd name="T56" fmla="*/ 1169 w 1224"/>
              <a:gd name="T57" fmla="*/ 133 h 584"/>
              <a:gd name="T58" fmla="*/ 1079 w 1224"/>
              <a:gd name="T59" fmla="*/ 240 h 584"/>
              <a:gd name="T60" fmla="*/ 1084 w 1224"/>
              <a:gd name="T61" fmla="*/ 218 h 584"/>
              <a:gd name="T62" fmla="*/ 677 w 1224"/>
              <a:gd name="T63" fmla="*/ 350 h 584"/>
              <a:gd name="T64" fmla="*/ 722 w 1224"/>
              <a:gd name="T65" fmla="*/ 316 h 584"/>
              <a:gd name="T66" fmla="*/ 674 w 1224"/>
              <a:gd name="T67" fmla="*/ 356 h 584"/>
              <a:gd name="T68" fmla="*/ 677 w 1224"/>
              <a:gd name="T69" fmla="*/ 350 h 584"/>
              <a:gd name="T70" fmla="*/ 196 w 1224"/>
              <a:gd name="T71" fmla="*/ 272 h 584"/>
              <a:gd name="T72" fmla="*/ 171 w 1224"/>
              <a:gd name="T73" fmla="*/ 251 h 584"/>
              <a:gd name="T74" fmla="*/ 165 w 1224"/>
              <a:gd name="T75" fmla="*/ 276 h 584"/>
              <a:gd name="T76" fmla="*/ 162 w 1224"/>
              <a:gd name="T77" fmla="*/ 321 h 584"/>
              <a:gd name="T78" fmla="*/ 163 w 1224"/>
              <a:gd name="T79" fmla="*/ 321 h 584"/>
              <a:gd name="T80" fmla="*/ 88 w 1224"/>
              <a:gd name="T81" fmla="*/ 518 h 584"/>
              <a:gd name="T82" fmla="*/ 62 w 1224"/>
              <a:gd name="T83" fmla="*/ 535 h 584"/>
              <a:gd name="T84" fmla="*/ 70 w 1224"/>
              <a:gd name="T85" fmla="*/ 427 h 584"/>
              <a:gd name="T86" fmla="*/ 312 w 1224"/>
              <a:gd name="T87" fmla="*/ 114 h 584"/>
              <a:gd name="T88" fmla="*/ 348 w 1224"/>
              <a:gd name="T89" fmla="*/ 141 h 584"/>
              <a:gd name="T90" fmla="*/ 196 w 1224"/>
              <a:gd name="T91" fmla="*/ 272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24" h="584">
                <a:moveTo>
                  <a:pt x="1157" y="410"/>
                </a:moveTo>
                <a:cubicBezTo>
                  <a:pt x="1080" y="389"/>
                  <a:pt x="1071" y="320"/>
                  <a:pt x="1074" y="271"/>
                </a:cubicBezTo>
                <a:cubicBezTo>
                  <a:pt x="1210" y="148"/>
                  <a:pt x="1224" y="57"/>
                  <a:pt x="1224" y="57"/>
                </a:cubicBezTo>
                <a:cubicBezTo>
                  <a:pt x="1214" y="0"/>
                  <a:pt x="1133" y="90"/>
                  <a:pt x="1133" y="90"/>
                </a:cubicBezTo>
                <a:cubicBezTo>
                  <a:pt x="1075" y="159"/>
                  <a:pt x="1055" y="219"/>
                  <a:pt x="1051" y="267"/>
                </a:cubicBezTo>
                <a:cubicBezTo>
                  <a:pt x="907" y="403"/>
                  <a:pt x="784" y="429"/>
                  <a:pt x="784" y="429"/>
                </a:cubicBezTo>
                <a:cubicBezTo>
                  <a:pt x="720" y="448"/>
                  <a:pt x="676" y="419"/>
                  <a:pt x="671" y="383"/>
                </a:cubicBezTo>
                <a:cubicBezTo>
                  <a:pt x="703" y="365"/>
                  <a:pt x="720" y="348"/>
                  <a:pt x="720" y="348"/>
                </a:cubicBezTo>
                <a:cubicBezTo>
                  <a:pt x="762" y="320"/>
                  <a:pt x="738" y="299"/>
                  <a:pt x="738" y="299"/>
                </a:cubicBezTo>
                <a:cubicBezTo>
                  <a:pt x="684" y="250"/>
                  <a:pt x="651" y="352"/>
                  <a:pt x="651" y="352"/>
                </a:cubicBezTo>
                <a:cubicBezTo>
                  <a:pt x="650" y="359"/>
                  <a:pt x="649" y="365"/>
                  <a:pt x="649" y="371"/>
                </a:cubicBezTo>
                <a:cubicBezTo>
                  <a:pt x="583" y="406"/>
                  <a:pt x="521" y="408"/>
                  <a:pt x="521" y="408"/>
                </a:cubicBezTo>
                <a:cubicBezTo>
                  <a:pt x="322" y="404"/>
                  <a:pt x="223" y="291"/>
                  <a:pt x="223" y="291"/>
                </a:cubicBezTo>
                <a:cubicBezTo>
                  <a:pt x="334" y="235"/>
                  <a:pt x="376" y="135"/>
                  <a:pt x="376" y="135"/>
                </a:cubicBezTo>
                <a:cubicBezTo>
                  <a:pt x="394" y="80"/>
                  <a:pt x="344" y="82"/>
                  <a:pt x="344" y="82"/>
                </a:cubicBezTo>
                <a:cubicBezTo>
                  <a:pt x="166" y="102"/>
                  <a:pt x="48" y="408"/>
                  <a:pt x="48" y="408"/>
                </a:cubicBezTo>
                <a:cubicBezTo>
                  <a:pt x="0" y="546"/>
                  <a:pt x="64" y="566"/>
                  <a:pt x="64" y="566"/>
                </a:cubicBezTo>
                <a:cubicBezTo>
                  <a:pt x="118" y="584"/>
                  <a:pt x="181" y="334"/>
                  <a:pt x="181" y="334"/>
                </a:cubicBezTo>
                <a:cubicBezTo>
                  <a:pt x="185" y="300"/>
                  <a:pt x="196" y="308"/>
                  <a:pt x="196" y="308"/>
                </a:cubicBezTo>
                <a:cubicBezTo>
                  <a:pt x="203" y="322"/>
                  <a:pt x="281" y="370"/>
                  <a:pt x="281" y="370"/>
                </a:cubicBezTo>
                <a:cubicBezTo>
                  <a:pt x="446" y="457"/>
                  <a:pt x="574" y="429"/>
                  <a:pt x="649" y="394"/>
                </a:cubicBezTo>
                <a:cubicBezTo>
                  <a:pt x="659" y="525"/>
                  <a:pt x="877" y="413"/>
                  <a:pt x="877" y="413"/>
                </a:cubicBezTo>
                <a:cubicBezTo>
                  <a:pt x="948" y="371"/>
                  <a:pt x="1005" y="330"/>
                  <a:pt x="1050" y="292"/>
                </a:cubicBezTo>
                <a:cubicBezTo>
                  <a:pt x="1053" y="352"/>
                  <a:pt x="1081" y="387"/>
                  <a:pt x="1081" y="387"/>
                </a:cubicBezTo>
                <a:cubicBezTo>
                  <a:pt x="1129" y="439"/>
                  <a:pt x="1154" y="427"/>
                  <a:pt x="1154" y="427"/>
                </a:cubicBezTo>
                <a:cubicBezTo>
                  <a:pt x="1170" y="418"/>
                  <a:pt x="1157" y="410"/>
                  <a:pt x="1157" y="410"/>
                </a:cubicBezTo>
                <a:moveTo>
                  <a:pt x="1084" y="218"/>
                </a:moveTo>
                <a:cubicBezTo>
                  <a:pt x="1146" y="81"/>
                  <a:pt x="1189" y="66"/>
                  <a:pt x="1189" y="66"/>
                </a:cubicBezTo>
                <a:cubicBezTo>
                  <a:pt x="1222" y="55"/>
                  <a:pt x="1169" y="133"/>
                  <a:pt x="1169" y="133"/>
                </a:cubicBezTo>
                <a:cubicBezTo>
                  <a:pt x="1139" y="174"/>
                  <a:pt x="1108" y="209"/>
                  <a:pt x="1079" y="240"/>
                </a:cubicBezTo>
                <a:cubicBezTo>
                  <a:pt x="1081" y="226"/>
                  <a:pt x="1084" y="218"/>
                  <a:pt x="1084" y="218"/>
                </a:cubicBezTo>
                <a:moveTo>
                  <a:pt x="677" y="350"/>
                </a:moveTo>
                <a:cubicBezTo>
                  <a:pt x="701" y="302"/>
                  <a:pt x="722" y="316"/>
                  <a:pt x="722" y="316"/>
                </a:cubicBezTo>
                <a:cubicBezTo>
                  <a:pt x="706" y="332"/>
                  <a:pt x="690" y="345"/>
                  <a:pt x="674" y="356"/>
                </a:cubicBezTo>
                <a:cubicBezTo>
                  <a:pt x="675" y="354"/>
                  <a:pt x="675" y="352"/>
                  <a:pt x="677" y="350"/>
                </a:cubicBezTo>
                <a:moveTo>
                  <a:pt x="196" y="272"/>
                </a:moveTo>
                <a:cubicBezTo>
                  <a:pt x="196" y="272"/>
                  <a:pt x="205" y="227"/>
                  <a:pt x="171" y="251"/>
                </a:cubicBezTo>
                <a:cubicBezTo>
                  <a:pt x="171" y="251"/>
                  <a:pt x="153" y="261"/>
                  <a:pt x="165" y="276"/>
                </a:cubicBezTo>
                <a:cubicBezTo>
                  <a:pt x="165" y="276"/>
                  <a:pt x="136" y="277"/>
                  <a:pt x="162" y="321"/>
                </a:cubicBezTo>
                <a:cubicBezTo>
                  <a:pt x="163" y="321"/>
                  <a:pt x="163" y="321"/>
                  <a:pt x="163" y="321"/>
                </a:cubicBezTo>
                <a:cubicBezTo>
                  <a:pt x="163" y="321"/>
                  <a:pt x="128" y="445"/>
                  <a:pt x="88" y="518"/>
                </a:cubicBezTo>
                <a:cubicBezTo>
                  <a:pt x="88" y="518"/>
                  <a:pt x="70" y="553"/>
                  <a:pt x="62" y="535"/>
                </a:cubicBezTo>
                <a:cubicBezTo>
                  <a:pt x="62" y="535"/>
                  <a:pt x="49" y="506"/>
                  <a:pt x="70" y="427"/>
                </a:cubicBezTo>
                <a:cubicBezTo>
                  <a:pt x="70" y="427"/>
                  <a:pt x="145" y="169"/>
                  <a:pt x="312" y="114"/>
                </a:cubicBezTo>
                <a:cubicBezTo>
                  <a:pt x="312" y="114"/>
                  <a:pt x="380" y="90"/>
                  <a:pt x="348" y="141"/>
                </a:cubicBezTo>
                <a:cubicBezTo>
                  <a:pt x="348" y="141"/>
                  <a:pt x="269" y="267"/>
                  <a:pt x="196" y="2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5" name="Freeform 69"/>
          <p:cNvSpPr>
            <a:spLocks noEditPoints="1"/>
          </p:cNvSpPr>
          <p:nvPr userDrawn="1"/>
        </p:nvSpPr>
        <p:spPr bwMode="auto">
          <a:xfrm>
            <a:off x="4940577" y="2811812"/>
            <a:ext cx="1859105" cy="540968"/>
          </a:xfrm>
          <a:custGeom>
            <a:avLst/>
            <a:gdLst>
              <a:gd name="T0" fmla="*/ 1478 w 1676"/>
              <a:gd name="T1" fmla="*/ 197 h 488"/>
              <a:gd name="T2" fmla="*/ 1458 w 1676"/>
              <a:gd name="T3" fmla="*/ 178 h 488"/>
              <a:gd name="T4" fmla="*/ 1233 w 1676"/>
              <a:gd name="T5" fmla="*/ 133 h 488"/>
              <a:gd name="T6" fmla="*/ 1160 w 1676"/>
              <a:gd name="T7" fmla="*/ 129 h 488"/>
              <a:gd name="T8" fmla="*/ 1126 w 1676"/>
              <a:gd name="T9" fmla="*/ 147 h 488"/>
              <a:gd name="T10" fmla="*/ 1160 w 1676"/>
              <a:gd name="T11" fmla="*/ 163 h 488"/>
              <a:gd name="T12" fmla="*/ 1258 w 1676"/>
              <a:gd name="T13" fmla="*/ 204 h 488"/>
              <a:gd name="T14" fmla="*/ 1160 w 1676"/>
              <a:gd name="T15" fmla="*/ 255 h 488"/>
              <a:gd name="T16" fmla="*/ 1085 w 1676"/>
              <a:gd name="T17" fmla="*/ 224 h 488"/>
              <a:gd name="T18" fmla="*/ 1085 w 1676"/>
              <a:gd name="T19" fmla="*/ 197 h 488"/>
              <a:gd name="T20" fmla="*/ 1075 w 1676"/>
              <a:gd name="T21" fmla="*/ 180 h 488"/>
              <a:gd name="T22" fmla="*/ 1056 w 1676"/>
              <a:gd name="T23" fmla="*/ 191 h 488"/>
              <a:gd name="T24" fmla="*/ 846 w 1676"/>
              <a:gd name="T25" fmla="*/ 255 h 488"/>
              <a:gd name="T26" fmla="*/ 824 w 1676"/>
              <a:gd name="T27" fmla="*/ 175 h 488"/>
              <a:gd name="T28" fmla="*/ 827 w 1676"/>
              <a:gd name="T29" fmla="*/ 131 h 488"/>
              <a:gd name="T30" fmla="*/ 811 w 1676"/>
              <a:gd name="T31" fmla="*/ 150 h 488"/>
              <a:gd name="T32" fmla="*/ 574 w 1676"/>
              <a:gd name="T33" fmla="*/ 305 h 488"/>
              <a:gd name="T34" fmla="*/ 568 w 1676"/>
              <a:gd name="T35" fmla="*/ 189 h 488"/>
              <a:gd name="T36" fmla="*/ 661 w 1676"/>
              <a:gd name="T37" fmla="*/ 90 h 488"/>
              <a:gd name="T38" fmla="*/ 795 w 1676"/>
              <a:gd name="T39" fmla="*/ 18 h 488"/>
              <a:gd name="T40" fmla="*/ 800 w 1676"/>
              <a:gd name="T41" fmla="*/ 6 h 488"/>
              <a:gd name="T42" fmla="*/ 800 w 1676"/>
              <a:gd name="T43" fmla="*/ 7 h 488"/>
              <a:gd name="T44" fmla="*/ 776 w 1676"/>
              <a:gd name="T45" fmla="*/ 5 h 488"/>
              <a:gd name="T46" fmla="*/ 664 w 1676"/>
              <a:gd name="T47" fmla="*/ 61 h 488"/>
              <a:gd name="T48" fmla="*/ 646 w 1676"/>
              <a:gd name="T49" fmla="*/ 25 h 488"/>
              <a:gd name="T50" fmla="*/ 556 w 1676"/>
              <a:gd name="T51" fmla="*/ 158 h 488"/>
              <a:gd name="T52" fmla="*/ 284 w 1676"/>
              <a:gd name="T53" fmla="*/ 332 h 488"/>
              <a:gd name="T54" fmla="*/ 250 w 1676"/>
              <a:gd name="T55" fmla="*/ 238 h 488"/>
              <a:gd name="T56" fmla="*/ 236 w 1676"/>
              <a:gd name="T57" fmla="*/ 224 h 488"/>
              <a:gd name="T58" fmla="*/ 208 w 1676"/>
              <a:gd name="T59" fmla="*/ 246 h 488"/>
              <a:gd name="T60" fmla="*/ 163 w 1676"/>
              <a:gd name="T61" fmla="*/ 287 h 488"/>
              <a:gd name="T62" fmla="*/ 177 w 1676"/>
              <a:gd name="T63" fmla="*/ 186 h 488"/>
              <a:gd name="T64" fmla="*/ 47 w 1676"/>
              <a:gd name="T65" fmla="*/ 248 h 488"/>
              <a:gd name="T66" fmla="*/ 39 w 1676"/>
              <a:gd name="T67" fmla="*/ 350 h 488"/>
              <a:gd name="T68" fmla="*/ 225 w 1676"/>
              <a:gd name="T69" fmla="*/ 260 h 488"/>
              <a:gd name="T70" fmla="*/ 230 w 1676"/>
              <a:gd name="T71" fmla="*/ 257 h 488"/>
              <a:gd name="T72" fmla="*/ 340 w 1676"/>
              <a:gd name="T73" fmla="*/ 348 h 488"/>
              <a:gd name="T74" fmla="*/ 524 w 1676"/>
              <a:gd name="T75" fmla="*/ 221 h 488"/>
              <a:gd name="T76" fmla="*/ 791 w 1676"/>
              <a:gd name="T77" fmla="*/ 205 h 488"/>
              <a:gd name="T78" fmla="*/ 945 w 1676"/>
              <a:gd name="T79" fmla="*/ 277 h 488"/>
              <a:gd name="T80" fmla="*/ 1059 w 1676"/>
              <a:gd name="T81" fmla="*/ 223 h 488"/>
              <a:gd name="T82" fmla="*/ 1173 w 1676"/>
              <a:gd name="T83" fmla="*/ 283 h 488"/>
              <a:gd name="T84" fmla="*/ 1272 w 1676"/>
              <a:gd name="T85" fmla="*/ 228 h 488"/>
              <a:gd name="T86" fmla="*/ 1247 w 1676"/>
              <a:gd name="T87" fmla="*/ 161 h 488"/>
              <a:gd name="T88" fmla="*/ 1443 w 1676"/>
              <a:gd name="T89" fmla="*/ 220 h 488"/>
              <a:gd name="T90" fmla="*/ 1432 w 1676"/>
              <a:gd name="T91" fmla="*/ 278 h 488"/>
              <a:gd name="T92" fmla="*/ 1481 w 1676"/>
              <a:gd name="T93" fmla="*/ 221 h 488"/>
              <a:gd name="T94" fmla="*/ 1609 w 1676"/>
              <a:gd name="T95" fmla="*/ 168 h 488"/>
              <a:gd name="T96" fmla="*/ 1597 w 1676"/>
              <a:gd name="T97" fmla="*/ 240 h 488"/>
              <a:gd name="T98" fmla="*/ 1587 w 1676"/>
              <a:gd name="T99" fmla="*/ 278 h 488"/>
              <a:gd name="T100" fmla="*/ 1635 w 1676"/>
              <a:gd name="T101" fmla="*/ 145 h 488"/>
              <a:gd name="T102" fmla="*/ 1478 w 1676"/>
              <a:gd name="T103" fmla="*/ 197 h 488"/>
              <a:gd name="T104" fmla="*/ 55 w 1676"/>
              <a:gd name="T105" fmla="*/ 301 h 488"/>
              <a:gd name="T106" fmla="*/ 127 w 1676"/>
              <a:gd name="T107" fmla="*/ 207 h 488"/>
              <a:gd name="T108" fmla="*/ 139 w 1676"/>
              <a:gd name="T109" fmla="*/ 301 h 488"/>
              <a:gd name="T110" fmla="*/ 55 w 1676"/>
              <a:gd name="T111" fmla="*/ 301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76" h="488">
                <a:moveTo>
                  <a:pt x="1478" y="197"/>
                </a:moveTo>
                <a:cubicBezTo>
                  <a:pt x="1478" y="197"/>
                  <a:pt x="1472" y="204"/>
                  <a:pt x="1458" y="178"/>
                </a:cubicBezTo>
                <a:cubicBezTo>
                  <a:pt x="1458" y="178"/>
                  <a:pt x="1427" y="120"/>
                  <a:pt x="1233" y="133"/>
                </a:cubicBezTo>
                <a:cubicBezTo>
                  <a:pt x="1233" y="133"/>
                  <a:pt x="1191" y="134"/>
                  <a:pt x="1160" y="129"/>
                </a:cubicBezTo>
                <a:cubicBezTo>
                  <a:pt x="1160" y="129"/>
                  <a:pt x="1130" y="122"/>
                  <a:pt x="1126" y="147"/>
                </a:cubicBezTo>
                <a:cubicBezTo>
                  <a:pt x="1126" y="147"/>
                  <a:pt x="1124" y="164"/>
                  <a:pt x="1160" y="163"/>
                </a:cubicBezTo>
                <a:cubicBezTo>
                  <a:pt x="1160" y="163"/>
                  <a:pt x="1256" y="148"/>
                  <a:pt x="1258" y="204"/>
                </a:cubicBezTo>
                <a:cubicBezTo>
                  <a:pt x="1258" y="204"/>
                  <a:pt x="1257" y="250"/>
                  <a:pt x="1160" y="255"/>
                </a:cubicBezTo>
                <a:cubicBezTo>
                  <a:pt x="1160" y="255"/>
                  <a:pt x="1097" y="258"/>
                  <a:pt x="1085" y="224"/>
                </a:cubicBezTo>
                <a:cubicBezTo>
                  <a:pt x="1085" y="224"/>
                  <a:pt x="1080" y="220"/>
                  <a:pt x="1085" y="197"/>
                </a:cubicBezTo>
                <a:cubicBezTo>
                  <a:pt x="1085" y="197"/>
                  <a:pt x="1093" y="180"/>
                  <a:pt x="1075" y="180"/>
                </a:cubicBezTo>
                <a:cubicBezTo>
                  <a:pt x="1075" y="180"/>
                  <a:pt x="1064" y="173"/>
                  <a:pt x="1056" y="191"/>
                </a:cubicBezTo>
                <a:cubicBezTo>
                  <a:pt x="1056" y="191"/>
                  <a:pt x="940" y="284"/>
                  <a:pt x="846" y="255"/>
                </a:cubicBezTo>
                <a:cubicBezTo>
                  <a:pt x="846" y="255"/>
                  <a:pt x="800" y="239"/>
                  <a:pt x="824" y="175"/>
                </a:cubicBezTo>
                <a:cubicBezTo>
                  <a:pt x="824" y="175"/>
                  <a:pt x="849" y="131"/>
                  <a:pt x="827" y="131"/>
                </a:cubicBezTo>
                <a:cubicBezTo>
                  <a:pt x="827" y="131"/>
                  <a:pt x="816" y="129"/>
                  <a:pt x="811" y="150"/>
                </a:cubicBezTo>
                <a:cubicBezTo>
                  <a:pt x="811" y="150"/>
                  <a:pt x="692" y="302"/>
                  <a:pt x="574" y="305"/>
                </a:cubicBezTo>
                <a:cubicBezTo>
                  <a:pt x="574" y="305"/>
                  <a:pt x="503" y="315"/>
                  <a:pt x="568" y="189"/>
                </a:cubicBezTo>
                <a:cubicBezTo>
                  <a:pt x="568" y="189"/>
                  <a:pt x="605" y="122"/>
                  <a:pt x="661" y="90"/>
                </a:cubicBezTo>
                <a:cubicBezTo>
                  <a:pt x="661" y="90"/>
                  <a:pt x="793" y="20"/>
                  <a:pt x="795" y="18"/>
                </a:cubicBezTo>
                <a:cubicBezTo>
                  <a:pt x="798" y="15"/>
                  <a:pt x="805" y="10"/>
                  <a:pt x="800" y="6"/>
                </a:cubicBezTo>
                <a:cubicBezTo>
                  <a:pt x="800" y="7"/>
                  <a:pt x="800" y="7"/>
                  <a:pt x="800" y="7"/>
                </a:cubicBezTo>
                <a:cubicBezTo>
                  <a:pt x="800" y="7"/>
                  <a:pt x="790" y="0"/>
                  <a:pt x="776" y="5"/>
                </a:cubicBezTo>
                <a:cubicBezTo>
                  <a:pt x="664" y="61"/>
                  <a:pt x="664" y="61"/>
                  <a:pt x="664" y="61"/>
                </a:cubicBezTo>
                <a:cubicBezTo>
                  <a:pt x="664" y="61"/>
                  <a:pt x="677" y="13"/>
                  <a:pt x="646" y="25"/>
                </a:cubicBezTo>
                <a:cubicBezTo>
                  <a:pt x="646" y="25"/>
                  <a:pt x="605" y="62"/>
                  <a:pt x="556" y="158"/>
                </a:cubicBezTo>
                <a:cubicBezTo>
                  <a:pt x="556" y="158"/>
                  <a:pt x="373" y="342"/>
                  <a:pt x="284" y="332"/>
                </a:cubicBezTo>
                <a:cubicBezTo>
                  <a:pt x="284" y="332"/>
                  <a:pt x="227" y="335"/>
                  <a:pt x="250" y="238"/>
                </a:cubicBezTo>
                <a:cubicBezTo>
                  <a:pt x="250" y="238"/>
                  <a:pt x="253" y="228"/>
                  <a:pt x="236" y="224"/>
                </a:cubicBezTo>
                <a:cubicBezTo>
                  <a:pt x="236" y="224"/>
                  <a:pt x="225" y="220"/>
                  <a:pt x="208" y="246"/>
                </a:cubicBezTo>
                <a:cubicBezTo>
                  <a:pt x="208" y="246"/>
                  <a:pt x="196" y="269"/>
                  <a:pt x="163" y="287"/>
                </a:cubicBezTo>
                <a:cubicBezTo>
                  <a:pt x="163" y="287"/>
                  <a:pt x="220" y="225"/>
                  <a:pt x="177" y="186"/>
                </a:cubicBezTo>
                <a:cubicBezTo>
                  <a:pt x="177" y="186"/>
                  <a:pt x="124" y="140"/>
                  <a:pt x="47" y="248"/>
                </a:cubicBezTo>
                <a:cubicBezTo>
                  <a:pt x="47" y="248"/>
                  <a:pt x="0" y="322"/>
                  <a:pt x="39" y="350"/>
                </a:cubicBezTo>
                <a:cubicBezTo>
                  <a:pt x="39" y="350"/>
                  <a:pt x="82" y="387"/>
                  <a:pt x="225" y="260"/>
                </a:cubicBezTo>
                <a:cubicBezTo>
                  <a:pt x="230" y="257"/>
                  <a:pt x="230" y="257"/>
                  <a:pt x="230" y="257"/>
                </a:cubicBezTo>
                <a:cubicBezTo>
                  <a:pt x="230" y="257"/>
                  <a:pt x="188" y="398"/>
                  <a:pt x="340" y="348"/>
                </a:cubicBezTo>
                <a:cubicBezTo>
                  <a:pt x="340" y="348"/>
                  <a:pt x="433" y="312"/>
                  <a:pt x="524" y="221"/>
                </a:cubicBezTo>
                <a:cubicBezTo>
                  <a:pt x="524" y="221"/>
                  <a:pt x="448" y="488"/>
                  <a:pt x="791" y="205"/>
                </a:cubicBezTo>
                <a:cubicBezTo>
                  <a:pt x="791" y="205"/>
                  <a:pt x="768" y="318"/>
                  <a:pt x="945" y="277"/>
                </a:cubicBezTo>
                <a:cubicBezTo>
                  <a:pt x="945" y="277"/>
                  <a:pt x="1012" y="257"/>
                  <a:pt x="1059" y="223"/>
                </a:cubicBezTo>
                <a:cubicBezTo>
                  <a:pt x="1059" y="223"/>
                  <a:pt x="1060" y="287"/>
                  <a:pt x="1173" y="283"/>
                </a:cubicBezTo>
                <a:cubicBezTo>
                  <a:pt x="1173" y="283"/>
                  <a:pt x="1241" y="283"/>
                  <a:pt x="1272" y="228"/>
                </a:cubicBezTo>
                <a:cubicBezTo>
                  <a:pt x="1272" y="228"/>
                  <a:pt x="1294" y="183"/>
                  <a:pt x="1247" y="161"/>
                </a:cubicBezTo>
                <a:cubicBezTo>
                  <a:pt x="1247" y="161"/>
                  <a:pt x="1470" y="153"/>
                  <a:pt x="1443" y="220"/>
                </a:cubicBezTo>
                <a:cubicBezTo>
                  <a:pt x="1443" y="220"/>
                  <a:pt x="1397" y="285"/>
                  <a:pt x="1432" y="278"/>
                </a:cubicBezTo>
                <a:cubicBezTo>
                  <a:pt x="1432" y="278"/>
                  <a:pt x="1449" y="278"/>
                  <a:pt x="1481" y="221"/>
                </a:cubicBezTo>
                <a:cubicBezTo>
                  <a:pt x="1481" y="221"/>
                  <a:pt x="1554" y="131"/>
                  <a:pt x="1609" y="168"/>
                </a:cubicBezTo>
                <a:cubicBezTo>
                  <a:pt x="1609" y="168"/>
                  <a:pt x="1631" y="192"/>
                  <a:pt x="1597" y="240"/>
                </a:cubicBezTo>
                <a:cubicBezTo>
                  <a:pt x="1597" y="240"/>
                  <a:pt x="1560" y="293"/>
                  <a:pt x="1587" y="278"/>
                </a:cubicBezTo>
                <a:cubicBezTo>
                  <a:pt x="1587" y="278"/>
                  <a:pt x="1676" y="192"/>
                  <a:pt x="1635" y="145"/>
                </a:cubicBezTo>
                <a:cubicBezTo>
                  <a:pt x="1635" y="145"/>
                  <a:pt x="1591" y="90"/>
                  <a:pt x="1478" y="197"/>
                </a:cubicBezTo>
                <a:moveTo>
                  <a:pt x="55" y="301"/>
                </a:moveTo>
                <a:cubicBezTo>
                  <a:pt x="55" y="301"/>
                  <a:pt x="50" y="250"/>
                  <a:pt x="127" y="207"/>
                </a:cubicBezTo>
                <a:cubicBezTo>
                  <a:pt x="127" y="207"/>
                  <a:pt x="217" y="171"/>
                  <a:pt x="139" y="301"/>
                </a:cubicBezTo>
                <a:cubicBezTo>
                  <a:pt x="139" y="301"/>
                  <a:pt x="62" y="358"/>
                  <a:pt x="55" y="30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6" name="Freeform 70"/>
          <p:cNvSpPr>
            <a:spLocks noEditPoints="1"/>
          </p:cNvSpPr>
          <p:nvPr userDrawn="1"/>
        </p:nvSpPr>
        <p:spPr bwMode="auto">
          <a:xfrm>
            <a:off x="6790759" y="2639473"/>
            <a:ext cx="1731847" cy="1058456"/>
          </a:xfrm>
          <a:custGeom>
            <a:avLst/>
            <a:gdLst>
              <a:gd name="T0" fmla="*/ 1515 w 1561"/>
              <a:gd name="T1" fmla="*/ 273 h 954"/>
              <a:gd name="T2" fmla="*/ 1243 w 1561"/>
              <a:gd name="T3" fmla="*/ 243 h 954"/>
              <a:gd name="T4" fmla="*/ 1213 w 1561"/>
              <a:gd name="T5" fmla="*/ 251 h 954"/>
              <a:gd name="T6" fmla="*/ 1025 w 1561"/>
              <a:gd name="T7" fmla="*/ 345 h 954"/>
              <a:gd name="T8" fmla="*/ 950 w 1561"/>
              <a:gd name="T9" fmla="*/ 292 h 954"/>
              <a:gd name="T10" fmla="*/ 925 w 1561"/>
              <a:gd name="T11" fmla="*/ 283 h 954"/>
              <a:gd name="T12" fmla="*/ 851 w 1561"/>
              <a:gd name="T13" fmla="*/ 337 h 954"/>
              <a:gd name="T14" fmla="*/ 700 w 1561"/>
              <a:gd name="T15" fmla="*/ 323 h 954"/>
              <a:gd name="T16" fmla="*/ 678 w 1561"/>
              <a:gd name="T17" fmla="*/ 269 h 954"/>
              <a:gd name="T18" fmla="*/ 557 w 1561"/>
              <a:gd name="T19" fmla="*/ 344 h 954"/>
              <a:gd name="T20" fmla="*/ 523 w 1561"/>
              <a:gd name="T21" fmla="*/ 387 h 954"/>
              <a:gd name="T22" fmla="*/ 622 w 1561"/>
              <a:gd name="T23" fmla="*/ 195 h 954"/>
              <a:gd name="T24" fmla="*/ 666 w 1561"/>
              <a:gd name="T25" fmla="*/ 34 h 954"/>
              <a:gd name="T26" fmla="*/ 639 w 1561"/>
              <a:gd name="T27" fmla="*/ 48 h 954"/>
              <a:gd name="T28" fmla="*/ 611 w 1561"/>
              <a:gd name="T29" fmla="*/ 132 h 954"/>
              <a:gd name="T30" fmla="*/ 555 w 1561"/>
              <a:gd name="T31" fmla="*/ 246 h 954"/>
              <a:gd name="T32" fmla="*/ 277 w 1561"/>
              <a:gd name="T33" fmla="*/ 356 h 954"/>
              <a:gd name="T34" fmla="*/ 282 w 1561"/>
              <a:gd name="T35" fmla="*/ 276 h 954"/>
              <a:gd name="T36" fmla="*/ 210 w 1561"/>
              <a:gd name="T37" fmla="*/ 205 h 954"/>
              <a:gd name="T38" fmla="*/ 30 w 1561"/>
              <a:gd name="T39" fmla="*/ 369 h 954"/>
              <a:gd name="T40" fmla="*/ 44 w 1561"/>
              <a:gd name="T41" fmla="*/ 434 h 954"/>
              <a:gd name="T42" fmla="*/ 50 w 1561"/>
              <a:gd name="T43" fmla="*/ 412 h 954"/>
              <a:gd name="T44" fmla="*/ 98 w 1561"/>
              <a:gd name="T45" fmla="*/ 315 h 954"/>
              <a:gd name="T46" fmla="*/ 231 w 1561"/>
              <a:gd name="T47" fmla="*/ 238 h 954"/>
              <a:gd name="T48" fmla="*/ 253 w 1561"/>
              <a:gd name="T49" fmla="*/ 328 h 954"/>
              <a:gd name="T50" fmla="*/ 249 w 1561"/>
              <a:gd name="T51" fmla="*/ 355 h 954"/>
              <a:gd name="T52" fmla="*/ 215 w 1561"/>
              <a:gd name="T53" fmla="*/ 345 h 954"/>
              <a:gd name="T54" fmla="*/ 191 w 1561"/>
              <a:gd name="T55" fmla="*/ 334 h 954"/>
              <a:gd name="T56" fmla="*/ 185 w 1561"/>
              <a:gd name="T57" fmla="*/ 429 h 954"/>
              <a:gd name="T58" fmla="*/ 256 w 1561"/>
              <a:gd name="T59" fmla="*/ 417 h 954"/>
              <a:gd name="T60" fmla="*/ 269 w 1561"/>
              <a:gd name="T61" fmla="*/ 386 h 954"/>
              <a:gd name="T62" fmla="*/ 531 w 1561"/>
              <a:gd name="T63" fmla="*/ 295 h 954"/>
              <a:gd name="T64" fmla="*/ 505 w 1561"/>
              <a:gd name="T65" fmla="*/ 361 h 954"/>
              <a:gd name="T66" fmla="*/ 474 w 1561"/>
              <a:gd name="T67" fmla="*/ 442 h 954"/>
              <a:gd name="T68" fmla="*/ 514 w 1561"/>
              <a:gd name="T69" fmla="*/ 425 h 954"/>
              <a:gd name="T70" fmla="*/ 656 w 1561"/>
              <a:gd name="T71" fmla="*/ 287 h 954"/>
              <a:gd name="T72" fmla="*/ 666 w 1561"/>
              <a:gd name="T73" fmla="*/ 311 h 954"/>
              <a:gd name="T74" fmla="*/ 917 w 1561"/>
              <a:gd name="T75" fmla="*/ 319 h 954"/>
              <a:gd name="T76" fmla="*/ 1122 w 1561"/>
              <a:gd name="T77" fmla="*/ 335 h 954"/>
              <a:gd name="T78" fmla="*/ 924 w 1561"/>
              <a:gd name="T79" fmla="*/ 814 h 954"/>
              <a:gd name="T80" fmla="*/ 952 w 1561"/>
              <a:gd name="T81" fmla="*/ 917 h 954"/>
              <a:gd name="T82" fmla="*/ 1117 w 1561"/>
              <a:gd name="T83" fmla="*/ 673 h 954"/>
              <a:gd name="T84" fmla="*/ 1210 w 1561"/>
              <a:gd name="T85" fmla="*/ 346 h 954"/>
              <a:gd name="T86" fmla="*/ 1233 w 1561"/>
              <a:gd name="T87" fmla="*/ 285 h 954"/>
              <a:gd name="T88" fmla="*/ 1241 w 1561"/>
              <a:gd name="T89" fmla="*/ 275 h 954"/>
              <a:gd name="T90" fmla="*/ 1251 w 1561"/>
              <a:gd name="T91" fmla="*/ 269 h 954"/>
              <a:gd name="T92" fmla="*/ 1457 w 1561"/>
              <a:gd name="T93" fmla="*/ 264 h 954"/>
              <a:gd name="T94" fmla="*/ 1495 w 1561"/>
              <a:gd name="T95" fmla="*/ 382 h 954"/>
              <a:gd name="T96" fmla="*/ 1317 w 1561"/>
              <a:gd name="T97" fmla="*/ 427 h 954"/>
              <a:gd name="T98" fmla="*/ 1279 w 1561"/>
              <a:gd name="T99" fmla="*/ 417 h 954"/>
              <a:gd name="T100" fmla="*/ 1411 w 1561"/>
              <a:gd name="T101" fmla="*/ 456 h 954"/>
              <a:gd name="T102" fmla="*/ 1524 w 1561"/>
              <a:gd name="T103" fmla="*/ 392 h 954"/>
              <a:gd name="T104" fmla="*/ 1515 w 1561"/>
              <a:gd name="T105" fmla="*/ 273 h 954"/>
              <a:gd name="T106" fmla="*/ 213 w 1561"/>
              <a:gd name="T107" fmla="*/ 416 h 954"/>
              <a:gd name="T108" fmla="*/ 196 w 1561"/>
              <a:gd name="T109" fmla="*/ 373 h 954"/>
              <a:gd name="T110" fmla="*/ 243 w 1561"/>
              <a:gd name="T111" fmla="*/ 385 h 954"/>
              <a:gd name="T112" fmla="*/ 213 w 1561"/>
              <a:gd name="T113" fmla="*/ 416 h 954"/>
              <a:gd name="T114" fmla="*/ 1066 w 1561"/>
              <a:gd name="T115" fmla="*/ 740 h 954"/>
              <a:gd name="T116" fmla="*/ 985 w 1561"/>
              <a:gd name="T117" fmla="*/ 887 h 954"/>
              <a:gd name="T118" fmla="*/ 981 w 1561"/>
              <a:gd name="T119" fmla="*/ 668 h 954"/>
              <a:gd name="T120" fmla="*/ 1192 w 1561"/>
              <a:gd name="T121" fmla="*/ 311 h 954"/>
              <a:gd name="T122" fmla="*/ 1066 w 1561"/>
              <a:gd name="T123" fmla="*/ 74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61" h="954">
                <a:moveTo>
                  <a:pt x="1515" y="273"/>
                </a:moveTo>
                <a:cubicBezTo>
                  <a:pt x="1406" y="154"/>
                  <a:pt x="1243" y="243"/>
                  <a:pt x="1243" y="243"/>
                </a:cubicBezTo>
                <a:cubicBezTo>
                  <a:pt x="1219" y="237"/>
                  <a:pt x="1213" y="251"/>
                  <a:pt x="1213" y="251"/>
                </a:cubicBezTo>
                <a:cubicBezTo>
                  <a:pt x="1124" y="325"/>
                  <a:pt x="1025" y="345"/>
                  <a:pt x="1025" y="345"/>
                </a:cubicBezTo>
                <a:cubicBezTo>
                  <a:pt x="937" y="363"/>
                  <a:pt x="950" y="292"/>
                  <a:pt x="950" y="292"/>
                </a:cubicBezTo>
                <a:cubicBezTo>
                  <a:pt x="951" y="254"/>
                  <a:pt x="925" y="283"/>
                  <a:pt x="925" y="283"/>
                </a:cubicBezTo>
                <a:cubicBezTo>
                  <a:pt x="907" y="305"/>
                  <a:pt x="851" y="337"/>
                  <a:pt x="851" y="337"/>
                </a:cubicBezTo>
                <a:cubicBezTo>
                  <a:pt x="734" y="396"/>
                  <a:pt x="700" y="323"/>
                  <a:pt x="700" y="323"/>
                </a:cubicBezTo>
                <a:cubicBezTo>
                  <a:pt x="678" y="269"/>
                  <a:pt x="678" y="269"/>
                  <a:pt x="678" y="269"/>
                </a:cubicBezTo>
                <a:cubicBezTo>
                  <a:pt x="651" y="203"/>
                  <a:pt x="557" y="344"/>
                  <a:pt x="557" y="344"/>
                </a:cubicBezTo>
                <a:cubicBezTo>
                  <a:pt x="527" y="391"/>
                  <a:pt x="523" y="387"/>
                  <a:pt x="523" y="387"/>
                </a:cubicBezTo>
                <a:cubicBezTo>
                  <a:pt x="544" y="314"/>
                  <a:pt x="622" y="195"/>
                  <a:pt x="622" y="195"/>
                </a:cubicBezTo>
                <a:cubicBezTo>
                  <a:pt x="682" y="90"/>
                  <a:pt x="666" y="34"/>
                  <a:pt x="666" y="34"/>
                </a:cubicBezTo>
                <a:cubicBezTo>
                  <a:pt x="652" y="0"/>
                  <a:pt x="639" y="48"/>
                  <a:pt x="639" y="48"/>
                </a:cubicBezTo>
                <a:cubicBezTo>
                  <a:pt x="631" y="83"/>
                  <a:pt x="611" y="132"/>
                  <a:pt x="611" y="132"/>
                </a:cubicBezTo>
                <a:cubicBezTo>
                  <a:pt x="583" y="211"/>
                  <a:pt x="555" y="246"/>
                  <a:pt x="555" y="246"/>
                </a:cubicBezTo>
                <a:cubicBezTo>
                  <a:pt x="421" y="334"/>
                  <a:pt x="330" y="355"/>
                  <a:pt x="277" y="356"/>
                </a:cubicBezTo>
                <a:cubicBezTo>
                  <a:pt x="286" y="311"/>
                  <a:pt x="282" y="276"/>
                  <a:pt x="282" y="276"/>
                </a:cubicBezTo>
                <a:cubicBezTo>
                  <a:pt x="275" y="192"/>
                  <a:pt x="210" y="205"/>
                  <a:pt x="210" y="205"/>
                </a:cubicBezTo>
                <a:cubicBezTo>
                  <a:pt x="101" y="220"/>
                  <a:pt x="30" y="369"/>
                  <a:pt x="30" y="369"/>
                </a:cubicBezTo>
                <a:cubicBezTo>
                  <a:pt x="0" y="439"/>
                  <a:pt x="44" y="434"/>
                  <a:pt x="44" y="434"/>
                </a:cubicBezTo>
                <a:cubicBezTo>
                  <a:pt x="73" y="427"/>
                  <a:pt x="50" y="412"/>
                  <a:pt x="50" y="412"/>
                </a:cubicBezTo>
                <a:cubicBezTo>
                  <a:pt x="48" y="373"/>
                  <a:pt x="98" y="315"/>
                  <a:pt x="98" y="315"/>
                </a:cubicBezTo>
                <a:cubicBezTo>
                  <a:pt x="205" y="202"/>
                  <a:pt x="231" y="238"/>
                  <a:pt x="231" y="238"/>
                </a:cubicBezTo>
                <a:cubicBezTo>
                  <a:pt x="230" y="237"/>
                  <a:pt x="264" y="255"/>
                  <a:pt x="253" y="328"/>
                </a:cubicBezTo>
                <a:cubicBezTo>
                  <a:pt x="251" y="337"/>
                  <a:pt x="250" y="346"/>
                  <a:pt x="249" y="355"/>
                </a:cubicBezTo>
                <a:cubicBezTo>
                  <a:pt x="226" y="352"/>
                  <a:pt x="215" y="345"/>
                  <a:pt x="215" y="345"/>
                </a:cubicBezTo>
                <a:cubicBezTo>
                  <a:pt x="198" y="330"/>
                  <a:pt x="191" y="334"/>
                  <a:pt x="191" y="334"/>
                </a:cubicBezTo>
                <a:cubicBezTo>
                  <a:pt x="142" y="351"/>
                  <a:pt x="185" y="429"/>
                  <a:pt x="185" y="429"/>
                </a:cubicBezTo>
                <a:cubicBezTo>
                  <a:pt x="220" y="479"/>
                  <a:pt x="256" y="417"/>
                  <a:pt x="256" y="417"/>
                </a:cubicBezTo>
                <a:cubicBezTo>
                  <a:pt x="261" y="407"/>
                  <a:pt x="265" y="396"/>
                  <a:pt x="269" y="386"/>
                </a:cubicBezTo>
                <a:cubicBezTo>
                  <a:pt x="387" y="384"/>
                  <a:pt x="531" y="295"/>
                  <a:pt x="531" y="295"/>
                </a:cubicBezTo>
                <a:cubicBezTo>
                  <a:pt x="529" y="320"/>
                  <a:pt x="505" y="361"/>
                  <a:pt x="505" y="361"/>
                </a:cubicBezTo>
                <a:cubicBezTo>
                  <a:pt x="461" y="443"/>
                  <a:pt x="474" y="442"/>
                  <a:pt x="474" y="442"/>
                </a:cubicBezTo>
                <a:cubicBezTo>
                  <a:pt x="489" y="472"/>
                  <a:pt x="514" y="425"/>
                  <a:pt x="514" y="425"/>
                </a:cubicBezTo>
                <a:cubicBezTo>
                  <a:pt x="656" y="235"/>
                  <a:pt x="656" y="287"/>
                  <a:pt x="656" y="287"/>
                </a:cubicBezTo>
                <a:cubicBezTo>
                  <a:pt x="666" y="311"/>
                  <a:pt x="666" y="311"/>
                  <a:pt x="666" y="311"/>
                </a:cubicBezTo>
                <a:cubicBezTo>
                  <a:pt x="735" y="473"/>
                  <a:pt x="917" y="319"/>
                  <a:pt x="917" y="319"/>
                </a:cubicBezTo>
                <a:cubicBezTo>
                  <a:pt x="962" y="434"/>
                  <a:pt x="1122" y="335"/>
                  <a:pt x="1122" y="335"/>
                </a:cubicBezTo>
                <a:cubicBezTo>
                  <a:pt x="948" y="567"/>
                  <a:pt x="924" y="814"/>
                  <a:pt x="924" y="814"/>
                </a:cubicBezTo>
                <a:cubicBezTo>
                  <a:pt x="912" y="906"/>
                  <a:pt x="952" y="917"/>
                  <a:pt x="952" y="917"/>
                </a:cubicBezTo>
                <a:cubicBezTo>
                  <a:pt x="1051" y="954"/>
                  <a:pt x="1117" y="673"/>
                  <a:pt x="1117" y="673"/>
                </a:cubicBezTo>
                <a:cubicBezTo>
                  <a:pt x="1210" y="346"/>
                  <a:pt x="1210" y="346"/>
                  <a:pt x="1210" y="346"/>
                </a:cubicBezTo>
                <a:cubicBezTo>
                  <a:pt x="1225" y="286"/>
                  <a:pt x="1233" y="285"/>
                  <a:pt x="1233" y="285"/>
                </a:cubicBezTo>
                <a:cubicBezTo>
                  <a:pt x="1238" y="278"/>
                  <a:pt x="1241" y="275"/>
                  <a:pt x="1241" y="275"/>
                </a:cubicBezTo>
                <a:cubicBezTo>
                  <a:pt x="1249" y="270"/>
                  <a:pt x="1251" y="269"/>
                  <a:pt x="1251" y="269"/>
                </a:cubicBezTo>
                <a:cubicBezTo>
                  <a:pt x="1385" y="202"/>
                  <a:pt x="1457" y="264"/>
                  <a:pt x="1457" y="264"/>
                </a:cubicBezTo>
                <a:cubicBezTo>
                  <a:pt x="1543" y="326"/>
                  <a:pt x="1495" y="382"/>
                  <a:pt x="1495" y="382"/>
                </a:cubicBezTo>
                <a:cubicBezTo>
                  <a:pt x="1417" y="466"/>
                  <a:pt x="1317" y="427"/>
                  <a:pt x="1317" y="427"/>
                </a:cubicBezTo>
                <a:cubicBezTo>
                  <a:pt x="1276" y="407"/>
                  <a:pt x="1279" y="417"/>
                  <a:pt x="1279" y="417"/>
                </a:cubicBezTo>
                <a:cubicBezTo>
                  <a:pt x="1334" y="467"/>
                  <a:pt x="1411" y="456"/>
                  <a:pt x="1411" y="456"/>
                </a:cubicBezTo>
                <a:cubicBezTo>
                  <a:pt x="1478" y="451"/>
                  <a:pt x="1524" y="392"/>
                  <a:pt x="1524" y="392"/>
                </a:cubicBezTo>
                <a:cubicBezTo>
                  <a:pt x="1561" y="335"/>
                  <a:pt x="1515" y="273"/>
                  <a:pt x="1515" y="273"/>
                </a:cubicBezTo>
                <a:moveTo>
                  <a:pt x="213" y="416"/>
                </a:moveTo>
                <a:cubicBezTo>
                  <a:pt x="200" y="406"/>
                  <a:pt x="196" y="373"/>
                  <a:pt x="196" y="373"/>
                </a:cubicBezTo>
                <a:cubicBezTo>
                  <a:pt x="210" y="379"/>
                  <a:pt x="226" y="383"/>
                  <a:pt x="243" y="385"/>
                </a:cubicBezTo>
                <a:cubicBezTo>
                  <a:pt x="229" y="441"/>
                  <a:pt x="213" y="416"/>
                  <a:pt x="213" y="416"/>
                </a:cubicBezTo>
                <a:moveTo>
                  <a:pt x="1066" y="740"/>
                </a:moveTo>
                <a:cubicBezTo>
                  <a:pt x="1026" y="870"/>
                  <a:pt x="985" y="887"/>
                  <a:pt x="985" y="887"/>
                </a:cubicBezTo>
                <a:cubicBezTo>
                  <a:pt x="904" y="908"/>
                  <a:pt x="981" y="668"/>
                  <a:pt x="981" y="668"/>
                </a:cubicBezTo>
                <a:cubicBezTo>
                  <a:pt x="1061" y="400"/>
                  <a:pt x="1192" y="311"/>
                  <a:pt x="1192" y="311"/>
                </a:cubicBezTo>
                <a:cubicBezTo>
                  <a:pt x="1202" y="306"/>
                  <a:pt x="1066" y="740"/>
                  <a:pt x="1066" y="74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7" name="Freeform 71"/>
          <p:cNvSpPr>
            <a:spLocks/>
          </p:cNvSpPr>
          <p:nvPr userDrawn="1"/>
        </p:nvSpPr>
        <p:spPr bwMode="auto">
          <a:xfrm>
            <a:off x="4134291" y="3206269"/>
            <a:ext cx="3700365" cy="167644"/>
          </a:xfrm>
          <a:custGeom>
            <a:avLst/>
            <a:gdLst>
              <a:gd name="T0" fmla="*/ 0 w 3336"/>
              <a:gd name="T1" fmla="*/ 133 h 151"/>
              <a:gd name="T2" fmla="*/ 1733 w 3336"/>
              <a:gd name="T3" fmla="*/ 39 h 151"/>
              <a:gd name="T4" fmla="*/ 3336 w 3336"/>
              <a:gd name="T5" fmla="*/ 94 h 151"/>
              <a:gd name="T6" fmla="*/ 3323 w 3336"/>
              <a:gd name="T7" fmla="*/ 115 h 151"/>
              <a:gd name="T8" fmla="*/ 2158 w 3336"/>
              <a:gd name="T9" fmla="*/ 51 h 151"/>
              <a:gd name="T10" fmla="*/ 35 w 3336"/>
              <a:gd name="T11" fmla="*/ 151 h 151"/>
              <a:gd name="T12" fmla="*/ 0 w 3336"/>
              <a:gd name="T13" fmla="*/ 13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6" h="151">
                <a:moveTo>
                  <a:pt x="0" y="133"/>
                </a:moveTo>
                <a:cubicBezTo>
                  <a:pt x="0" y="133"/>
                  <a:pt x="1190" y="41"/>
                  <a:pt x="1733" y="39"/>
                </a:cubicBezTo>
                <a:cubicBezTo>
                  <a:pt x="1733" y="39"/>
                  <a:pt x="3108" y="0"/>
                  <a:pt x="3336" y="94"/>
                </a:cubicBezTo>
                <a:cubicBezTo>
                  <a:pt x="3323" y="115"/>
                  <a:pt x="3323" y="115"/>
                  <a:pt x="3323" y="115"/>
                </a:cubicBezTo>
                <a:cubicBezTo>
                  <a:pt x="3323" y="115"/>
                  <a:pt x="3023" y="45"/>
                  <a:pt x="2158" y="51"/>
                </a:cubicBezTo>
                <a:cubicBezTo>
                  <a:pt x="2158" y="51"/>
                  <a:pt x="524" y="82"/>
                  <a:pt x="35" y="151"/>
                </a:cubicBezTo>
                <a:lnTo>
                  <a:pt x="0" y="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8" name="Freeform 72"/>
          <p:cNvSpPr>
            <a:spLocks/>
          </p:cNvSpPr>
          <p:nvPr userDrawn="1"/>
        </p:nvSpPr>
        <p:spPr bwMode="auto">
          <a:xfrm>
            <a:off x="8390181" y="2721652"/>
            <a:ext cx="75604" cy="93448"/>
          </a:xfrm>
          <a:custGeom>
            <a:avLst/>
            <a:gdLst>
              <a:gd name="T0" fmla="*/ 161 w 161"/>
              <a:gd name="T1" fmla="*/ 0 h 199"/>
              <a:gd name="T2" fmla="*/ 161 w 161"/>
              <a:gd name="T3" fmla="*/ 29 h 199"/>
              <a:gd name="T4" fmla="*/ 97 w 161"/>
              <a:gd name="T5" fmla="*/ 29 h 199"/>
              <a:gd name="T6" fmla="*/ 97 w 161"/>
              <a:gd name="T7" fmla="*/ 199 h 199"/>
              <a:gd name="T8" fmla="*/ 67 w 161"/>
              <a:gd name="T9" fmla="*/ 199 h 199"/>
              <a:gd name="T10" fmla="*/ 67 w 161"/>
              <a:gd name="T11" fmla="*/ 29 h 199"/>
              <a:gd name="T12" fmla="*/ 0 w 161"/>
              <a:gd name="T13" fmla="*/ 29 h 199"/>
              <a:gd name="T14" fmla="*/ 0 w 161"/>
              <a:gd name="T15" fmla="*/ 0 h 199"/>
              <a:gd name="T16" fmla="*/ 161 w 161"/>
              <a:gd name="T17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199">
                <a:moveTo>
                  <a:pt x="161" y="0"/>
                </a:moveTo>
                <a:lnTo>
                  <a:pt x="161" y="29"/>
                </a:lnTo>
                <a:lnTo>
                  <a:pt x="97" y="29"/>
                </a:lnTo>
                <a:lnTo>
                  <a:pt x="97" y="199"/>
                </a:lnTo>
                <a:lnTo>
                  <a:pt x="67" y="199"/>
                </a:lnTo>
                <a:lnTo>
                  <a:pt x="67" y="29"/>
                </a:lnTo>
                <a:lnTo>
                  <a:pt x="0" y="29"/>
                </a:lnTo>
                <a:lnTo>
                  <a:pt x="0" y="0"/>
                </a:ln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259" name="Freeform 73"/>
          <p:cNvSpPr>
            <a:spLocks/>
          </p:cNvSpPr>
          <p:nvPr userDrawn="1"/>
        </p:nvSpPr>
        <p:spPr bwMode="auto">
          <a:xfrm>
            <a:off x="8477055" y="2721652"/>
            <a:ext cx="88752" cy="93448"/>
          </a:xfrm>
          <a:custGeom>
            <a:avLst/>
            <a:gdLst>
              <a:gd name="T0" fmla="*/ 80 w 80"/>
              <a:gd name="T1" fmla="*/ 0 h 84"/>
              <a:gd name="T2" fmla="*/ 80 w 80"/>
              <a:gd name="T3" fmla="*/ 84 h 84"/>
              <a:gd name="T4" fmla="*/ 67 w 80"/>
              <a:gd name="T5" fmla="*/ 84 h 84"/>
              <a:gd name="T6" fmla="*/ 67 w 80"/>
              <a:gd name="T7" fmla="*/ 52 h 84"/>
              <a:gd name="T8" fmla="*/ 68 w 80"/>
              <a:gd name="T9" fmla="*/ 22 h 84"/>
              <a:gd name="T10" fmla="*/ 68 w 80"/>
              <a:gd name="T11" fmla="*/ 22 h 84"/>
              <a:gd name="T12" fmla="*/ 60 w 80"/>
              <a:gd name="T13" fmla="*/ 35 h 84"/>
              <a:gd name="T14" fmla="*/ 44 w 80"/>
              <a:gd name="T15" fmla="*/ 63 h 84"/>
              <a:gd name="T16" fmla="*/ 37 w 80"/>
              <a:gd name="T17" fmla="*/ 63 h 84"/>
              <a:gd name="T18" fmla="*/ 20 w 80"/>
              <a:gd name="T19" fmla="*/ 35 h 84"/>
              <a:gd name="T20" fmla="*/ 13 w 80"/>
              <a:gd name="T21" fmla="*/ 22 h 84"/>
              <a:gd name="T22" fmla="*/ 13 w 80"/>
              <a:gd name="T23" fmla="*/ 22 h 84"/>
              <a:gd name="T24" fmla="*/ 13 w 80"/>
              <a:gd name="T25" fmla="*/ 52 h 84"/>
              <a:gd name="T26" fmla="*/ 13 w 80"/>
              <a:gd name="T27" fmla="*/ 84 h 84"/>
              <a:gd name="T28" fmla="*/ 0 w 80"/>
              <a:gd name="T29" fmla="*/ 84 h 84"/>
              <a:gd name="T30" fmla="*/ 0 w 80"/>
              <a:gd name="T31" fmla="*/ 0 h 84"/>
              <a:gd name="T32" fmla="*/ 13 w 80"/>
              <a:gd name="T33" fmla="*/ 0 h 84"/>
              <a:gd name="T34" fmla="*/ 32 w 80"/>
              <a:gd name="T35" fmla="*/ 32 h 84"/>
              <a:gd name="T36" fmla="*/ 40 w 80"/>
              <a:gd name="T37" fmla="*/ 46 h 84"/>
              <a:gd name="T38" fmla="*/ 40 w 80"/>
              <a:gd name="T39" fmla="*/ 46 h 84"/>
              <a:gd name="T40" fmla="*/ 49 w 80"/>
              <a:gd name="T41" fmla="*/ 32 h 84"/>
              <a:gd name="T42" fmla="*/ 68 w 80"/>
              <a:gd name="T43" fmla="*/ 0 h 84"/>
              <a:gd name="T44" fmla="*/ 80 w 80"/>
              <a:gd name="T45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" h="84">
                <a:moveTo>
                  <a:pt x="80" y="0"/>
                </a:moveTo>
                <a:cubicBezTo>
                  <a:pt x="80" y="84"/>
                  <a:pt x="80" y="84"/>
                  <a:pt x="80" y="84"/>
                </a:cubicBezTo>
                <a:cubicBezTo>
                  <a:pt x="67" y="84"/>
                  <a:pt x="67" y="84"/>
                  <a:pt x="67" y="84"/>
                </a:cubicBezTo>
                <a:cubicBezTo>
                  <a:pt x="67" y="52"/>
                  <a:pt x="67" y="52"/>
                  <a:pt x="67" y="52"/>
                </a:cubicBezTo>
                <a:cubicBezTo>
                  <a:pt x="67" y="36"/>
                  <a:pt x="68" y="22"/>
                  <a:pt x="68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67" y="22"/>
                  <a:pt x="62" y="31"/>
                  <a:pt x="60" y="35"/>
                </a:cubicBezTo>
                <a:cubicBezTo>
                  <a:pt x="44" y="63"/>
                  <a:pt x="44" y="63"/>
                  <a:pt x="44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20" y="35"/>
                  <a:pt x="20" y="35"/>
                  <a:pt x="20" y="35"/>
                </a:cubicBezTo>
                <a:cubicBezTo>
                  <a:pt x="18" y="31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36"/>
                  <a:pt x="13" y="52"/>
                </a:cubicBezTo>
                <a:cubicBezTo>
                  <a:pt x="13" y="84"/>
                  <a:pt x="13" y="84"/>
                  <a:pt x="13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32" y="32"/>
                  <a:pt x="32" y="32"/>
                  <a:pt x="32" y="32"/>
                </a:cubicBezTo>
                <a:cubicBezTo>
                  <a:pt x="39" y="43"/>
                  <a:pt x="40" y="46"/>
                  <a:pt x="4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6"/>
                  <a:pt x="42" y="43"/>
                  <a:pt x="49" y="32"/>
                </a:cubicBezTo>
                <a:cubicBezTo>
                  <a:pt x="68" y="0"/>
                  <a:pt x="68" y="0"/>
                  <a:pt x="68" y="0"/>
                </a:cubicBezTo>
                <a:lnTo>
                  <a:pt x="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800">
              <a:solidFill>
                <a:srgbClr val="000000"/>
              </a:solidFill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3544705" y="4097515"/>
            <a:ext cx="5114413" cy="28732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defTabSz="1219170">
              <a:defRPr/>
            </a:pPr>
            <a:r>
              <a:rPr lang="en-US" sz="1867" b="1" dirty="0">
                <a:solidFill>
                  <a:prstClr val="white"/>
                </a:solidFill>
                <a:latin typeface="Calibri"/>
              </a:rPr>
              <a:t>$6.8 </a:t>
            </a:r>
            <a:r>
              <a:rPr lang="en-US" sz="1867" dirty="0">
                <a:solidFill>
                  <a:prstClr val="white"/>
                </a:solidFill>
                <a:latin typeface="Calibri"/>
              </a:rPr>
              <a:t>BILLION | </a:t>
            </a:r>
            <a:r>
              <a:rPr lang="en-US" sz="1867" b="1" dirty="0">
                <a:solidFill>
                  <a:prstClr val="white"/>
                </a:solidFill>
                <a:latin typeface="Calibri"/>
              </a:rPr>
              <a:t>105,000</a:t>
            </a:r>
            <a:r>
              <a:rPr lang="en-US" sz="1867" dirty="0">
                <a:solidFill>
                  <a:prstClr val="white"/>
                </a:solidFill>
                <a:latin typeface="Calibri"/>
              </a:rPr>
              <a:t> EMPLOYEES | </a:t>
            </a:r>
            <a:r>
              <a:rPr lang="en-US" sz="1867" b="1" dirty="0">
                <a:solidFill>
                  <a:prstClr val="white"/>
                </a:solidFill>
                <a:latin typeface="Calibri"/>
              </a:rPr>
              <a:t>31</a:t>
            </a:r>
            <a:r>
              <a:rPr lang="en-US" sz="1867" dirty="0">
                <a:solidFill>
                  <a:prstClr val="white"/>
                </a:solidFill>
                <a:latin typeface="Calibri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54559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7"/>
          <a:stretch/>
        </p:blipFill>
        <p:spPr bwMode="auto">
          <a:xfrm>
            <a:off x="0" y="0"/>
            <a:ext cx="12192000" cy="11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9141"/>
            <a:ext cx="1137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626533" y="6577013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 userDrawn="1"/>
        </p:nvSpPr>
        <p:spPr>
          <a:xfrm>
            <a:off x="338658" y="6630599"/>
            <a:ext cx="165109" cy="16421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533B120D-C22C-43C1-97A5-1D247EFB43E2}" type="slidenum">
              <a:rPr lang="en-US" sz="1067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67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 userDrawn="1"/>
        </p:nvSpPr>
        <p:spPr>
          <a:xfrm>
            <a:off x="7820923" y="6570060"/>
            <a:ext cx="3956211" cy="1642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2015 HCL Technologies Limited  |  www.hcltech.com</a:t>
            </a:r>
          </a:p>
        </p:txBody>
      </p:sp>
      <p:grpSp>
        <p:nvGrpSpPr>
          <p:cNvPr id="20" name="Group 5"/>
          <p:cNvGrpSpPr>
            <a:grpSpLocks noChangeAspect="1"/>
          </p:cNvGrpSpPr>
          <p:nvPr userDrawn="1"/>
        </p:nvGrpSpPr>
        <p:grpSpPr bwMode="auto">
          <a:xfrm>
            <a:off x="10519834" y="6304281"/>
            <a:ext cx="1257300" cy="213783"/>
            <a:chOff x="5094" y="3939"/>
            <a:chExt cx="1488" cy="255"/>
          </a:xfrm>
        </p:grpSpPr>
        <p:sp>
          <p:nvSpPr>
            <p:cNvPr id="21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27472 w 222"/>
                <a:gd name="T1" fmla="*/ 6096 h 94"/>
                <a:gd name="T2" fmla="*/ 38398 w 222"/>
                <a:gd name="T3" fmla="*/ 6096 h 94"/>
                <a:gd name="T4" fmla="*/ 31506 w 222"/>
                <a:gd name="T5" fmla="*/ 1393 h 94"/>
                <a:gd name="T6" fmla="*/ 5865 w 222"/>
                <a:gd name="T7" fmla="*/ 4322 h 94"/>
                <a:gd name="T8" fmla="*/ 5337 w 222"/>
                <a:gd name="T9" fmla="*/ 14251 h 94"/>
                <a:gd name="T10" fmla="*/ 26448 w 222"/>
                <a:gd name="T11" fmla="*/ 15053 h 94"/>
                <a:gd name="T12" fmla="*/ 36125 w 222"/>
                <a:gd name="T13" fmla="*/ 10736 h 94"/>
                <a:gd name="T14" fmla="*/ 25048 w 222"/>
                <a:gd name="T15" fmla="*/ 10736 h 94"/>
                <a:gd name="T16" fmla="*/ 19556 w 222"/>
                <a:gd name="T17" fmla="*/ 12477 h 94"/>
                <a:gd name="T18" fmla="*/ 13622 w 222"/>
                <a:gd name="T19" fmla="*/ 8311 h 94"/>
                <a:gd name="T20" fmla="*/ 21763 w 222"/>
                <a:gd name="T21" fmla="*/ 4322 h 94"/>
                <a:gd name="T22" fmla="*/ 27472 w 222"/>
                <a:gd name="T23" fmla="*/ 609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0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67" b="1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Novecento Book" pitchFamily="50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04792" indent="-304792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1867">
          <a:solidFill>
            <a:schemeClr val="tx1"/>
          </a:solidFill>
          <a:latin typeface="+mn-lt"/>
          <a:ea typeface="+mn-ea"/>
          <a:cs typeface="+mn-cs"/>
        </a:defRPr>
      </a:lvl1pPr>
      <a:lvl2pPr marL="609585" indent="-304792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914377" indent="-304792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>
          <a:solidFill>
            <a:schemeClr val="tx1"/>
          </a:solidFill>
          <a:latin typeface="+mn-lt"/>
        </a:defRPr>
      </a:lvl3pPr>
      <a:lvl4pPr marL="1206470" indent="-29209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511262" indent="-29209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20847" indent="-292093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6pPr>
      <a:lvl7pPr marL="2730432" indent="-292093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7pPr>
      <a:lvl8pPr marL="3340016" indent="-292093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8pPr>
      <a:lvl9pPr marL="3949601" indent="-292093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99" y="3030159"/>
            <a:ext cx="11379200" cy="954107"/>
          </a:xfrm>
        </p:spPr>
        <p:txBody>
          <a:bodyPr/>
          <a:lstStyle/>
          <a:p>
            <a:r>
              <a:rPr lang="en-US" sz="28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Yanmar Marine Engine Data Analysis</a:t>
            </a:r>
            <a:br>
              <a:rPr lang="en-US" sz="28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</a:br>
            <a:r>
              <a:rPr lang="en-US" sz="28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Juniper Defect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20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1752501" y="4234667"/>
            <a:ext cx="2356834" cy="1809482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Preparing data for predictive maintenance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1159643"/>
            <a:ext cx="108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</a:rPr>
              <a:t>Detailed feature analysis using predicted maintenance date and actual maintenance date.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28078" y="4030112"/>
            <a:ext cx="2356834" cy="1809482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246" y="4196598"/>
            <a:ext cx="2260498" cy="1642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08" y="1664683"/>
            <a:ext cx="7131668" cy="206277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6722772" y="2331076"/>
            <a:ext cx="1790163" cy="169903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895" y="4409000"/>
            <a:ext cx="2260047" cy="16351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 bwMode="auto">
          <a:xfrm>
            <a:off x="2930918" y="2949262"/>
            <a:ext cx="0" cy="128540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2756079" y="4649273"/>
            <a:ext cx="12879" cy="1687133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H="1">
            <a:off x="8445222" y="4628975"/>
            <a:ext cx="12879" cy="1533757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2768958" y="5705341"/>
            <a:ext cx="5682703" cy="1287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911262" y="5401467"/>
            <a:ext cx="128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</a:rPr>
              <a:t>Training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368" y="6336405"/>
            <a:ext cx="1493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Training Start Point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1399" y="6142247"/>
            <a:ext cx="1440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Training End Point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01872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Building the model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3" y="3836546"/>
            <a:ext cx="7498024" cy="2727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671" y="1339668"/>
            <a:ext cx="3812715" cy="1399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671" y="2921879"/>
            <a:ext cx="3812715" cy="13871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182" y="1497728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considered the features </a:t>
            </a:r>
          </a:p>
          <a:p>
            <a:r>
              <a:rPr lang="en-US" b="1" dirty="0" smtClean="0">
                <a:latin typeface="Calibri Light" panose="020F0302020204030204" pitchFamily="34" charset="0"/>
              </a:rPr>
              <a:t>Supply </a:t>
            </a:r>
            <a:r>
              <a:rPr lang="en-US" b="1" dirty="0">
                <a:latin typeface="Calibri Light" panose="020F0302020204030204" pitchFamily="34" charset="0"/>
              </a:rPr>
              <a:t>Air Pressure, Exhaust Air Temperature, Load Power, Super Charger Outlet Temperature, Fuel Flow </a:t>
            </a:r>
            <a:r>
              <a:rPr lang="en-US" b="1" dirty="0" smtClean="0">
                <a:latin typeface="Calibri Light" panose="020F0302020204030204" pitchFamily="34" charset="0"/>
              </a:rPr>
              <a:t>rate </a:t>
            </a:r>
            <a:r>
              <a:rPr lang="en-US" dirty="0" smtClean="0">
                <a:latin typeface="Calibri Light" panose="020F0302020204030204" pitchFamily="34" charset="0"/>
              </a:rPr>
              <a:t>to build the Prediction Model.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We applied multiple Analytical Model, like Linear Regression and Random Forest Regression.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Random Forest Exhibited better results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80043" y="3615448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Engine 468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314244" y="3000882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Engine 470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235106" y="1385231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Engine 469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5293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Comparison : Predicted vs Actual Dates of Maintenance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51775" y="5549092"/>
            <a:ext cx="108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</a:rPr>
              <a:t>Predicting remaining maintenance life for engine </a:t>
            </a:r>
            <a:r>
              <a:rPr lang="en-US" sz="1600" dirty="0" smtClean="0">
                <a:latin typeface="Calibri Light" panose="020F0302020204030204" pitchFamily="34" charset="0"/>
              </a:rPr>
              <a:t>468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357612" y="1814945"/>
            <a:ext cx="4097" cy="27772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4764014" y="1842655"/>
            <a:ext cx="1950" cy="146704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36281" y="1304857"/>
            <a:ext cx="11287617" cy="4244235"/>
            <a:chOff x="336281" y="1304857"/>
            <a:chExt cx="11287617" cy="4244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81" y="1304857"/>
              <a:ext cx="11287617" cy="4244235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 bwMode="auto">
            <a:xfrm>
              <a:off x="10487891" y="1648691"/>
              <a:ext cx="152400" cy="166254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850909"/>
              </a:solidFill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0494818" y="1901095"/>
              <a:ext cx="152400" cy="166254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rgbClr val="850909"/>
              </a:solidFill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51836" y="1608707"/>
              <a:ext cx="651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Actual</a:t>
              </a:r>
              <a:endParaRPr lang="en-IN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40291" y="1842655"/>
              <a:ext cx="7989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Predicted</a:t>
              </a:r>
              <a:endParaRPr lang="en-IN" sz="10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5199422" y="2139000"/>
            <a:ext cx="1" cy="22523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4605825" y="2195466"/>
            <a:ext cx="1" cy="21748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97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Comparison : Predicted vs Actual Dates of Maintenance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8" y="1245225"/>
            <a:ext cx="11049804" cy="412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169" y="5490150"/>
            <a:ext cx="108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</a:rPr>
              <a:t>Predicting remaining maintenance life for engine </a:t>
            </a:r>
            <a:r>
              <a:rPr lang="en-US" sz="1600" dirty="0" smtClean="0">
                <a:latin typeface="Calibri Light" panose="020F0302020204030204" pitchFamily="34" charset="0"/>
              </a:rPr>
              <a:t>469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0487891" y="1648691"/>
            <a:ext cx="152400" cy="16625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0494818" y="1901095"/>
            <a:ext cx="152400" cy="166254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51836" y="1608707"/>
            <a:ext cx="65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</a:t>
            </a:r>
            <a:endParaRPr lang="en-IN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640291" y="1842655"/>
            <a:ext cx="798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Predicted</a:t>
            </a:r>
            <a:endParaRPr lang="en-IN" sz="1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614214" y="2254474"/>
            <a:ext cx="12879" cy="22775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4508052" y="2284315"/>
            <a:ext cx="9170" cy="22775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73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Comparison : Predicted vs Actual Dates of Maintenance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" y="1222822"/>
            <a:ext cx="11020693" cy="4129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073" y="5615733"/>
            <a:ext cx="108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Predicting remaining maintenance life for engine 470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0487891" y="1648691"/>
            <a:ext cx="152400" cy="166254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0494818" y="1901095"/>
            <a:ext cx="152400" cy="166254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51836" y="1608707"/>
            <a:ext cx="65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</a:t>
            </a:r>
            <a:endParaRPr lang="en-IN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640291" y="1842655"/>
            <a:ext cx="798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Predicted</a:t>
            </a:r>
            <a:endParaRPr lang="en-IN" sz="1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365546" y="2490828"/>
            <a:ext cx="12878" cy="20560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4763037" y="2446986"/>
            <a:ext cx="15025" cy="205603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100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Building the model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1159643"/>
            <a:ext cx="1089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 Light" panose="020F0302020204030204" pitchFamily="34" charset="0"/>
              </a:rPr>
              <a:t>Table : Predicted and Actual Maintenance Dates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03590"/>
              </p:ext>
            </p:extLst>
          </p:nvPr>
        </p:nvGraphicFramePr>
        <p:xfrm>
          <a:off x="1217769" y="1820488"/>
          <a:ext cx="7501227" cy="168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409">
                  <a:extLst>
                    <a:ext uri="{9D8B030D-6E8A-4147-A177-3AD203B41FA5}">
                      <a16:colId xmlns:a16="http://schemas.microsoft.com/office/drawing/2014/main" val="2537240550"/>
                    </a:ext>
                  </a:extLst>
                </a:gridCol>
                <a:gridCol w="2500409">
                  <a:extLst>
                    <a:ext uri="{9D8B030D-6E8A-4147-A177-3AD203B41FA5}">
                      <a16:colId xmlns:a16="http://schemas.microsoft.com/office/drawing/2014/main" val="4207566352"/>
                    </a:ext>
                  </a:extLst>
                </a:gridCol>
                <a:gridCol w="2500409">
                  <a:extLst>
                    <a:ext uri="{9D8B030D-6E8A-4147-A177-3AD203B41FA5}">
                      <a16:colId xmlns:a16="http://schemas.microsoft.com/office/drawing/2014/main" val="2836527400"/>
                    </a:ext>
                  </a:extLst>
                </a:gridCol>
              </a:tblGrid>
              <a:tr h="255968"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Engine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Predicted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2400" b="1" kern="1200" dirty="0" smtClean="0">
                          <a:solidFill>
                            <a:schemeClr val="bg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Actual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49798"/>
                  </a:ext>
                </a:extLst>
              </a:tr>
              <a:tr h="25596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 Light" panose="020F0302020204030204" pitchFamily="34" charset="0"/>
                        </a:rPr>
                        <a:t>468</a:t>
                      </a:r>
                      <a:endParaRPr lang="en-US" sz="20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06-06-2016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16-05-2016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1093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 Light" panose="020F0302020204030204" pitchFamily="34" charset="0"/>
                        </a:rPr>
                        <a:t>469</a:t>
                      </a:r>
                      <a:endParaRPr lang="en-US" sz="20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22-06-2016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16-05-2016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949366"/>
                  </a:ext>
                </a:extLst>
              </a:tr>
              <a:tr h="436008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470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08-07-2016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16-05-2016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8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270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Data statistics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0" y="1122219"/>
            <a:ext cx="11688618" cy="5500254"/>
          </a:xfrm>
        </p:spPr>
        <p:txBody>
          <a:bodyPr/>
          <a:lstStyle/>
          <a:p>
            <a:pPr lvl="0"/>
            <a:r>
              <a:rPr lang="en-US" sz="1600" b="1" dirty="0" smtClean="0"/>
              <a:t>Size of Data : 1.5 GB (6 Files –Year 2012, 2013,2014,2015,2016,2017) with 51 Features</a:t>
            </a:r>
          </a:p>
          <a:p>
            <a:pPr lvl="0"/>
            <a:r>
              <a:rPr lang="en-US" sz="1600" b="1" dirty="0" smtClean="0"/>
              <a:t>Constant </a:t>
            </a:r>
            <a:r>
              <a:rPr lang="en-US" sz="1600" b="1" dirty="0"/>
              <a:t>data features</a:t>
            </a:r>
            <a:r>
              <a:rPr lang="en-US" sz="1600" dirty="0"/>
              <a:t>: </a:t>
            </a:r>
            <a:endParaRPr lang="en-US" sz="1600" dirty="0" smtClean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[</a:t>
            </a:r>
            <a:r>
              <a:rPr lang="en-US" sz="1400" dirty="0"/>
              <a:t>'</a:t>
            </a:r>
            <a:r>
              <a:rPr lang="en-US" sz="1400" dirty="0" err="1"/>
              <a:t>P_ShipCode</a:t>
            </a:r>
            <a:r>
              <a:rPr lang="en-US" sz="1400" dirty="0"/>
              <a:t>', '</a:t>
            </a:r>
            <a:r>
              <a:rPr lang="en-US" sz="1400" dirty="0" err="1"/>
              <a:t>S_DataCategory</a:t>
            </a:r>
            <a:r>
              <a:rPr lang="en-US" sz="1400" dirty="0"/>
              <a:t>', '</a:t>
            </a:r>
            <a:r>
              <a:rPr lang="en-US" sz="1400" dirty="0" err="1"/>
              <a:t>V_DataColumnVersion</a:t>
            </a:r>
            <a:r>
              <a:rPr lang="en-US" sz="1400" dirty="0"/>
              <a:t>', '</a:t>
            </a:r>
            <a:r>
              <a:rPr lang="en-US" sz="1400" dirty="0" err="1"/>
              <a:t>S_MachineState</a:t>
            </a:r>
            <a:r>
              <a:rPr lang="en-US" sz="1400" dirty="0"/>
              <a:t>', '</a:t>
            </a:r>
            <a:r>
              <a:rPr lang="en-US" sz="1400" dirty="0" err="1"/>
              <a:t>A_TurbinSpeed</a:t>
            </a:r>
            <a:r>
              <a:rPr lang="en-US" sz="1400" dirty="0"/>
              <a:t>', 'D_DigitalData2', 'D_DigitalData3', 'D_DigitalData4', 'D_DigitalData5', 'A_AnalogData_int5', 'A_AnalogData_float2', 'A_AnalogData_float4', 'A_AnalogData_float5', 'A_Temp_ExGas7', 'A_Temp_ExGas8', '</a:t>
            </a:r>
            <a:r>
              <a:rPr lang="en-US" sz="1400" dirty="0" err="1"/>
              <a:t>A_Temp_ExGasTCInL</a:t>
            </a:r>
            <a:r>
              <a:rPr lang="en-US" sz="1400" dirty="0"/>
              <a:t>', '</a:t>
            </a:r>
            <a:r>
              <a:rPr lang="en-US" sz="1400" dirty="0" err="1"/>
              <a:t>A_Temp_LOEngOut</a:t>
            </a:r>
            <a:r>
              <a:rPr lang="en-US" sz="1400" dirty="0"/>
              <a:t>', '</a:t>
            </a:r>
            <a:r>
              <a:rPr lang="en-US" sz="1400" dirty="0" err="1"/>
              <a:t>A_Temp_JWEngIn</a:t>
            </a:r>
            <a:r>
              <a:rPr lang="en-US" sz="1400" dirty="0"/>
              <a:t>', '</a:t>
            </a:r>
            <a:r>
              <a:rPr lang="en-US" sz="1400" dirty="0" err="1"/>
              <a:t>A_Temp_BstAirICIn</a:t>
            </a:r>
            <a:r>
              <a:rPr lang="en-US" sz="1400" dirty="0"/>
              <a:t>', '</a:t>
            </a:r>
            <a:r>
              <a:rPr lang="en-US" sz="1400" dirty="0" err="1"/>
              <a:t>A_Press_LOTCIn</a:t>
            </a:r>
            <a:r>
              <a:rPr lang="en-US" sz="1400" dirty="0"/>
              <a:t>']</a:t>
            </a:r>
            <a:endParaRPr lang="en-IN" sz="1400" dirty="0"/>
          </a:p>
          <a:p>
            <a:r>
              <a:rPr lang="en-US" sz="2000" dirty="0"/>
              <a:t> </a:t>
            </a:r>
            <a:r>
              <a:rPr lang="en-US" sz="2000" dirty="0" smtClean="0"/>
              <a:t>Feature </a:t>
            </a:r>
            <a:r>
              <a:rPr lang="en-US" sz="2000" dirty="0"/>
              <a:t>connected strength:</a:t>
            </a:r>
            <a:endParaRPr lang="en-IN" sz="18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 A_AnalogData_float1</a:t>
            </a:r>
            <a:r>
              <a:rPr lang="en-US" sz="1400" dirty="0"/>
              <a:t>: </a:t>
            </a:r>
            <a:r>
              <a:rPr lang="en-US" sz="1400" b="1" dirty="0"/>
              <a:t>1.000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 [</a:t>
            </a:r>
            <a:r>
              <a:rPr lang="en-US" sz="1400" dirty="0"/>
              <a:t>'</a:t>
            </a:r>
            <a:r>
              <a:rPr lang="en-US" sz="1400" dirty="0" err="1"/>
              <a:t>A_EngineSpeed</a:t>
            </a:r>
            <a:r>
              <a:rPr lang="en-US" sz="1400" dirty="0"/>
              <a:t>', '</a:t>
            </a:r>
            <a:r>
              <a:rPr lang="en-US" sz="1400" dirty="0" err="1"/>
              <a:t>A_Press_FOEngIn</a:t>
            </a:r>
            <a:r>
              <a:rPr lang="en-US" sz="1400" dirty="0"/>
              <a:t>', '</a:t>
            </a:r>
            <a:r>
              <a:rPr lang="en-US" sz="1400" dirty="0" err="1"/>
              <a:t>A_Press_JWEngIn</a:t>
            </a:r>
            <a:r>
              <a:rPr lang="en-US" sz="1400" dirty="0"/>
              <a:t>', '</a:t>
            </a:r>
            <a:r>
              <a:rPr lang="en-US" sz="1400" dirty="0" err="1"/>
              <a:t>A_Press_LOEngIn</a:t>
            </a:r>
            <a:r>
              <a:rPr lang="en-US" sz="1400" dirty="0"/>
              <a:t>', '</a:t>
            </a:r>
            <a:r>
              <a:rPr lang="en-US" sz="1400" dirty="0" err="1"/>
              <a:t>A_Temp_BstAirICOut</a:t>
            </a:r>
            <a:r>
              <a:rPr lang="en-US" sz="1400" dirty="0"/>
              <a:t>', 'A_Temp_ExGas1', 'A_Temp_ExGas2', 'A_Temp_ExGas3', 'A_Temp_ExGas4', 'A_Temp_ExGas5', 'A_Temp_ExGas6', '</a:t>
            </a:r>
            <a:r>
              <a:rPr lang="en-US" sz="1400" dirty="0" err="1"/>
              <a:t>A_Temp_ExGasAvg</a:t>
            </a:r>
            <a:r>
              <a:rPr lang="en-US" sz="1400" dirty="0"/>
              <a:t>', '</a:t>
            </a:r>
            <a:r>
              <a:rPr lang="en-US" sz="1400" dirty="0" err="1"/>
              <a:t>A_Temp_ExGasTCInU</a:t>
            </a:r>
            <a:r>
              <a:rPr lang="en-US" sz="1400" dirty="0"/>
              <a:t>', '</a:t>
            </a:r>
            <a:r>
              <a:rPr lang="en-US" sz="1400" dirty="0" err="1"/>
              <a:t>A_Temp_ExGasTCOut</a:t>
            </a:r>
            <a:r>
              <a:rPr lang="en-US" sz="1400" dirty="0"/>
              <a:t>', '</a:t>
            </a:r>
            <a:r>
              <a:rPr lang="en-US" sz="1400" dirty="0" err="1"/>
              <a:t>A_Temp_FOEngIn</a:t>
            </a:r>
            <a:r>
              <a:rPr lang="en-US" sz="1400" dirty="0"/>
              <a:t>', '</a:t>
            </a:r>
            <a:r>
              <a:rPr lang="en-US" sz="1400" dirty="0" err="1"/>
              <a:t>A_Temp_JWEngOut</a:t>
            </a:r>
            <a:r>
              <a:rPr lang="en-US" sz="1400" dirty="0"/>
              <a:t>', '</a:t>
            </a:r>
            <a:r>
              <a:rPr lang="en-US" sz="1400" dirty="0" err="1"/>
              <a:t>A_Temp_LOEngIn</a:t>
            </a:r>
            <a:r>
              <a:rPr lang="en-US" sz="1400" dirty="0"/>
              <a:t>', 'D_DigitalData1', 'A_AnalogData_int2']: </a:t>
            </a:r>
            <a:r>
              <a:rPr lang="en-US" sz="1400" b="1" dirty="0"/>
              <a:t>0.986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'Output</a:t>
            </a:r>
            <a:r>
              <a:rPr lang="en-US" sz="1400" dirty="0"/>
              <a:t>', '</a:t>
            </a:r>
            <a:r>
              <a:rPr lang="en-US" sz="1400" dirty="0" err="1"/>
              <a:t>A_Press_BstAir</a:t>
            </a:r>
            <a:r>
              <a:rPr lang="en-US" sz="1400" dirty="0"/>
              <a:t>', '</a:t>
            </a:r>
            <a:r>
              <a:rPr lang="en-US" sz="1400" dirty="0" err="1"/>
              <a:t>A_LoadRatio</a:t>
            </a:r>
            <a:r>
              <a:rPr lang="en-US" sz="1400" dirty="0"/>
              <a:t>': </a:t>
            </a:r>
            <a:r>
              <a:rPr lang="en-US" sz="1400" b="1" dirty="0"/>
              <a:t>0.986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</a:t>
            </a:r>
            <a:r>
              <a:rPr lang="en-US" sz="1400" dirty="0" err="1" smtClean="0"/>
              <a:t>A_Temp_EngineRoom</a:t>
            </a:r>
            <a:r>
              <a:rPr lang="en-US" sz="1400" dirty="0"/>
              <a:t>: </a:t>
            </a:r>
            <a:r>
              <a:rPr lang="en-US" sz="1400" b="1" dirty="0"/>
              <a:t>0.976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A_AnalogData_float3</a:t>
            </a:r>
            <a:r>
              <a:rPr lang="en-US" sz="1400" dirty="0"/>
              <a:t>: </a:t>
            </a:r>
            <a:r>
              <a:rPr lang="en-US" sz="1400" b="1" dirty="0"/>
              <a:t>0.960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A_AnalogData_int1</a:t>
            </a:r>
            <a:r>
              <a:rPr lang="en-US" sz="1400" dirty="0"/>
              <a:t>: </a:t>
            </a:r>
            <a:r>
              <a:rPr lang="en-US" sz="1400" b="1" dirty="0"/>
              <a:t>0.806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A_AnalogData_int4</a:t>
            </a:r>
            <a:r>
              <a:rPr lang="en-US" sz="1400" dirty="0"/>
              <a:t>: </a:t>
            </a:r>
            <a:r>
              <a:rPr lang="en-US" sz="1400" b="1" dirty="0"/>
              <a:t>0.778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A_AnalogData_int3</a:t>
            </a:r>
            <a:r>
              <a:rPr lang="en-US" sz="1400" dirty="0"/>
              <a:t>: </a:t>
            </a:r>
            <a:r>
              <a:rPr lang="en-US" sz="1400" b="1" dirty="0"/>
              <a:t>0.135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</a:t>
            </a:r>
            <a:r>
              <a:rPr lang="en-US" sz="1400" dirty="0" err="1" smtClean="0"/>
              <a:t>A_Runhour_Total</a:t>
            </a:r>
            <a:r>
              <a:rPr lang="en-US" sz="1400" dirty="0"/>
              <a:t>: </a:t>
            </a:r>
            <a:r>
              <a:rPr lang="en-US" sz="1400" b="1" dirty="0"/>
              <a:t>0.080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</a:t>
            </a:r>
            <a:r>
              <a:rPr lang="en-US" sz="1400" dirty="0" err="1" smtClean="0"/>
              <a:t>P_EngineSerial</a:t>
            </a:r>
            <a:r>
              <a:rPr lang="en-US" sz="1400" dirty="0"/>
              <a:t>: </a:t>
            </a:r>
            <a:r>
              <a:rPr lang="en-US" sz="1400" b="1" dirty="0"/>
              <a:t>0.066</a:t>
            </a:r>
            <a:endParaRPr lang="en-IN" sz="1400" dirty="0"/>
          </a:p>
          <a:p>
            <a:pPr marL="360000" lvl="1" indent="0">
              <a:spcBef>
                <a:spcPts val="0"/>
              </a:spcBef>
            </a:pPr>
            <a:r>
              <a:rPr lang="en-US" sz="1400" dirty="0" smtClean="0"/>
              <a:t> </a:t>
            </a:r>
            <a:r>
              <a:rPr lang="en-US" sz="1400" dirty="0" err="1" smtClean="0"/>
              <a:t>P_SamplingDateTime</a:t>
            </a:r>
            <a:r>
              <a:rPr lang="en-US" sz="1400" dirty="0"/>
              <a:t>: </a:t>
            </a:r>
            <a:r>
              <a:rPr lang="en-US" sz="1400" b="1" dirty="0"/>
              <a:t>0.024</a:t>
            </a:r>
            <a:endParaRPr lang="en-IN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Features behavior in an engine operational run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" y="1201570"/>
            <a:ext cx="8073882" cy="5143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4182" y="2342321"/>
            <a:ext cx="3882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time interval when the engine is running we termed it as an operational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Line graph shows how the feature characteristic vary in an operational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 in the Line graph Cylinder temperatures, Supply Air pressure, Super Charger Air pressure in the graph</a:t>
            </a:r>
          </a:p>
        </p:txBody>
      </p:sp>
    </p:spTree>
    <p:extLst>
      <p:ext uri="{BB962C8B-B14F-4D97-AF65-F5344CB8AC3E}">
        <p14:creationId xmlns:p14="http://schemas.microsoft.com/office/powerpoint/2010/main" val="678307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8914"/>
            <a:ext cx="11379200" cy="523220"/>
          </a:xfrm>
        </p:spPr>
        <p:txBody>
          <a:bodyPr/>
          <a:lstStyle/>
          <a:p>
            <a:r>
              <a:rPr lang="en-US" sz="2800" dirty="0" smtClean="0">
                <a:latin typeface="Calibri Light" panose="020F0302020204030204" pitchFamily="34" charset="0"/>
              </a:rPr>
              <a:t>Feature : </a:t>
            </a:r>
            <a:r>
              <a:rPr lang="en-US" sz="2800" dirty="0">
                <a:latin typeface="Calibri Light" panose="020F0302020204030204" pitchFamily="34" charset="0"/>
              </a:rPr>
              <a:t>Normal Engine operation vs Threshold values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8236" y="1146764"/>
            <a:ext cx="10895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Feature vs Normal Engine operation vs Threshold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01288"/>
              </p:ext>
            </p:extLst>
          </p:nvPr>
        </p:nvGraphicFramePr>
        <p:xfrm>
          <a:off x="1825934" y="2163651"/>
          <a:ext cx="8068693" cy="36178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09588">
                  <a:extLst>
                    <a:ext uri="{9D8B030D-6E8A-4147-A177-3AD203B41FA5}">
                      <a16:colId xmlns:a16="http://schemas.microsoft.com/office/drawing/2014/main" val="1874784860"/>
                    </a:ext>
                  </a:extLst>
                </a:gridCol>
                <a:gridCol w="2279177">
                  <a:extLst>
                    <a:ext uri="{9D8B030D-6E8A-4147-A177-3AD203B41FA5}">
                      <a16:colId xmlns:a16="http://schemas.microsoft.com/office/drawing/2014/main" val="2013603941"/>
                    </a:ext>
                  </a:extLst>
                </a:gridCol>
                <a:gridCol w="1624083">
                  <a:extLst>
                    <a:ext uri="{9D8B030D-6E8A-4147-A177-3AD203B41FA5}">
                      <a16:colId xmlns:a16="http://schemas.microsoft.com/office/drawing/2014/main" val="383239058"/>
                    </a:ext>
                  </a:extLst>
                </a:gridCol>
                <a:gridCol w="1555845">
                  <a:extLst>
                    <a:ext uri="{9D8B030D-6E8A-4147-A177-3AD203B41FA5}">
                      <a16:colId xmlns:a16="http://schemas.microsoft.com/office/drawing/2014/main" val="4035526814"/>
                    </a:ext>
                  </a:extLst>
                </a:gridCol>
              </a:tblGrid>
              <a:tr h="73409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Engine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 Feature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7B5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Normal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Operational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Threshold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7B5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Lower Limit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7B5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Upper Limit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7B5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78342"/>
                  </a:ext>
                </a:extLst>
              </a:tr>
              <a:tr h="48176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 Light" panose="020F0302020204030204" pitchFamily="34" charset="0"/>
                        </a:rPr>
                        <a:t>Exhaust</a:t>
                      </a:r>
                      <a:r>
                        <a:rPr lang="en-US" sz="1800" baseline="0" dirty="0" smtClean="0">
                          <a:latin typeface="Calibri Light" panose="020F0302020204030204" pitchFamily="34" charset="0"/>
                        </a:rPr>
                        <a:t> air temperature(°C)</a:t>
                      </a:r>
                      <a:endParaRPr lang="en-US" sz="1800" dirty="0">
                        <a:latin typeface="Calibri Light" panose="020F03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324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, 396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324 - 396</a:t>
                      </a:r>
                      <a:endParaRPr lang="en-US" sz="1800" b="1" kern="1200" dirty="0">
                        <a:solidFill>
                          <a:srgbClr val="00B050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309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413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716968"/>
                  </a:ext>
                </a:extLst>
              </a:tr>
              <a:tr h="48176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Supply air pressure</a:t>
                      </a:r>
                      <a:endParaRPr lang="en-US" sz="1800" kern="1200" baseline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-0.158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, 0.265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-0.0425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0.381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33420"/>
                  </a:ext>
                </a:extLst>
              </a:tr>
              <a:tr h="48176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Super charger outlet temperature </a:t>
                      </a:r>
                      <a:r>
                        <a:rPr lang="en-US" sz="1800" baseline="0" dirty="0" smtClean="0">
                          <a:latin typeface="Calibri Light" panose="020F0302020204030204" pitchFamily="34" charset="0"/>
                        </a:rPr>
                        <a:t>(°C)</a:t>
                      </a:r>
                      <a:endParaRPr lang="en-US" sz="1800" dirty="0" smtClean="0">
                        <a:latin typeface="Calibri Light" panose="020F03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300.8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, 384.5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269.0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416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121917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55752"/>
                  </a:ext>
                </a:extLst>
              </a:tr>
              <a:tr h="48176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Fuel flow rate</a:t>
                      </a:r>
                      <a:endParaRPr lang="en-US" sz="1800" kern="1200" baseline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52.3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, 275.4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37.8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364.5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121917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56132"/>
                  </a:ext>
                </a:extLst>
              </a:tr>
              <a:tr h="481765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Load power</a:t>
                      </a:r>
                      <a:endParaRPr lang="en-US" sz="1800" kern="1200" baseline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67.0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, 2715.0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-926.0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↑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3708.0 </a:t>
                      </a:r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↓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1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81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Engine cylinders feature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63" y="1746315"/>
            <a:ext cx="8252691" cy="41304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7339" y="3811548"/>
            <a:ext cx="33182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Interesting scenario: When all the engines(468.469.470) run in parallel, engine cylinders temperature features follow a same trend. </a:t>
            </a:r>
          </a:p>
          <a:p>
            <a:r>
              <a:rPr lang="en-US" sz="1600" dirty="0" smtClean="0">
                <a:latin typeface="Calibri Light" panose="020F0302020204030204" pitchFamily="34" charset="0"/>
              </a:rPr>
              <a:t>But, this was one case where engine 470 cylinders temperature deviated, with all the other engine parameters following the same trend.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711" y="1746315"/>
            <a:ext cx="3352889" cy="16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96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Engine cylinders feature analysis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47371"/>
            <a:ext cx="6911194" cy="2275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6" y="3069591"/>
            <a:ext cx="6735445" cy="225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3" y="4711700"/>
            <a:ext cx="679577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204365" y="1476141"/>
            <a:ext cx="4793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analyzed multiple features with the threshold limits (Upper Threshold Limit)</a:t>
            </a:r>
          </a:p>
          <a:p>
            <a:endParaRPr lang="en-US" dirty="0"/>
          </a:p>
          <a:p>
            <a:r>
              <a:rPr lang="en-US" dirty="0" smtClean="0"/>
              <a:t>We could see there are instances where the feature (Cylinder Temperatures) exceeds the Upper Threshold Limit.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18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Variations in features statistics with time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8" y="1198718"/>
            <a:ext cx="5696279" cy="373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06" y="1198718"/>
            <a:ext cx="5834131" cy="37338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06400" y="5117713"/>
            <a:ext cx="1089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Monthly histogram plots clearly indicate the change in data distribution with time. Features which exhibited this behavior where selected for predictive maintenance.</a:t>
            </a:r>
          </a:p>
          <a:p>
            <a:r>
              <a:rPr lang="en-US" sz="1600" dirty="0" smtClean="0">
                <a:latin typeface="Calibri Light" panose="020F0302020204030204" pitchFamily="34" charset="0"/>
              </a:rPr>
              <a:t>[Supply Air Pressure, Exhaust Air Temperature, Load Power, Super Charger Outlet Temperature, Fuel Flow rate]</a:t>
            </a:r>
          </a:p>
        </p:txBody>
      </p:sp>
    </p:spTree>
    <p:extLst>
      <p:ext uri="{BB962C8B-B14F-4D97-AF65-F5344CB8AC3E}">
        <p14:creationId xmlns:p14="http://schemas.microsoft.com/office/powerpoint/2010/main" val="626068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Preparing data for predictive maintenance – Supply Air Pressure Analysis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1" y="1476953"/>
            <a:ext cx="12039638" cy="3545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" y="5216638"/>
            <a:ext cx="11189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Feature Supply Air pressure</a:t>
            </a:r>
          </a:p>
          <a:p>
            <a:r>
              <a:rPr lang="en-US" sz="1600" dirty="0" smtClean="0">
                <a:latin typeface="Calibri Light" panose="020F0302020204030204" pitchFamily="34" charset="0"/>
              </a:rPr>
              <a:t>We applied the rolling Mean (rolling average) to understand the trend of feature with time to get the inference of Start and End of Maintenance</a:t>
            </a:r>
          </a:p>
          <a:p>
            <a:r>
              <a:rPr lang="en-US" sz="1600" dirty="0" smtClean="0">
                <a:latin typeface="Calibri Light" panose="020F0302020204030204" pitchFamily="34" charset="0"/>
              </a:rPr>
              <a:t>We could infer from the graph that, the last instance when the Supply Air pressure exceeds Upper Threshold Limit during the interval of August and Sept</a:t>
            </a:r>
          </a:p>
        </p:txBody>
      </p:sp>
    </p:spTree>
    <p:extLst>
      <p:ext uri="{BB962C8B-B14F-4D97-AF65-F5344CB8AC3E}">
        <p14:creationId xmlns:p14="http://schemas.microsoft.com/office/powerpoint/2010/main" val="18964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9691"/>
            <a:ext cx="11379200" cy="461665"/>
          </a:xfrm>
        </p:spPr>
        <p:txBody>
          <a:bodyPr/>
          <a:lstStyle/>
          <a:p>
            <a:r>
              <a:rPr lang="en-US" sz="2400" dirty="0" smtClean="0">
                <a:latin typeface="Calibri Light" panose="020F0302020204030204" pitchFamily="34" charset="0"/>
                <a:ea typeface="Batang" panose="02030600000101010101" pitchFamily="18" charset="-127"/>
                <a:cs typeface="Andalus" panose="02020603050405020304" pitchFamily="18" charset="-78"/>
              </a:rPr>
              <a:t>Preparing data for predictive maintenance – Super Charger Temperature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536"/>
            <a:ext cx="12073925" cy="3492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" y="5014681"/>
            <a:ext cx="11189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</a:rPr>
              <a:t>Feature super charger outlet temperature</a:t>
            </a:r>
          </a:p>
          <a:p>
            <a:r>
              <a:rPr lang="en-US" sz="1600" dirty="0" smtClean="0">
                <a:latin typeface="Calibri Light" panose="020F0302020204030204" pitchFamily="34" charset="0"/>
              </a:rPr>
              <a:t>We applied the rolling Mean (rolling average) to understand the trend of feature with time to get the inference of Start and End of Maintenance</a:t>
            </a:r>
          </a:p>
          <a:p>
            <a:r>
              <a:rPr lang="en-US" sz="1600" dirty="0" smtClean="0">
                <a:latin typeface="Calibri Light" panose="020F0302020204030204" pitchFamily="34" charset="0"/>
              </a:rPr>
              <a:t>We could infer from the graph that, the Super charger outlet temperature exceeds Upper Threshold Limit during the interval of August and Sept</a:t>
            </a:r>
          </a:p>
        </p:txBody>
      </p:sp>
    </p:spTree>
    <p:extLst>
      <p:ext uri="{BB962C8B-B14F-4D97-AF65-F5344CB8AC3E}">
        <p14:creationId xmlns:p14="http://schemas.microsoft.com/office/powerpoint/2010/main" val="2439609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L Template">
  <a:themeElements>
    <a:clrScheme name="HCL_RBt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268B3"/>
      </a:accent1>
      <a:accent2>
        <a:srgbClr val="F89521"/>
      </a:accent2>
      <a:accent3>
        <a:srgbClr val="FDB913"/>
      </a:accent3>
      <a:accent4>
        <a:srgbClr val="149B9E"/>
      </a:accent4>
      <a:accent5>
        <a:srgbClr val="988173"/>
      </a:accent5>
      <a:accent6>
        <a:srgbClr val="D5CD27"/>
      </a:accent6>
      <a:hlink>
        <a:srgbClr val="000000"/>
      </a:hlink>
      <a:folHlink>
        <a:srgbClr val="0066B3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</TotalTime>
  <Words>647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Andalus</vt:lpstr>
      <vt:lpstr>Arial</vt:lpstr>
      <vt:lpstr>Batang</vt:lpstr>
      <vt:lpstr>Calibri</vt:lpstr>
      <vt:lpstr>Calibri Light</vt:lpstr>
      <vt:lpstr>Novecento Book</vt:lpstr>
      <vt:lpstr>Symbol</vt:lpstr>
      <vt:lpstr>Verdana</vt:lpstr>
      <vt:lpstr>Webdings</vt:lpstr>
      <vt:lpstr>Wingdings</vt:lpstr>
      <vt:lpstr>Wingdings 2</vt:lpstr>
      <vt:lpstr>HCL Template</vt:lpstr>
      <vt:lpstr>Yanmar Marine Engine Data Analysis Juniper Defect Data Analysis</vt:lpstr>
      <vt:lpstr>Data statistics</vt:lpstr>
      <vt:lpstr>Features behavior in an engine operational run</vt:lpstr>
      <vt:lpstr>Feature : Normal Engine operation vs Threshold values</vt:lpstr>
      <vt:lpstr>Engine cylinders feature analysis</vt:lpstr>
      <vt:lpstr>Engine cylinders feature analysis</vt:lpstr>
      <vt:lpstr>Variations in features statistics with time</vt:lpstr>
      <vt:lpstr>Preparing data for predictive maintenance – Supply Air Pressure Analysis</vt:lpstr>
      <vt:lpstr>Preparing data for predictive maintenance – Super Charger Temperature</vt:lpstr>
      <vt:lpstr>Preparing data for predictive maintenance</vt:lpstr>
      <vt:lpstr>Building the model</vt:lpstr>
      <vt:lpstr>Comparison : Predicted vs Actual Dates of Maintenance</vt:lpstr>
      <vt:lpstr>Comparison : Predicted vs Actual Dates of Maintenance</vt:lpstr>
      <vt:lpstr>Comparison : Predicted vs Actual Dates of Maintenance</vt:lpstr>
      <vt:lpstr>Building the model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Yanmar Data Analysis</dc:title>
  <dc:creator>sriganesh.sm@hcl.com</dc:creator>
  <cp:lastModifiedBy>Sriganesh Sultanpurkar -ERS, HCL Tech</cp:lastModifiedBy>
  <cp:revision>123</cp:revision>
  <dcterms:created xsi:type="dcterms:W3CDTF">2015-11-16T05:40:26Z</dcterms:created>
  <dcterms:modified xsi:type="dcterms:W3CDTF">2018-02-27T06:43:19Z</dcterms:modified>
</cp:coreProperties>
</file>