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D365-65F1-4998-AFB3-AA79D17E4746}"/>
              </a:ext>
            </a:extLst>
          </p:cNvPr>
          <p:cNvSpPr>
            <a:spLocks noGrp="1"/>
          </p:cNvSpPr>
          <p:nvPr>
            <p:ph type="ctrTitle"/>
          </p:nvPr>
        </p:nvSpPr>
        <p:spPr>
          <a:xfrm>
            <a:off x="1550881" y="2126877"/>
            <a:ext cx="8825658" cy="1789084"/>
          </a:xfrm>
        </p:spPr>
        <p:txBody>
          <a:bodyPr/>
          <a:lstStyle/>
          <a:p>
            <a:r>
              <a:rPr lang="en-US" dirty="0"/>
              <a:t>Indian restaurants in the city of New York</a:t>
            </a:r>
            <a:endParaRPr lang="en-IN" dirty="0"/>
          </a:p>
        </p:txBody>
      </p:sp>
      <p:sp>
        <p:nvSpPr>
          <p:cNvPr id="3" name="Subtitle 2">
            <a:extLst>
              <a:ext uri="{FF2B5EF4-FFF2-40B4-BE49-F238E27FC236}">
                <a16:creationId xmlns:a16="http://schemas.microsoft.com/office/drawing/2014/main" id="{76099440-39CA-45A3-9AFF-C979CAE739A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62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0C44-708E-4EFC-B7C0-0E24BA0BA3D0}"/>
              </a:ext>
            </a:extLst>
          </p:cNvPr>
          <p:cNvSpPr>
            <a:spLocks noGrp="1"/>
          </p:cNvSpPr>
          <p:nvPr>
            <p:ph type="title"/>
          </p:nvPr>
        </p:nvSpPr>
        <p:spPr>
          <a:xfrm>
            <a:off x="1154954" y="973668"/>
            <a:ext cx="8761413" cy="706964"/>
          </a:xfrm>
        </p:spPr>
        <p:txBody>
          <a:bodyPr>
            <a:normAutofit/>
          </a:bodyPr>
          <a:lstStyle/>
          <a:p>
            <a:r>
              <a:rPr lang="en-IN"/>
              <a:t>Results - continued</a:t>
            </a:r>
          </a:p>
        </p:txBody>
      </p:sp>
      <p:sp>
        <p:nvSpPr>
          <p:cNvPr id="3" name="Content Placeholder 2">
            <a:extLst>
              <a:ext uri="{FF2B5EF4-FFF2-40B4-BE49-F238E27FC236}">
                <a16:creationId xmlns:a16="http://schemas.microsoft.com/office/drawing/2014/main" id="{CDCB19EF-0022-4EB3-9DEF-1BA139FC55E3}"/>
              </a:ext>
            </a:extLst>
          </p:cNvPr>
          <p:cNvSpPr>
            <a:spLocks noGrp="1"/>
          </p:cNvSpPr>
          <p:nvPr>
            <p:ph idx="1"/>
          </p:nvPr>
        </p:nvSpPr>
        <p:spPr>
          <a:xfrm>
            <a:off x="1154955" y="2603500"/>
            <a:ext cx="3481054" cy="3416300"/>
          </a:xfrm>
        </p:spPr>
        <p:txBody>
          <a:bodyPr anchor="ctr">
            <a:normAutofit/>
          </a:bodyPr>
          <a:lstStyle/>
          <a:p>
            <a:r>
              <a:rPr lang="en-IN" dirty="0"/>
              <a:t>Manhattan has the highest average rating for Indian Restaurants</a:t>
            </a:r>
          </a:p>
          <a:p>
            <a:endParaRPr lang="en-IN" sz="1600" dirty="0"/>
          </a:p>
        </p:txBody>
      </p:sp>
      <p:pic>
        <p:nvPicPr>
          <p:cNvPr id="4" name="Picture 3" descr="https://miro.medium.com/max/1478/1*NIwL_Rb8wgstisosPUZzmQ.png">
            <a:extLst>
              <a:ext uri="{FF2B5EF4-FFF2-40B4-BE49-F238E27FC236}">
                <a16:creationId xmlns:a16="http://schemas.microsoft.com/office/drawing/2014/main" id="{B232E0AD-AC89-4378-B1EC-CBAF2F0FC2A6}"/>
              </a:ext>
            </a:extLst>
          </p:cNvPr>
          <p:cNvPicPr/>
          <p:nvPr/>
        </p:nvPicPr>
        <p:blipFill rotWithShape="1">
          <a:blip r:embed="rId2">
            <a:extLst>
              <a:ext uri="{28A0092B-C50C-407E-A947-70E740481C1C}">
                <a14:useLocalDpi xmlns:a14="http://schemas.microsoft.com/office/drawing/2010/main" val="0"/>
              </a:ext>
            </a:extLst>
          </a:blip>
          <a:srcRect r="104" b="1"/>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1068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E432-2F36-4BBE-9BD0-87F91CD8AA11}"/>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p>
        </p:txBody>
      </p:sp>
      <p:sp>
        <p:nvSpPr>
          <p:cNvPr id="3" name="Content Placeholder 2">
            <a:extLst>
              <a:ext uri="{FF2B5EF4-FFF2-40B4-BE49-F238E27FC236}">
                <a16:creationId xmlns:a16="http://schemas.microsoft.com/office/drawing/2014/main" id="{B2E050DC-7189-41FC-B79C-BB6417543704}"/>
              </a:ext>
            </a:extLst>
          </p:cNvPr>
          <p:cNvSpPr>
            <a:spLocks noGrp="1"/>
          </p:cNvSpPr>
          <p:nvPr>
            <p:ph idx="1"/>
          </p:nvPr>
        </p:nvSpPr>
        <p:spPr>
          <a:xfrm>
            <a:off x="1154955" y="2603500"/>
            <a:ext cx="3481054" cy="3416300"/>
          </a:xfrm>
        </p:spPr>
        <p:txBody>
          <a:bodyPr anchor="ctr">
            <a:normAutofit/>
          </a:bodyPr>
          <a:lstStyle/>
          <a:p>
            <a:r>
              <a:rPr lang="en-IN" dirty="0"/>
              <a:t>Best neighbourhoods in New York that has highest average rating for Indian Restaurants.</a:t>
            </a:r>
          </a:p>
          <a:p>
            <a:endParaRPr lang="en-IN" sz="1600" dirty="0"/>
          </a:p>
        </p:txBody>
      </p:sp>
      <p:pic>
        <p:nvPicPr>
          <p:cNvPr id="4" name="Picture 3" descr="https://miro.medium.com/max/1343/1*vwIVfES-yzXeWBuzk8MuVA.png">
            <a:extLst>
              <a:ext uri="{FF2B5EF4-FFF2-40B4-BE49-F238E27FC236}">
                <a16:creationId xmlns:a16="http://schemas.microsoft.com/office/drawing/2014/main" id="{577021D5-E87C-4195-A814-F2BB042878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65066" y="2775951"/>
            <a:ext cx="5198581"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1539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88EC-45D0-438D-B734-83FA959A5DBD}"/>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endParaRPr lang="en-IN" dirty="0"/>
          </a:p>
        </p:txBody>
      </p:sp>
      <p:sp>
        <p:nvSpPr>
          <p:cNvPr id="3" name="Content Placeholder 2">
            <a:extLst>
              <a:ext uri="{FF2B5EF4-FFF2-40B4-BE49-F238E27FC236}">
                <a16:creationId xmlns:a16="http://schemas.microsoft.com/office/drawing/2014/main" id="{C2D4F0B2-2F3B-40D7-948E-94539284A65E}"/>
              </a:ext>
            </a:extLst>
          </p:cNvPr>
          <p:cNvSpPr>
            <a:spLocks noGrp="1"/>
          </p:cNvSpPr>
          <p:nvPr>
            <p:ph idx="1"/>
          </p:nvPr>
        </p:nvSpPr>
        <p:spPr>
          <a:xfrm>
            <a:off x="1154955" y="2603500"/>
            <a:ext cx="3481054" cy="3416300"/>
          </a:xfrm>
        </p:spPr>
        <p:txBody>
          <a:bodyPr anchor="ctr">
            <a:normAutofit/>
          </a:bodyPr>
          <a:lstStyle/>
          <a:p>
            <a:r>
              <a:rPr lang="en-IN" dirty="0"/>
              <a:t>Borough Choropleth map based on average rating of Indian Restaurants</a:t>
            </a:r>
          </a:p>
          <a:p>
            <a:endParaRPr lang="en-IN" sz="1600" dirty="0"/>
          </a:p>
        </p:txBody>
      </p:sp>
      <p:pic>
        <p:nvPicPr>
          <p:cNvPr id="4" name="Picture 3" descr="https://miro.medium.com/max/2772/1*H4kDNj6CVSqv-I-OzVUWlg.png">
            <a:extLst>
              <a:ext uri="{FF2B5EF4-FFF2-40B4-BE49-F238E27FC236}">
                <a16:creationId xmlns:a16="http://schemas.microsoft.com/office/drawing/2014/main" id="{A9D158E1-63C2-47D6-ADF3-09ABC4AB6064}"/>
              </a:ext>
            </a:extLst>
          </p:cNvPr>
          <p:cNvPicPr/>
          <p:nvPr/>
        </p:nvPicPr>
        <p:blipFill rotWithShape="1">
          <a:blip r:embed="rId2" cstate="print">
            <a:extLst>
              <a:ext uri="{28A0092B-C50C-407E-A947-70E740481C1C}">
                <a14:useLocalDpi xmlns:a14="http://schemas.microsoft.com/office/drawing/2010/main" val="0"/>
              </a:ext>
            </a:extLst>
          </a:blip>
          <a:srcRect l="4078" r="1548" b="2"/>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384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951A-5632-4BDE-9FCD-20534B0B7FD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2D2966D-47CE-40E8-A539-A5F48F1C031C}"/>
              </a:ext>
            </a:extLst>
          </p:cNvPr>
          <p:cNvSpPr>
            <a:spLocks noGrp="1"/>
          </p:cNvSpPr>
          <p:nvPr>
            <p:ph idx="1"/>
          </p:nvPr>
        </p:nvSpPr>
        <p:spPr/>
        <p:txBody>
          <a:bodyPr/>
          <a:lstStyle/>
          <a:p>
            <a:r>
              <a:rPr lang="en-IN" dirty="0"/>
              <a:t>Astoria(Queens), </a:t>
            </a:r>
            <a:r>
              <a:rPr lang="en-IN" dirty="0" err="1"/>
              <a:t>Blissville</a:t>
            </a:r>
            <a:r>
              <a:rPr lang="en-IN" dirty="0"/>
              <a:t>(Queens), Civic </a:t>
            </a:r>
            <a:r>
              <a:rPr lang="en-IN" dirty="0" err="1"/>
              <a:t>Center</a:t>
            </a:r>
            <a:r>
              <a:rPr lang="en-IN" dirty="0"/>
              <a:t>(Manhattan) are some of the best neighbourhoods for Indian cuisine.</a:t>
            </a:r>
          </a:p>
          <a:p>
            <a:r>
              <a:rPr lang="en-IN" dirty="0"/>
              <a:t>Manhattan have potential Indian Restaurant Market/</a:t>
            </a:r>
          </a:p>
          <a:p>
            <a:r>
              <a:rPr lang="en-IN" dirty="0"/>
              <a:t>Staten Island ranks last in average rating of Indian Restaurants.</a:t>
            </a:r>
          </a:p>
          <a:p>
            <a:r>
              <a:rPr lang="en-IN" dirty="0"/>
              <a:t>Manhattan is the best place to stay if you prefer Indian Cuisine.</a:t>
            </a:r>
          </a:p>
          <a:p>
            <a:endParaRPr lang="en-IN" dirty="0"/>
          </a:p>
        </p:txBody>
      </p:sp>
    </p:spTree>
    <p:extLst>
      <p:ext uri="{BB962C8B-B14F-4D97-AF65-F5344CB8AC3E}">
        <p14:creationId xmlns:p14="http://schemas.microsoft.com/office/powerpoint/2010/main" val="422550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B53A-148B-47D5-8DD3-BAA9FDAECFA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3A0EA5-15A0-45F0-BF1E-CD281F900FB3}"/>
              </a:ext>
            </a:extLst>
          </p:cNvPr>
          <p:cNvSpPr>
            <a:spLocks noGrp="1"/>
          </p:cNvSpPr>
          <p:nvPr>
            <p:ph idx="1"/>
          </p:nvPr>
        </p:nvSpPr>
        <p:spPr/>
        <p:txBody>
          <a:bodyPr/>
          <a:lstStyle/>
          <a:p>
            <a:pPr marL="0" indent="0" algn="just">
              <a:buNone/>
            </a:pPr>
            <a:r>
              <a:rPr lang="en-IN" dirty="0"/>
              <a:t>				</a:t>
            </a:r>
            <a:r>
              <a:rPr lang="en-IN" sz="5400" dirty="0">
                <a:effectLst>
                  <a:outerShdw blurRad="38100" dist="38100" dir="2700000" algn="tl">
                    <a:srgbClr val="000000">
                      <a:alpha val="43137"/>
                    </a:srgbClr>
                  </a:outerShdw>
                </a:effectLst>
                <a:latin typeface="+mj-lt"/>
              </a:rPr>
              <a:t>	Thank you</a:t>
            </a:r>
          </a:p>
        </p:txBody>
      </p:sp>
    </p:spTree>
    <p:extLst>
      <p:ext uri="{BB962C8B-B14F-4D97-AF65-F5344CB8AC3E}">
        <p14:creationId xmlns:p14="http://schemas.microsoft.com/office/powerpoint/2010/main" val="1401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9171-79A0-4853-97AC-91477DB7C29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B70BA853-DAA4-4FD4-B596-6A57F5DFB34E}"/>
              </a:ext>
            </a:extLst>
          </p:cNvPr>
          <p:cNvSpPr>
            <a:spLocks noGrp="1"/>
          </p:cNvSpPr>
          <p:nvPr>
            <p:ph idx="1"/>
          </p:nvPr>
        </p:nvSpPr>
        <p:spPr>
          <a:xfrm>
            <a:off x="1090708" y="2468032"/>
            <a:ext cx="8825659" cy="3416300"/>
          </a:xfrm>
        </p:spPr>
        <p:txBody>
          <a:bodyPr/>
          <a:lstStyle/>
          <a:p>
            <a:r>
              <a:rPr lang="en-US" dirty="0"/>
              <a:t>New York City’s demographics show that it is a large and ethnically diverse metropolis. It is the largest city in the United States with a long history of international immigration. </a:t>
            </a:r>
          </a:p>
          <a:p>
            <a:r>
              <a:rPr lang="en-US" dirty="0"/>
              <a:t>Throughout its history, New York City has been a major point of entry for immigrants; the term “melting pot” was coined to describe densely populated immigrant neighborhoods on the Lower East Side.</a:t>
            </a:r>
          </a:p>
          <a:p>
            <a:r>
              <a:rPr lang="en-US" dirty="0"/>
              <a:t>With it’s diverse culture , comes diverse food items. There are many restaurants in New York City, each belonging to different categories like Chinese , Indian , French etc.</a:t>
            </a:r>
            <a:endParaRPr lang="en-IN" dirty="0"/>
          </a:p>
        </p:txBody>
      </p:sp>
    </p:spTree>
    <p:extLst>
      <p:ext uri="{BB962C8B-B14F-4D97-AF65-F5344CB8AC3E}">
        <p14:creationId xmlns:p14="http://schemas.microsoft.com/office/powerpoint/2010/main" val="15328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D054-F5AB-4F76-8A9B-EA91F5EACAD8}"/>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97E78E3F-EFF9-4C3E-B049-66BFD47673A5}"/>
              </a:ext>
            </a:extLst>
          </p:cNvPr>
          <p:cNvSpPr>
            <a:spLocks noGrp="1"/>
          </p:cNvSpPr>
          <p:nvPr>
            <p:ph idx="1"/>
          </p:nvPr>
        </p:nvSpPr>
        <p:spPr>
          <a:xfrm>
            <a:off x="1154954" y="2584647"/>
            <a:ext cx="8825659" cy="3416300"/>
          </a:xfrm>
        </p:spPr>
        <p:txBody>
          <a:bodyPr/>
          <a:lstStyle/>
          <a:p>
            <a:r>
              <a:rPr lang="en-IN" dirty="0"/>
              <a:t>A restaurant is a business which prepares and serves food and drink to customers in return for money, either paid before the meal, after the meal, or with an open account. The City of New York is famous for its excellent cuisine. So, it is evident that to survive in such competitive market it is very important to strategically plan.</a:t>
            </a:r>
          </a:p>
          <a:p>
            <a:endParaRPr lang="en-IN" dirty="0"/>
          </a:p>
          <a:p>
            <a:endParaRPr lang="en-IN" dirty="0"/>
          </a:p>
          <a:p>
            <a:endParaRPr lang="en-IN" dirty="0"/>
          </a:p>
        </p:txBody>
      </p:sp>
    </p:spTree>
    <p:extLst>
      <p:ext uri="{BB962C8B-B14F-4D97-AF65-F5344CB8AC3E}">
        <p14:creationId xmlns:p14="http://schemas.microsoft.com/office/powerpoint/2010/main" val="106185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66F8-4EC5-4E28-88E3-C13D420BC307}"/>
              </a:ext>
            </a:extLst>
          </p:cNvPr>
          <p:cNvSpPr>
            <a:spLocks noGrp="1"/>
          </p:cNvSpPr>
          <p:nvPr>
            <p:ph type="title"/>
          </p:nvPr>
        </p:nvSpPr>
        <p:spPr/>
        <p:txBody>
          <a:bodyPr/>
          <a:lstStyle/>
          <a:p>
            <a:r>
              <a:rPr lang="en-IN" dirty="0"/>
              <a:t>Factors to be Studied</a:t>
            </a:r>
          </a:p>
        </p:txBody>
      </p:sp>
      <p:sp>
        <p:nvSpPr>
          <p:cNvPr id="3" name="Content Placeholder 2">
            <a:extLst>
              <a:ext uri="{FF2B5EF4-FFF2-40B4-BE49-F238E27FC236}">
                <a16:creationId xmlns:a16="http://schemas.microsoft.com/office/drawing/2014/main" id="{582594C7-EBFB-43DC-A81E-BF2C687B9634}"/>
              </a:ext>
            </a:extLst>
          </p:cNvPr>
          <p:cNvSpPr>
            <a:spLocks noGrp="1"/>
          </p:cNvSpPr>
          <p:nvPr>
            <p:ph idx="1"/>
          </p:nvPr>
        </p:nvSpPr>
        <p:spPr>
          <a:xfrm>
            <a:off x="1154954" y="2384981"/>
            <a:ext cx="8825659" cy="3912124"/>
          </a:xfrm>
        </p:spPr>
        <p:txBody>
          <a:bodyPr>
            <a:noAutofit/>
          </a:bodyPr>
          <a:lstStyle/>
          <a:p>
            <a:pPr marL="0" indent="0">
              <a:buNone/>
            </a:pPr>
            <a:r>
              <a:rPr lang="en-IN" dirty="0"/>
              <a:t>To decide on the Location, we need to have a brief study on:</a:t>
            </a:r>
          </a:p>
          <a:p>
            <a:pPr marL="0" indent="0">
              <a:buNone/>
            </a:pPr>
            <a:r>
              <a:rPr lang="en-IN" dirty="0"/>
              <a:t>1. New York Population</a:t>
            </a:r>
          </a:p>
          <a:p>
            <a:pPr marL="0" indent="0">
              <a:buNone/>
            </a:pPr>
            <a:r>
              <a:rPr lang="en-IN" dirty="0"/>
              <a:t>2. New York City Demographics</a:t>
            </a:r>
          </a:p>
          <a:p>
            <a:pPr marL="0" indent="0">
              <a:buNone/>
            </a:pPr>
            <a:r>
              <a:rPr lang="en-IN" dirty="0"/>
              <a:t>3. Are there any Farmers Markets, Wholesale markets etc nearby so that the ingredients can be purchased fresh to maintain quality and cost?</a:t>
            </a:r>
          </a:p>
          <a:p>
            <a:pPr marL="0" indent="0">
              <a:buNone/>
            </a:pPr>
            <a:r>
              <a:rPr lang="en-IN" dirty="0"/>
              <a:t>4. Are there any venues like Gyms, Entertainment zones, Parks etc nearby where floating population is high etc</a:t>
            </a:r>
          </a:p>
          <a:p>
            <a:pPr marL="0" indent="0">
              <a:buNone/>
            </a:pPr>
            <a:r>
              <a:rPr lang="en-IN" dirty="0"/>
              <a:t>5. Who are the competitors in that location?</a:t>
            </a:r>
          </a:p>
          <a:p>
            <a:pPr marL="0" indent="0">
              <a:buNone/>
            </a:pPr>
            <a:r>
              <a:rPr lang="en-IN" dirty="0"/>
              <a:t>6. Cuisine served / Menu of the competitors</a:t>
            </a:r>
          </a:p>
          <a:p>
            <a:pPr marL="0" indent="0">
              <a:buNone/>
            </a:pPr>
            <a:r>
              <a:rPr lang="en-IN" dirty="0"/>
              <a:t>7. Segmentation of the Borough</a:t>
            </a:r>
          </a:p>
          <a:p>
            <a:endParaRPr lang="en-IN" dirty="0"/>
          </a:p>
        </p:txBody>
      </p:sp>
    </p:spTree>
    <p:extLst>
      <p:ext uri="{BB962C8B-B14F-4D97-AF65-F5344CB8AC3E}">
        <p14:creationId xmlns:p14="http://schemas.microsoft.com/office/powerpoint/2010/main" val="123070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EE65-EB12-4FC6-8885-9232ACFF271A}"/>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C8546119-5CD3-47B5-A02F-CA3A8281F3BC}"/>
              </a:ext>
            </a:extLst>
          </p:cNvPr>
          <p:cNvSpPr>
            <a:spLocks noGrp="1"/>
          </p:cNvSpPr>
          <p:nvPr>
            <p:ph idx="1"/>
          </p:nvPr>
        </p:nvSpPr>
        <p:spPr/>
        <p:txBody>
          <a:bodyPr>
            <a:normAutofit/>
          </a:bodyPr>
          <a:lstStyle/>
          <a:p>
            <a:r>
              <a:rPr lang="en-US" dirty="0"/>
              <a:t>For this project we need the following data :</a:t>
            </a:r>
          </a:p>
          <a:p>
            <a:r>
              <a:rPr lang="en-US" b="1" dirty="0"/>
              <a:t>New York City data that contains list Boroughs, Neighborhoods along with their latitude and longitude.</a:t>
            </a:r>
            <a:endParaRPr lang="en-US" dirty="0"/>
          </a:p>
          <a:p>
            <a:r>
              <a:rPr lang="en-IN" dirty="0"/>
              <a:t>Data source: </a:t>
            </a:r>
            <a:r>
              <a:rPr lang="en-IN" u="sng" dirty="0">
                <a:hlinkClick r:id="rId2"/>
              </a:rPr>
              <a:t>https://cocl.us/new_york_dataset</a:t>
            </a:r>
            <a:endParaRPr lang="en-IN" dirty="0"/>
          </a:p>
          <a:p>
            <a:r>
              <a:rPr lang="en-IN" b="1" dirty="0"/>
              <a:t>Dat</a:t>
            </a:r>
            <a:r>
              <a:rPr lang="en-IN" dirty="0"/>
              <a:t>a</a:t>
            </a:r>
            <a:r>
              <a:rPr lang="en-IN" b="1" dirty="0"/>
              <a:t> 2: Indian restaurants in each neighbourhood of New York city.</a:t>
            </a:r>
            <a:endParaRPr lang="en-IN" dirty="0"/>
          </a:p>
          <a:p>
            <a:r>
              <a:rPr lang="en-IN" dirty="0"/>
              <a:t>Data source: Foursquare API</a:t>
            </a:r>
          </a:p>
          <a:p>
            <a:r>
              <a:rPr lang="en-IN" dirty="0"/>
              <a:t>Data 3:</a:t>
            </a:r>
            <a:r>
              <a:rPr lang="en-IN" b="1" dirty="0"/>
              <a:t> </a:t>
            </a:r>
            <a:r>
              <a:rPr lang="en-IN" b="1" dirty="0" err="1"/>
              <a:t>GeoSpace</a:t>
            </a:r>
            <a:r>
              <a:rPr lang="en-IN" b="1" dirty="0"/>
              <a:t> data</a:t>
            </a:r>
          </a:p>
          <a:p>
            <a:r>
              <a:rPr lang="en-IN" dirty="0"/>
              <a:t>Data source: https://data.cityofnewyork.us/City-Government/Borough-Boundaries/tqmj-j8zm</a:t>
            </a:r>
          </a:p>
          <a:p>
            <a:pPr marL="0" indent="0">
              <a:buNone/>
            </a:pPr>
            <a:endParaRPr lang="en-IN" dirty="0"/>
          </a:p>
          <a:p>
            <a:endParaRPr lang="en-IN" dirty="0"/>
          </a:p>
        </p:txBody>
      </p:sp>
    </p:spTree>
    <p:extLst>
      <p:ext uri="{BB962C8B-B14F-4D97-AF65-F5344CB8AC3E}">
        <p14:creationId xmlns:p14="http://schemas.microsoft.com/office/powerpoint/2010/main" val="99378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B8A1-2301-4C14-B167-E4622B0BBE68}"/>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955F26DB-E839-4D50-9364-45E1B09122EA}"/>
              </a:ext>
            </a:extLst>
          </p:cNvPr>
          <p:cNvSpPr>
            <a:spLocks noGrp="1"/>
          </p:cNvSpPr>
          <p:nvPr>
            <p:ph idx="1"/>
          </p:nvPr>
        </p:nvSpPr>
        <p:spPr/>
        <p:txBody>
          <a:bodyPr/>
          <a:lstStyle/>
          <a:p>
            <a:r>
              <a:rPr lang="en-US" dirty="0"/>
              <a:t>Collect the New York city data from </a:t>
            </a:r>
            <a:r>
              <a:rPr lang="en-US" dirty="0">
                <a:hlinkClick r:id="rId2"/>
              </a:rPr>
              <a:t>https://cocl.us/new_york_dataset</a:t>
            </a:r>
            <a:endParaRPr lang="en-US" dirty="0"/>
          </a:p>
          <a:p>
            <a:r>
              <a:rPr lang="en-US" dirty="0"/>
              <a:t>Using </a:t>
            </a:r>
            <a:r>
              <a:rPr lang="en-US" dirty="0" err="1"/>
              <a:t>FourSquare</a:t>
            </a:r>
            <a:r>
              <a:rPr lang="en-US" dirty="0"/>
              <a:t> API we will find all venues for each neighborhood.</a:t>
            </a:r>
          </a:p>
          <a:p>
            <a:r>
              <a:rPr lang="en-US" dirty="0"/>
              <a:t>Filter out all venues that are Indian Restaurants.</a:t>
            </a:r>
          </a:p>
          <a:p>
            <a:r>
              <a:rPr lang="en-US" dirty="0"/>
              <a:t>Find rating , tips and like count for each Indian Restaurants using </a:t>
            </a:r>
            <a:r>
              <a:rPr lang="en-US" dirty="0" err="1"/>
              <a:t>FourSquare</a:t>
            </a:r>
            <a:r>
              <a:rPr lang="en-US" dirty="0"/>
              <a:t> API.</a:t>
            </a:r>
          </a:p>
          <a:p>
            <a:r>
              <a:rPr lang="en-US" dirty="0"/>
              <a:t>Using rating for each restaurant , we will sort that data.</a:t>
            </a:r>
          </a:p>
          <a:p>
            <a:r>
              <a:rPr lang="en-US" dirty="0"/>
              <a:t>Visualize the Ranking of neighborhoods using folium library(python)</a:t>
            </a:r>
          </a:p>
          <a:p>
            <a:pPr marL="0" indent="0">
              <a:buNone/>
            </a:pPr>
            <a:endParaRPr lang="en-IN" dirty="0"/>
          </a:p>
        </p:txBody>
      </p:sp>
    </p:spTree>
    <p:extLst>
      <p:ext uri="{BB962C8B-B14F-4D97-AF65-F5344CB8AC3E}">
        <p14:creationId xmlns:p14="http://schemas.microsoft.com/office/powerpoint/2010/main" val="79307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5A00-2B61-474F-908B-D1808844C533}"/>
              </a:ext>
            </a:extLst>
          </p:cNvPr>
          <p:cNvSpPr>
            <a:spLocks noGrp="1"/>
          </p:cNvSpPr>
          <p:nvPr>
            <p:ph type="title"/>
          </p:nvPr>
        </p:nvSpPr>
        <p:spPr>
          <a:xfrm>
            <a:off x="1154954" y="973668"/>
            <a:ext cx="8761413" cy="706964"/>
          </a:xfrm>
        </p:spPr>
        <p:txBody>
          <a:bodyPr>
            <a:normAutofit fontScale="90000"/>
          </a:bodyPr>
          <a:lstStyle/>
          <a:p>
            <a:pPr>
              <a:lnSpc>
                <a:spcPct val="90000"/>
              </a:lnSpc>
            </a:pPr>
            <a:br>
              <a:rPr lang="en-IN" sz="1400" dirty="0">
                <a:solidFill>
                  <a:srgbClr val="EBEBEB"/>
                </a:solidFill>
              </a:rPr>
            </a:br>
            <a:r>
              <a:rPr lang="en-IN" dirty="0">
                <a:solidFill>
                  <a:srgbClr val="EBEBEB"/>
                </a:solidFill>
              </a:rPr>
              <a:t>Results</a:t>
            </a:r>
            <a:br>
              <a:rPr lang="en-IN" sz="1400" dirty="0">
                <a:solidFill>
                  <a:srgbClr val="EBEBEB"/>
                </a:solidFill>
              </a:rPr>
            </a:br>
            <a:endParaRPr lang="en-IN" sz="1400" dirty="0">
              <a:solidFill>
                <a:srgbClr val="EBEBEB"/>
              </a:solidFill>
            </a:endParaRPr>
          </a:p>
        </p:txBody>
      </p:sp>
      <p:sp>
        <p:nvSpPr>
          <p:cNvPr id="3" name="Content Placeholder 2">
            <a:extLst>
              <a:ext uri="{FF2B5EF4-FFF2-40B4-BE49-F238E27FC236}">
                <a16:creationId xmlns:a16="http://schemas.microsoft.com/office/drawing/2014/main" id="{4C197B46-B555-4FB6-89E4-1006617FEC80}"/>
              </a:ext>
            </a:extLst>
          </p:cNvPr>
          <p:cNvSpPr>
            <a:spLocks noGrp="1"/>
          </p:cNvSpPr>
          <p:nvPr>
            <p:ph idx="1"/>
          </p:nvPr>
        </p:nvSpPr>
        <p:spPr>
          <a:xfrm>
            <a:off x="1154955" y="2603500"/>
            <a:ext cx="3481054" cy="3416300"/>
          </a:xfrm>
        </p:spPr>
        <p:txBody>
          <a:bodyPr anchor="ctr">
            <a:normAutofit/>
          </a:bodyPr>
          <a:lstStyle/>
          <a:p>
            <a:r>
              <a:rPr lang="en-IN" dirty="0"/>
              <a:t>We see that Queens has the highest number of Neighbourhoods</a:t>
            </a:r>
          </a:p>
          <a:p>
            <a:pPr marL="0" indent="0">
              <a:buNone/>
            </a:pPr>
            <a:endParaRPr lang="en-IN" sz="1600" dirty="0"/>
          </a:p>
        </p:txBody>
      </p:sp>
      <p:pic>
        <p:nvPicPr>
          <p:cNvPr id="4" name="Picture 3" descr="https://miro.medium.com/max/1475/1*eCim4AoRZ4H0wMakUQQ9SA.png">
            <a:extLst>
              <a:ext uri="{FF2B5EF4-FFF2-40B4-BE49-F238E27FC236}">
                <a16:creationId xmlns:a16="http://schemas.microsoft.com/office/drawing/2014/main" id="{95C83657-3B66-4742-B9E9-41A758F149AF}"/>
              </a:ext>
            </a:extLst>
          </p:cNvPr>
          <p:cNvPicPr/>
          <p:nvPr/>
        </p:nvPicPr>
        <p:blipFill rotWithShape="1">
          <a:blip r:embed="rId2">
            <a:extLst>
              <a:ext uri="{28A0092B-C50C-407E-A947-70E740481C1C}">
                <a14:useLocalDpi xmlns:a14="http://schemas.microsoft.com/office/drawing/2010/main" val="0"/>
              </a:ext>
            </a:extLst>
          </a:blip>
          <a:srcRect l="20313" r="16995" b="1"/>
          <a:stretch/>
        </p:blipFill>
        <p:spPr bwMode="auto">
          <a:xfrm>
            <a:off x="6197478" y="2775951"/>
            <a:ext cx="3733758"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524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AD65-9B93-4F69-93E7-1ADCA4A837FA}"/>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 continued</a:t>
            </a:r>
          </a:p>
        </p:txBody>
      </p:sp>
      <p:sp>
        <p:nvSpPr>
          <p:cNvPr id="3" name="Content Placeholder 2">
            <a:extLst>
              <a:ext uri="{FF2B5EF4-FFF2-40B4-BE49-F238E27FC236}">
                <a16:creationId xmlns:a16="http://schemas.microsoft.com/office/drawing/2014/main" id="{11B1D436-3E0F-41E4-9F37-EA2C67BBF64E}"/>
              </a:ext>
            </a:extLst>
          </p:cNvPr>
          <p:cNvSpPr>
            <a:spLocks noGrp="1"/>
          </p:cNvSpPr>
          <p:nvPr>
            <p:ph idx="1"/>
          </p:nvPr>
        </p:nvSpPr>
        <p:spPr>
          <a:xfrm>
            <a:off x="1154955" y="2603500"/>
            <a:ext cx="3481054" cy="3416300"/>
          </a:xfrm>
        </p:spPr>
        <p:txBody>
          <a:bodyPr anchor="ctr">
            <a:normAutofit/>
          </a:bodyPr>
          <a:lstStyle/>
          <a:p>
            <a:r>
              <a:rPr lang="en-IN" dirty="0"/>
              <a:t>Also Queens has the highest number of Indian Restaurants</a:t>
            </a:r>
            <a:r>
              <a:rPr lang="en-IN" sz="1600" dirty="0"/>
              <a:t>.</a:t>
            </a:r>
          </a:p>
          <a:p>
            <a:endParaRPr lang="en-IN" sz="1600" dirty="0"/>
          </a:p>
        </p:txBody>
      </p:sp>
      <p:pic>
        <p:nvPicPr>
          <p:cNvPr id="4" name="Picture 3" descr="https://miro.medium.com/max/1506/1*Pepgkd4nTiE4DEiSZY845g.png">
            <a:extLst>
              <a:ext uri="{FF2B5EF4-FFF2-40B4-BE49-F238E27FC236}">
                <a16:creationId xmlns:a16="http://schemas.microsoft.com/office/drawing/2014/main" id="{DF90BEA6-9D36-4FFA-ABB4-A9413C7CE0FA}"/>
              </a:ext>
            </a:extLst>
          </p:cNvPr>
          <p:cNvPicPr/>
          <p:nvPr/>
        </p:nvPicPr>
        <p:blipFill rotWithShape="1">
          <a:blip r:embed="rId2">
            <a:extLst>
              <a:ext uri="{28A0092B-C50C-407E-A947-70E740481C1C}">
                <a14:useLocalDpi xmlns:a14="http://schemas.microsoft.com/office/drawing/2010/main" val="0"/>
              </a:ext>
            </a:extLst>
          </a:blip>
          <a:srcRect l="21588" r="17242"/>
          <a:stretch/>
        </p:blipFill>
        <p:spPr bwMode="auto">
          <a:xfrm>
            <a:off x="6197507" y="2775951"/>
            <a:ext cx="3733700"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019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C893-7403-44D4-8BF3-8EEB5DE0B96E}"/>
              </a:ext>
            </a:extLst>
          </p:cNvPr>
          <p:cNvSpPr>
            <a:spLocks noGrp="1"/>
          </p:cNvSpPr>
          <p:nvPr>
            <p:ph type="title"/>
          </p:nvPr>
        </p:nvSpPr>
        <p:spPr>
          <a:xfrm>
            <a:off x="1154954" y="973668"/>
            <a:ext cx="8761413" cy="706964"/>
          </a:xfrm>
        </p:spPr>
        <p:txBody>
          <a:bodyPr>
            <a:normAutofit/>
          </a:bodyPr>
          <a:lstStyle/>
          <a:p>
            <a:r>
              <a:rPr lang="en-IN" dirty="0"/>
              <a:t>Results - continued</a:t>
            </a:r>
          </a:p>
        </p:txBody>
      </p:sp>
      <p:sp>
        <p:nvSpPr>
          <p:cNvPr id="3" name="Content Placeholder 2">
            <a:extLst>
              <a:ext uri="{FF2B5EF4-FFF2-40B4-BE49-F238E27FC236}">
                <a16:creationId xmlns:a16="http://schemas.microsoft.com/office/drawing/2014/main" id="{53320917-F1EB-4073-9C4C-CF56DAFBEBAA}"/>
              </a:ext>
            </a:extLst>
          </p:cNvPr>
          <p:cNvSpPr>
            <a:spLocks noGrp="1"/>
          </p:cNvSpPr>
          <p:nvPr>
            <p:ph idx="1"/>
          </p:nvPr>
        </p:nvSpPr>
        <p:spPr>
          <a:xfrm>
            <a:off x="1154955" y="2603500"/>
            <a:ext cx="3481054" cy="3416300"/>
          </a:xfrm>
        </p:spPr>
        <p:txBody>
          <a:bodyPr anchor="ctr">
            <a:normAutofit/>
          </a:bodyPr>
          <a:lstStyle/>
          <a:p>
            <a:r>
              <a:rPr lang="en-IN" dirty="0"/>
              <a:t>Floral Park in Queens has the highest number of Indian Restaurants with a total count of 9.</a:t>
            </a:r>
          </a:p>
          <a:p>
            <a:endParaRPr lang="en-IN" sz="1600" dirty="0"/>
          </a:p>
        </p:txBody>
      </p:sp>
      <p:pic>
        <p:nvPicPr>
          <p:cNvPr id="4" name="Picture 3" descr="https://miro.medium.com/max/1494/1*kgurnrpSYmw4eHUM2zjqkg.png">
            <a:extLst>
              <a:ext uri="{FF2B5EF4-FFF2-40B4-BE49-F238E27FC236}">
                <a16:creationId xmlns:a16="http://schemas.microsoft.com/office/drawing/2014/main" id="{B8670377-209E-4004-ACBB-EFF7A72199DD}"/>
              </a:ext>
            </a:extLst>
          </p:cNvPr>
          <p:cNvPicPr/>
          <p:nvPr/>
        </p:nvPicPr>
        <p:blipFill rotWithShape="1">
          <a:blip r:embed="rId2">
            <a:extLst>
              <a:ext uri="{28A0092B-C50C-407E-A947-70E740481C1C}">
                <a14:useLocalDpi xmlns:a14="http://schemas.microsoft.com/office/drawing/2010/main" val="0"/>
              </a:ext>
            </a:extLst>
          </a:blip>
          <a:srcRect b="1384"/>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3582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583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Indian restaurants in the city of New York</vt:lpstr>
      <vt:lpstr>Introduction </vt:lpstr>
      <vt:lpstr>Business Problem</vt:lpstr>
      <vt:lpstr>Factors to be Studied</vt:lpstr>
      <vt:lpstr>Data Acquisition</vt:lpstr>
      <vt:lpstr>Approach</vt:lpstr>
      <vt:lpstr> Results </vt:lpstr>
      <vt:lpstr>Results - continued</vt:lpstr>
      <vt:lpstr>Results - continued</vt:lpstr>
      <vt:lpstr>Results - continued</vt:lpstr>
      <vt:lpstr>Results on Map visualisation</vt:lpstr>
      <vt:lpstr>Results on Map visualisation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restaurants in the city of New York</dc:title>
  <dc:creator>Divyalakshmi Badrinarayanan</dc:creator>
  <cp:lastModifiedBy>Divyalakshmi Badrinarayanan</cp:lastModifiedBy>
  <cp:revision>8</cp:revision>
  <dcterms:created xsi:type="dcterms:W3CDTF">2019-08-28T07:13:34Z</dcterms:created>
  <dcterms:modified xsi:type="dcterms:W3CDTF">2019-08-28T07:18:30Z</dcterms:modified>
</cp:coreProperties>
</file>