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7690" y="2916471"/>
            <a:ext cx="8812618" cy="904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048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048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048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16776"/>
            <a:ext cx="5946587" cy="35702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3500" y="0"/>
            <a:ext cx="10244499" cy="835864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54282" y="8370885"/>
            <a:ext cx="3733715" cy="191611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3086100" cy="31343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048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1319" y="2126858"/>
            <a:ext cx="4265361" cy="904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048A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3706" y="4092631"/>
            <a:ext cx="13400586" cy="471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933" y="3458545"/>
            <a:ext cx="7459345" cy="311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750"/>
              </a:lnSpc>
              <a:spcBef>
                <a:spcPts val="105"/>
              </a:spcBef>
            </a:pPr>
            <a:r>
              <a:rPr sz="7650" spc="555" dirty="0"/>
              <a:t>20</a:t>
            </a:r>
            <a:r>
              <a:rPr sz="7650" spc="130" dirty="0"/>
              <a:t> </a:t>
            </a:r>
            <a:r>
              <a:rPr sz="7650" spc="-320" dirty="0"/>
              <a:t>ESSENTIAL</a:t>
            </a:r>
            <a:endParaRPr sz="7650"/>
          </a:p>
          <a:p>
            <a:pPr marL="12700">
              <a:lnSpc>
                <a:spcPts val="15530"/>
              </a:lnSpc>
            </a:pPr>
            <a:r>
              <a:rPr sz="13300" spc="145" dirty="0">
                <a:solidFill>
                  <a:srgbClr val="B000E7"/>
                </a:solidFill>
              </a:rPr>
              <a:t>DOCKER</a:t>
            </a:r>
            <a:endParaRPr sz="13300"/>
          </a:p>
        </p:txBody>
      </p:sp>
      <p:grpSp>
        <p:nvGrpSpPr>
          <p:cNvPr id="3" name="object 3"/>
          <p:cNvGrpSpPr/>
          <p:nvPr/>
        </p:nvGrpSpPr>
        <p:grpSpPr>
          <a:xfrm>
            <a:off x="11118974" y="2286612"/>
            <a:ext cx="4949190" cy="4927600"/>
            <a:chOff x="11118974" y="2286612"/>
            <a:chExt cx="4949190" cy="492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8974" y="2286612"/>
              <a:ext cx="4949132" cy="4927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185800" y="2346785"/>
              <a:ext cx="4815840" cy="4800600"/>
            </a:xfrm>
            <a:custGeom>
              <a:avLst/>
              <a:gdLst/>
              <a:ahLst/>
              <a:cxnLst/>
              <a:rect l="l" t="t" r="r" b="b"/>
              <a:pathLst>
                <a:path w="4815840" h="4800600">
                  <a:moveTo>
                    <a:pt x="2695270" y="12699"/>
                  </a:moveTo>
                  <a:lnTo>
                    <a:pt x="2120209" y="12699"/>
                  </a:lnTo>
                  <a:lnTo>
                    <a:pt x="2167486" y="0"/>
                  </a:lnTo>
                  <a:lnTo>
                    <a:pt x="2647992" y="0"/>
                  </a:lnTo>
                  <a:lnTo>
                    <a:pt x="2695270" y="12699"/>
                  </a:lnTo>
                  <a:close/>
                </a:path>
                <a:path w="4815840" h="4800600">
                  <a:moveTo>
                    <a:pt x="2788980" y="25399"/>
                  </a:moveTo>
                  <a:lnTo>
                    <a:pt x="2026498" y="25399"/>
                  </a:lnTo>
                  <a:lnTo>
                    <a:pt x="2073210" y="12699"/>
                  </a:lnTo>
                  <a:lnTo>
                    <a:pt x="2742269" y="12699"/>
                  </a:lnTo>
                  <a:lnTo>
                    <a:pt x="2788980" y="25399"/>
                  </a:lnTo>
                  <a:close/>
                </a:path>
                <a:path w="4815840" h="4800600">
                  <a:moveTo>
                    <a:pt x="2972770" y="63499"/>
                  </a:moveTo>
                  <a:lnTo>
                    <a:pt x="1842708" y="63499"/>
                  </a:lnTo>
                  <a:lnTo>
                    <a:pt x="1980084" y="25399"/>
                  </a:lnTo>
                  <a:lnTo>
                    <a:pt x="2835395" y="25399"/>
                  </a:lnTo>
                  <a:lnTo>
                    <a:pt x="2972770" y="63499"/>
                  </a:lnTo>
                  <a:close/>
                </a:path>
                <a:path w="4815840" h="4800600">
                  <a:moveTo>
                    <a:pt x="2835395" y="4775199"/>
                  </a:moveTo>
                  <a:lnTo>
                    <a:pt x="1980084" y="4775199"/>
                  </a:lnTo>
                  <a:lnTo>
                    <a:pt x="1620521" y="4673599"/>
                  </a:lnTo>
                  <a:lnTo>
                    <a:pt x="1534226" y="4648199"/>
                  </a:lnTo>
                  <a:lnTo>
                    <a:pt x="1491667" y="4622799"/>
                  </a:lnTo>
                  <a:lnTo>
                    <a:pt x="1449512" y="4610099"/>
                  </a:lnTo>
                  <a:lnTo>
                    <a:pt x="1407771" y="4584699"/>
                  </a:lnTo>
                  <a:lnTo>
                    <a:pt x="1366453" y="4571999"/>
                  </a:lnTo>
                  <a:lnTo>
                    <a:pt x="1325566" y="4546599"/>
                  </a:lnTo>
                  <a:lnTo>
                    <a:pt x="1285119" y="4533899"/>
                  </a:lnTo>
                  <a:lnTo>
                    <a:pt x="1205583" y="4483099"/>
                  </a:lnTo>
                  <a:lnTo>
                    <a:pt x="1166512" y="4457699"/>
                  </a:lnTo>
                  <a:lnTo>
                    <a:pt x="1127917" y="4444999"/>
                  </a:lnTo>
                  <a:lnTo>
                    <a:pt x="1052192" y="4394199"/>
                  </a:lnTo>
                  <a:lnTo>
                    <a:pt x="1015080" y="4368799"/>
                  </a:lnTo>
                  <a:lnTo>
                    <a:pt x="978481" y="4330699"/>
                  </a:lnTo>
                  <a:lnTo>
                    <a:pt x="942403" y="4305299"/>
                  </a:lnTo>
                  <a:lnTo>
                    <a:pt x="906855" y="4279899"/>
                  </a:lnTo>
                  <a:lnTo>
                    <a:pt x="871847" y="4254499"/>
                  </a:lnTo>
                  <a:lnTo>
                    <a:pt x="837387" y="4229099"/>
                  </a:lnTo>
                  <a:lnTo>
                    <a:pt x="803484" y="4190999"/>
                  </a:lnTo>
                  <a:lnTo>
                    <a:pt x="770148" y="4165599"/>
                  </a:lnTo>
                  <a:lnTo>
                    <a:pt x="737387" y="4127499"/>
                  </a:lnTo>
                  <a:lnTo>
                    <a:pt x="705210" y="4102099"/>
                  </a:lnTo>
                  <a:lnTo>
                    <a:pt x="673627" y="4063999"/>
                  </a:lnTo>
                  <a:lnTo>
                    <a:pt x="642646" y="4038599"/>
                  </a:lnTo>
                  <a:lnTo>
                    <a:pt x="612276" y="4000499"/>
                  </a:lnTo>
                  <a:lnTo>
                    <a:pt x="582526" y="3975099"/>
                  </a:lnTo>
                  <a:lnTo>
                    <a:pt x="553406" y="3936999"/>
                  </a:lnTo>
                  <a:lnTo>
                    <a:pt x="524924" y="3898899"/>
                  </a:lnTo>
                  <a:lnTo>
                    <a:pt x="497089" y="3860799"/>
                  </a:lnTo>
                  <a:lnTo>
                    <a:pt x="469910" y="3822699"/>
                  </a:lnTo>
                  <a:lnTo>
                    <a:pt x="443396" y="3797299"/>
                  </a:lnTo>
                  <a:lnTo>
                    <a:pt x="417557" y="3759199"/>
                  </a:lnTo>
                  <a:lnTo>
                    <a:pt x="392401" y="3721099"/>
                  </a:lnTo>
                  <a:lnTo>
                    <a:pt x="367937" y="3682999"/>
                  </a:lnTo>
                  <a:lnTo>
                    <a:pt x="344174" y="3644899"/>
                  </a:lnTo>
                  <a:lnTo>
                    <a:pt x="321122" y="3606799"/>
                  </a:lnTo>
                  <a:lnTo>
                    <a:pt x="298789" y="3555999"/>
                  </a:lnTo>
                  <a:lnTo>
                    <a:pt x="277183" y="3517899"/>
                  </a:lnTo>
                  <a:lnTo>
                    <a:pt x="256315" y="3479799"/>
                  </a:lnTo>
                  <a:lnTo>
                    <a:pt x="236193" y="3441699"/>
                  </a:lnTo>
                  <a:lnTo>
                    <a:pt x="216826" y="3403599"/>
                  </a:lnTo>
                  <a:lnTo>
                    <a:pt x="198224" y="3352799"/>
                  </a:lnTo>
                  <a:lnTo>
                    <a:pt x="180394" y="3314699"/>
                  </a:lnTo>
                  <a:lnTo>
                    <a:pt x="163347" y="3276599"/>
                  </a:lnTo>
                  <a:lnTo>
                    <a:pt x="147090" y="3225799"/>
                  </a:lnTo>
                  <a:lnTo>
                    <a:pt x="131634" y="3187699"/>
                  </a:lnTo>
                  <a:lnTo>
                    <a:pt x="116986" y="3136899"/>
                  </a:lnTo>
                  <a:lnTo>
                    <a:pt x="103157" y="3098799"/>
                  </a:lnTo>
                  <a:lnTo>
                    <a:pt x="90155" y="3047999"/>
                  </a:lnTo>
                  <a:lnTo>
                    <a:pt x="77989" y="3009899"/>
                  </a:lnTo>
                  <a:lnTo>
                    <a:pt x="66668" y="2959099"/>
                  </a:lnTo>
                  <a:lnTo>
                    <a:pt x="56201" y="2920999"/>
                  </a:lnTo>
                  <a:lnTo>
                    <a:pt x="46597" y="2870199"/>
                  </a:lnTo>
                  <a:lnTo>
                    <a:pt x="37865" y="2832099"/>
                  </a:lnTo>
                  <a:lnTo>
                    <a:pt x="30013" y="2781299"/>
                  </a:lnTo>
                  <a:lnTo>
                    <a:pt x="23052" y="2730499"/>
                  </a:lnTo>
                  <a:lnTo>
                    <a:pt x="16990" y="2692399"/>
                  </a:lnTo>
                  <a:lnTo>
                    <a:pt x="11836" y="2641599"/>
                  </a:lnTo>
                  <a:lnTo>
                    <a:pt x="7599" y="2590799"/>
                  </a:lnTo>
                  <a:lnTo>
                    <a:pt x="4288" y="2539999"/>
                  </a:lnTo>
                  <a:lnTo>
                    <a:pt x="1911" y="2501899"/>
                  </a:lnTo>
                  <a:lnTo>
                    <a:pt x="479" y="2451099"/>
                  </a:lnTo>
                  <a:lnTo>
                    <a:pt x="0" y="2400299"/>
                  </a:lnTo>
                  <a:lnTo>
                    <a:pt x="479" y="2349499"/>
                  </a:lnTo>
                  <a:lnTo>
                    <a:pt x="1911" y="2298699"/>
                  </a:lnTo>
                  <a:lnTo>
                    <a:pt x="4288" y="2260599"/>
                  </a:lnTo>
                  <a:lnTo>
                    <a:pt x="7599" y="2209799"/>
                  </a:lnTo>
                  <a:lnTo>
                    <a:pt x="11836" y="2158999"/>
                  </a:lnTo>
                  <a:lnTo>
                    <a:pt x="16990" y="2108199"/>
                  </a:lnTo>
                  <a:lnTo>
                    <a:pt x="23052" y="2070099"/>
                  </a:lnTo>
                  <a:lnTo>
                    <a:pt x="30013" y="2019299"/>
                  </a:lnTo>
                  <a:lnTo>
                    <a:pt x="37865" y="1968499"/>
                  </a:lnTo>
                  <a:lnTo>
                    <a:pt x="46597" y="1930399"/>
                  </a:lnTo>
                  <a:lnTo>
                    <a:pt x="56201" y="1879599"/>
                  </a:lnTo>
                  <a:lnTo>
                    <a:pt x="66668" y="1828799"/>
                  </a:lnTo>
                  <a:lnTo>
                    <a:pt x="77989" y="1790699"/>
                  </a:lnTo>
                  <a:lnTo>
                    <a:pt x="90155" y="1739899"/>
                  </a:lnTo>
                  <a:lnTo>
                    <a:pt x="103157" y="1701799"/>
                  </a:lnTo>
                  <a:lnTo>
                    <a:pt x="116986" y="1650999"/>
                  </a:lnTo>
                  <a:lnTo>
                    <a:pt x="131634" y="1612899"/>
                  </a:lnTo>
                  <a:lnTo>
                    <a:pt x="147090" y="1574799"/>
                  </a:lnTo>
                  <a:lnTo>
                    <a:pt x="163347" y="1523999"/>
                  </a:lnTo>
                  <a:lnTo>
                    <a:pt x="180394" y="1485899"/>
                  </a:lnTo>
                  <a:lnTo>
                    <a:pt x="198224" y="1435099"/>
                  </a:lnTo>
                  <a:lnTo>
                    <a:pt x="216826" y="1396999"/>
                  </a:lnTo>
                  <a:lnTo>
                    <a:pt x="236193" y="1358899"/>
                  </a:lnTo>
                  <a:lnTo>
                    <a:pt x="256315" y="1320799"/>
                  </a:lnTo>
                  <a:lnTo>
                    <a:pt x="277183" y="1282699"/>
                  </a:lnTo>
                  <a:lnTo>
                    <a:pt x="298789" y="1231899"/>
                  </a:lnTo>
                  <a:lnTo>
                    <a:pt x="321122" y="1193799"/>
                  </a:lnTo>
                  <a:lnTo>
                    <a:pt x="344174" y="1155699"/>
                  </a:lnTo>
                  <a:lnTo>
                    <a:pt x="367937" y="1117599"/>
                  </a:lnTo>
                  <a:lnTo>
                    <a:pt x="392401" y="1079499"/>
                  </a:lnTo>
                  <a:lnTo>
                    <a:pt x="417557" y="1041399"/>
                  </a:lnTo>
                  <a:lnTo>
                    <a:pt x="443396" y="1003299"/>
                  </a:lnTo>
                  <a:lnTo>
                    <a:pt x="469910" y="965199"/>
                  </a:lnTo>
                  <a:lnTo>
                    <a:pt x="497089" y="939799"/>
                  </a:lnTo>
                  <a:lnTo>
                    <a:pt x="524924" y="901699"/>
                  </a:lnTo>
                  <a:lnTo>
                    <a:pt x="553406" y="863599"/>
                  </a:lnTo>
                  <a:lnTo>
                    <a:pt x="582526" y="825499"/>
                  </a:lnTo>
                  <a:lnTo>
                    <a:pt x="612276" y="800099"/>
                  </a:lnTo>
                  <a:lnTo>
                    <a:pt x="642646" y="761999"/>
                  </a:lnTo>
                  <a:lnTo>
                    <a:pt x="673627" y="723899"/>
                  </a:lnTo>
                  <a:lnTo>
                    <a:pt x="705210" y="698499"/>
                  </a:lnTo>
                  <a:lnTo>
                    <a:pt x="737387" y="660399"/>
                  </a:lnTo>
                  <a:lnTo>
                    <a:pt x="770148" y="634999"/>
                  </a:lnTo>
                  <a:lnTo>
                    <a:pt x="803484" y="609599"/>
                  </a:lnTo>
                  <a:lnTo>
                    <a:pt x="837387" y="571499"/>
                  </a:lnTo>
                  <a:lnTo>
                    <a:pt x="871847" y="546099"/>
                  </a:lnTo>
                  <a:lnTo>
                    <a:pt x="906855" y="520699"/>
                  </a:lnTo>
                  <a:lnTo>
                    <a:pt x="942403" y="482599"/>
                  </a:lnTo>
                  <a:lnTo>
                    <a:pt x="978481" y="457199"/>
                  </a:lnTo>
                  <a:lnTo>
                    <a:pt x="1052192" y="406399"/>
                  </a:lnTo>
                  <a:lnTo>
                    <a:pt x="1127917" y="355599"/>
                  </a:lnTo>
                  <a:lnTo>
                    <a:pt x="1166512" y="330199"/>
                  </a:lnTo>
                  <a:lnTo>
                    <a:pt x="1205583" y="317499"/>
                  </a:lnTo>
                  <a:lnTo>
                    <a:pt x="1285119" y="266699"/>
                  </a:lnTo>
                  <a:lnTo>
                    <a:pt x="1325566" y="253999"/>
                  </a:lnTo>
                  <a:lnTo>
                    <a:pt x="1407771" y="203199"/>
                  </a:lnTo>
                  <a:lnTo>
                    <a:pt x="1491667" y="177799"/>
                  </a:lnTo>
                  <a:lnTo>
                    <a:pt x="1534226" y="152399"/>
                  </a:lnTo>
                  <a:lnTo>
                    <a:pt x="1664239" y="114299"/>
                  </a:lnTo>
                  <a:lnTo>
                    <a:pt x="1708326" y="88899"/>
                  </a:lnTo>
                  <a:lnTo>
                    <a:pt x="1797570" y="63499"/>
                  </a:lnTo>
                  <a:lnTo>
                    <a:pt x="3017909" y="63499"/>
                  </a:lnTo>
                  <a:lnTo>
                    <a:pt x="3107152" y="88899"/>
                  </a:lnTo>
                  <a:lnTo>
                    <a:pt x="3151239" y="114299"/>
                  </a:lnTo>
                  <a:lnTo>
                    <a:pt x="3281253" y="152399"/>
                  </a:lnTo>
                  <a:lnTo>
                    <a:pt x="3323812" y="177799"/>
                  </a:lnTo>
                  <a:lnTo>
                    <a:pt x="3407707" y="203199"/>
                  </a:lnTo>
                  <a:lnTo>
                    <a:pt x="3489913" y="253999"/>
                  </a:lnTo>
                  <a:lnTo>
                    <a:pt x="3530359" y="266699"/>
                  </a:lnTo>
                  <a:lnTo>
                    <a:pt x="3609895" y="317499"/>
                  </a:lnTo>
                  <a:lnTo>
                    <a:pt x="3648967" y="330199"/>
                  </a:lnTo>
                  <a:lnTo>
                    <a:pt x="3687562" y="355599"/>
                  </a:lnTo>
                  <a:lnTo>
                    <a:pt x="3763286" y="406399"/>
                  </a:lnTo>
                  <a:lnTo>
                    <a:pt x="3836997" y="457199"/>
                  </a:lnTo>
                  <a:lnTo>
                    <a:pt x="3873075" y="482599"/>
                  </a:lnTo>
                  <a:lnTo>
                    <a:pt x="3908623" y="520699"/>
                  </a:lnTo>
                  <a:lnTo>
                    <a:pt x="3943631" y="546099"/>
                  </a:lnTo>
                  <a:lnTo>
                    <a:pt x="3978091" y="571499"/>
                  </a:lnTo>
                  <a:lnTo>
                    <a:pt x="4011994" y="609599"/>
                  </a:lnTo>
                  <a:lnTo>
                    <a:pt x="4045330" y="634999"/>
                  </a:lnTo>
                  <a:lnTo>
                    <a:pt x="4078091" y="660399"/>
                  </a:lnTo>
                  <a:lnTo>
                    <a:pt x="4110268" y="698499"/>
                  </a:lnTo>
                  <a:lnTo>
                    <a:pt x="4141851" y="723899"/>
                  </a:lnTo>
                  <a:lnTo>
                    <a:pt x="4172832" y="761999"/>
                  </a:lnTo>
                  <a:lnTo>
                    <a:pt x="4203202" y="800099"/>
                  </a:lnTo>
                  <a:lnTo>
                    <a:pt x="4232952" y="825499"/>
                  </a:lnTo>
                  <a:lnTo>
                    <a:pt x="4262072" y="863599"/>
                  </a:lnTo>
                  <a:lnTo>
                    <a:pt x="4290554" y="901699"/>
                  </a:lnTo>
                  <a:lnTo>
                    <a:pt x="4318389" y="939799"/>
                  </a:lnTo>
                  <a:lnTo>
                    <a:pt x="4345568" y="965199"/>
                  </a:lnTo>
                  <a:lnTo>
                    <a:pt x="4372081" y="1003299"/>
                  </a:lnTo>
                  <a:lnTo>
                    <a:pt x="4397921" y="1041399"/>
                  </a:lnTo>
                  <a:lnTo>
                    <a:pt x="4423077" y="1079499"/>
                  </a:lnTo>
                  <a:lnTo>
                    <a:pt x="4447541" y="1117599"/>
                  </a:lnTo>
                  <a:lnTo>
                    <a:pt x="4471303" y="1155699"/>
                  </a:lnTo>
                  <a:lnTo>
                    <a:pt x="4494356" y="1193799"/>
                  </a:lnTo>
                  <a:lnTo>
                    <a:pt x="4516689" y="1231899"/>
                  </a:lnTo>
                  <a:lnTo>
                    <a:pt x="4538294" y="1282699"/>
                  </a:lnTo>
                  <a:lnTo>
                    <a:pt x="4559162" y="1320799"/>
                  </a:lnTo>
                  <a:lnTo>
                    <a:pt x="4579284" y="1358899"/>
                  </a:lnTo>
                  <a:lnTo>
                    <a:pt x="4598651" y="1396999"/>
                  </a:lnTo>
                  <a:lnTo>
                    <a:pt x="4617254" y="1435099"/>
                  </a:lnTo>
                  <a:lnTo>
                    <a:pt x="4635083" y="1485899"/>
                  </a:lnTo>
                  <a:lnTo>
                    <a:pt x="4652131" y="1523999"/>
                  </a:lnTo>
                  <a:lnTo>
                    <a:pt x="4668387" y="1574799"/>
                  </a:lnTo>
                  <a:lnTo>
                    <a:pt x="4683844" y="1612899"/>
                  </a:lnTo>
                  <a:lnTo>
                    <a:pt x="4698491" y="1650999"/>
                  </a:lnTo>
                  <a:lnTo>
                    <a:pt x="4712320" y="1701799"/>
                  </a:lnTo>
                  <a:lnTo>
                    <a:pt x="4725322" y="1739899"/>
                  </a:lnTo>
                  <a:lnTo>
                    <a:pt x="4737488" y="1790699"/>
                  </a:lnTo>
                  <a:lnTo>
                    <a:pt x="4748810" y="1828799"/>
                  </a:lnTo>
                  <a:lnTo>
                    <a:pt x="4759277" y="1879599"/>
                  </a:lnTo>
                  <a:lnTo>
                    <a:pt x="4768881" y="1930399"/>
                  </a:lnTo>
                  <a:lnTo>
                    <a:pt x="4777613" y="1968499"/>
                  </a:lnTo>
                  <a:lnTo>
                    <a:pt x="4785464" y="2019299"/>
                  </a:lnTo>
                  <a:lnTo>
                    <a:pt x="4792425" y="2070099"/>
                  </a:lnTo>
                  <a:lnTo>
                    <a:pt x="4798487" y="2108199"/>
                  </a:lnTo>
                  <a:lnTo>
                    <a:pt x="4803641" y="2158999"/>
                  </a:lnTo>
                  <a:lnTo>
                    <a:pt x="4807878" y="2209799"/>
                  </a:lnTo>
                  <a:lnTo>
                    <a:pt x="4811190" y="2260599"/>
                  </a:lnTo>
                  <a:lnTo>
                    <a:pt x="4813566" y="2298699"/>
                  </a:lnTo>
                  <a:lnTo>
                    <a:pt x="4814998" y="2349499"/>
                  </a:lnTo>
                  <a:lnTo>
                    <a:pt x="4815478" y="2400299"/>
                  </a:lnTo>
                  <a:lnTo>
                    <a:pt x="4814998" y="2451099"/>
                  </a:lnTo>
                  <a:lnTo>
                    <a:pt x="4813566" y="2501899"/>
                  </a:lnTo>
                  <a:lnTo>
                    <a:pt x="4811190" y="2539999"/>
                  </a:lnTo>
                  <a:lnTo>
                    <a:pt x="4807878" y="2590799"/>
                  </a:lnTo>
                  <a:lnTo>
                    <a:pt x="4803641" y="2641599"/>
                  </a:lnTo>
                  <a:lnTo>
                    <a:pt x="4798487" y="2692399"/>
                  </a:lnTo>
                  <a:lnTo>
                    <a:pt x="4792425" y="2730499"/>
                  </a:lnTo>
                  <a:lnTo>
                    <a:pt x="4785464" y="2781299"/>
                  </a:lnTo>
                  <a:lnTo>
                    <a:pt x="4777613" y="2832099"/>
                  </a:lnTo>
                  <a:lnTo>
                    <a:pt x="4768881" y="2870199"/>
                  </a:lnTo>
                  <a:lnTo>
                    <a:pt x="4759277" y="2920999"/>
                  </a:lnTo>
                  <a:lnTo>
                    <a:pt x="4748810" y="2959099"/>
                  </a:lnTo>
                  <a:lnTo>
                    <a:pt x="4737488" y="3009899"/>
                  </a:lnTo>
                  <a:lnTo>
                    <a:pt x="4725322" y="3047999"/>
                  </a:lnTo>
                  <a:lnTo>
                    <a:pt x="4712320" y="3098799"/>
                  </a:lnTo>
                  <a:lnTo>
                    <a:pt x="4698491" y="3136899"/>
                  </a:lnTo>
                  <a:lnTo>
                    <a:pt x="4683844" y="3187699"/>
                  </a:lnTo>
                  <a:lnTo>
                    <a:pt x="4668387" y="3225799"/>
                  </a:lnTo>
                  <a:lnTo>
                    <a:pt x="4652131" y="3276599"/>
                  </a:lnTo>
                  <a:lnTo>
                    <a:pt x="4635083" y="3314699"/>
                  </a:lnTo>
                  <a:lnTo>
                    <a:pt x="4617254" y="3352799"/>
                  </a:lnTo>
                  <a:lnTo>
                    <a:pt x="4598651" y="3403599"/>
                  </a:lnTo>
                  <a:lnTo>
                    <a:pt x="4579284" y="3441699"/>
                  </a:lnTo>
                  <a:lnTo>
                    <a:pt x="4559162" y="3479799"/>
                  </a:lnTo>
                  <a:lnTo>
                    <a:pt x="4538294" y="3517899"/>
                  </a:lnTo>
                  <a:lnTo>
                    <a:pt x="4516689" y="3555999"/>
                  </a:lnTo>
                  <a:lnTo>
                    <a:pt x="4494356" y="3606799"/>
                  </a:lnTo>
                  <a:lnTo>
                    <a:pt x="4471303" y="3644899"/>
                  </a:lnTo>
                  <a:lnTo>
                    <a:pt x="4447541" y="3682999"/>
                  </a:lnTo>
                  <a:lnTo>
                    <a:pt x="4423077" y="3721099"/>
                  </a:lnTo>
                  <a:lnTo>
                    <a:pt x="4397921" y="3759199"/>
                  </a:lnTo>
                  <a:lnTo>
                    <a:pt x="4372081" y="3797299"/>
                  </a:lnTo>
                  <a:lnTo>
                    <a:pt x="4345568" y="3822699"/>
                  </a:lnTo>
                  <a:lnTo>
                    <a:pt x="4318389" y="3860799"/>
                  </a:lnTo>
                  <a:lnTo>
                    <a:pt x="4290554" y="3898899"/>
                  </a:lnTo>
                  <a:lnTo>
                    <a:pt x="4262072" y="3936999"/>
                  </a:lnTo>
                  <a:lnTo>
                    <a:pt x="4232952" y="3975099"/>
                  </a:lnTo>
                  <a:lnTo>
                    <a:pt x="4203202" y="4000499"/>
                  </a:lnTo>
                  <a:lnTo>
                    <a:pt x="4172832" y="4038599"/>
                  </a:lnTo>
                  <a:lnTo>
                    <a:pt x="4141851" y="4063999"/>
                  </a:lnTo>
                  <a:lnTo>
                    <a:pt x="4110268" y="4102099"/>
                  </a:lnTo>
                  <a:lnTo>
                    <a:pt x="4078091" y="4127499"/>
                  </a:lnTo>
                  <a:lnTo>
                    <a:pt x="4045330" y="4165599"/>
                  </a:lnTo>
                  <a:lnTo>
                    <a:pt x="4011994" y="4190999"/>
                  </a:lnTo>
                  <a:lnTo>
                    <a:pt x="3978091" y="4229099"/>
                  </a:lnTo>
                  <a:lnTo>
                    <a:pt x="3943631" y="4254499"/>
                  </a:lnTo>
                  <a:lnTo>
                    <a:pt x="3908623" y="4279899"/>
                  </a:lnTo>
                  <a:lnTo>
                    <a:pt x="3873075" y="4305299"/>
                  </a:lnTo>
                  <a:lnTo>
                    <a:pt x="3836997" y="4330699"/>
                  </a:lnTo>
                  <a:lnTo>
                    <a:pt x="3800398" y="4368799"/>
                  </a:lnTo>
                  <a:lnTo>
                    <a:pt x="3763286" y="4394199"/>
                  </a:lnTo>
                  <a:lnTo>
                    <a:pt x="3687562" y="4444999"/>
                  </a:lnTo>
                  <a:lnTo>
                    <a:pt x="3648967" y="4457699"/>
                  </a:lnTo>
                  <a:lnTo>
                    <a:pt x="3609895" y="4483099"/>
                  </a:lnTo>
                  <a:lnTo>
                    <a:pt x="3530359" y="4533899"/>
                  </a:lnTo>
                  <a:lnTo>
                    <a:pt x="3489913" y="4546599"/>
                  </a:lnTo>
                  <a:lnTo>
                    <a:pt x="3449026" y="4571999"/>
                  </a:lnTo>
                  <a:lnTo>
                    <a:pt x="3407707" y="4584699"/>
                  </a:lnTo>
                  <a:lnTo>
                    <a:pt x="3365966" y="4610099"/>
                  </a:lnTo>
                  <a:lnTo>
                    <a:pt x="3323812" y="4622799"/>
                  </a:lnTo>
                  <a:lnTo>
                    <a:pt x="3281253" y="4648199"/>
                  </a:lnTo>
                  <a:lnTo>
                    <a:pt x="3194958" y="4673599"/>
                  </a:lnTo>
                  <a:lnTo>
                    <a:pt x="2835395" y="4775199"/>
                  </a:lnTo>
                  <a:close/>
                </a:path>
                <a:path w="4815840" h="4800600">
                  <a:moveTo>
                    <a:pt x="2742269" y="4787899"/>
                  </a:moveTo>
                  <a:lnTo>
                    <a:pt x="2073210" y="4787899"/>
                  </a:lnTo>
                  <a:lnTo>
                    <a:pt x="2026498" y="4775199"/>
                  </a:lnTo>
                  <a:lnTo>
                    <a:pt x="2788980" y="4775199"/>
                  </a:lnTo>
                  <a:lnTo>
                    <a:pt x="2742269" y="4787899"/>
                  </a:lnTo>
                  <a:close/>
                </a:path>
                <a:path w="4815840" h="4800600">
                  <a:moveTo>
                    <a:pt x="2647992" y="4800599"/>
                  </a:moveTo>
                  <a:lnTo>
                    <a:pt x="2167486" y="4800599"/>
                  </a:lnTo>
                  <a:lnTo>
                    <a:pt x="2120209" y="4787899"/>
                  </a:lnTo>
                  <a:lnTo>
                    <a:pt x="2695270" y="4787899"/>
                  </a:lnTo>
                  <a:lnTo>
                    <a:pt x="2647992" y="4800599"/>
                  </a:lnTo>
                  <a:close/>
                </a:path>
              </a:pathLst>
            </a:custGeom>
            <a:solidFill>
              <a:srgbClr val="04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6405" y="2467480"/>
              <a:ext cx="4574269" cy="45719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61933" y="6442700"/>
            <a:ext cx="6351905" cy="119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650" b="1" spc="635" dirty="0">
                <a:solidFill>
                  <a:srgbClr val="048AFF"/>
                </a:solidFill>
                <a:latin typeface="Arial"/>
                <a:cs typeface="Arial"/>
              </a:rPr>
              <a:t>C</a:t>
            </a:r>
            <a:r>
              <a:rPr sz="7650" b="1" spc="655" dirty="0">
                <a:solidFill>
                  <a:srgbClr val="048AFF"/>
                </a:solidFill>
                <a:latin typeface="Arial"/>
                <a:cs typeface="Arial"/>
              </a:rPr>
              <a:t>O</a:t>
            </a:r>
            <a:r>
              <a:rPr sz="7650" b="1" spc="1115" dirty="0">
                <a:solidFill>
                  <a:srgbClr val="048AFF"/>
                </a:solidFill>
                <a:latin typeface="Arial"/>
                <a:cs typeface="Arial"/>
              </a:rPr>
              <a:t>MM</a:t>
            </a:r>
            <a:r>
              <a:rPr sz="7650" b="1" spc="-229" dirty="0">
                <a:solidFill>
                  <a:srgbClr val="048AFF"/>
                </a:solidFill>
                <a:latin typeface="Arial"/>
                <a:cs typeface="Arial"/>
              </a:rPr>
              <a:t>A</a:t>
            </a:r>
            <a:r>
              <a:rPr sz="7650" b="1" spc="985" dirty="0">
                <a:solidFill>
                  <a:srgbClr val="048AFF"/>
                </a:solidFill>
                <a:latin typeface="Arial"/>
                <a:cs typeface="Arial"/>
              </a:rPr>
              <a:t>N</a:t>
            </a:r>
            <a:r>
              <a:rPr sz="7650" b="1" spc="155" dirty="0">
                <a:solidFill>
                  <a:srgbClr val="048AFF"/>
                </a:solidFill>
                <a:latin typeface="Arial"/>
                <a:cs typeface="Arial"/>
              </a:rPr>
              <a:t>D</a:t>
            </a:r>
            <a:r>
              <a:rPr sz="7650" b="1" spc="-565" dirty="0">
                <a:solidFill>
                  <a:srgbClr val="048AFF"/>
                </a:solidFill>
                <a:latin typeface="Arial"/>
                <a:cs typeface="Arial"/>
              </a:rPr>
              <a:t>S</a:t>
            </a:r>
            <a:endParaRPr sz="7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797" y="2893761"/>
            <a:ext cx="499681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b="1" spc="260" dirty="0">
                <a:solidFill>
                  <a:srgbClr val="048AFF"/>
                </a:solidFill>
                <a:latin typeface="Arial"/>
                <a:cs typeface="Arial"/>
              </a:rPr>
              <a:t>docker</a:t>
            </a:r>
            <a:r>
              <a:rPr sz="5750" b="1" spc="95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-185" dirty="0">
                <a:solidFill>
                  <a:srgbClr val="048AFF"/>
                </a:solidFill>
                <a:latin typeface="Arial"/>
                <a:cs typeface="Arial"/>
              </a:rPr>
              <a:t>ps</a:t>
            </a:r>
            <a:r>
              <a:rPr sz="5750" b="1" spc="100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610" dirty="0">
                <a:solidFill>
                  <a:srgbClr val="048AFF"/>
                </a:solidFill>
                <a:latin typeface="Arial"/>
                <a:cs typeface="Arial"/>
              </a:rPr>
              <a:t>-a: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3299" y="4515749"/>
            <a:ext cx="13301344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8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204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4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0" dirty="0">
                <a:solidFill>
                  <a:srgbClr val="FFFFFF"/>
                </a:solidFill>
                <a:latin typeface="Trebuchet MS"/>
                <a:cs typeface="Trebuchet MS"/>
              </a:rPr>
              <a:t>stopped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Trebuchet MS"/>
                <a:cs typeface="Trebuchet MS"/>
              </a:rPr>
              <a:t>running,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45" dirty="0">
                <a:solidFill>
                  <a:srgbClr val="FFFFFF"/>
                </a:solidFill>
                <a:latin typeface="Trebuchet MS"/>
                <a:cs typeface="Trebuchet MS"/>
              </a:rPr>
              <a:t>ps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Trebuchet MS"/>
                <a:cs typeface="Trebuchet MS"/>
              </a:rPr>
              <a:t>-a.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useful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inspecting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containers.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9277" y="2893761"/>
            <a:ext cx="502983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100" dirty="0"/>
              <a:t> </a:t>
            </a:r>
            <a:r>
              <a:rPr spc="180" dirty="0"/>
              <a:t>start</a:t>
            </a:r>
            <a:r>
              <a:rPr spc="10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0693" y="4515749"/>
            <a:ext cx="1356677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0600"/>
              </a:lnSpc>
              <a:spcBef>
                <a:spcPts val="100"/>
              </a:spcBef>
            </a:pPr>
            <a:r>
              <a:rPr sz="425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8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33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75" dirty="0">
                <a:solidFill>
                  <a:srgbClr val="FFFFFF"/>
                </a:solidFill>
                <a:latin typeface="Trebuchet MS"/>
                <a:cs typeface="Trebuchet MS"/>
              </a:rPr>
              <a:t>resumes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container's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execution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paused.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f4c3b1d29e79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8333" y="2893761"/>
            <a:ext cx="489140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40" dirty="0"/>
              <a:t>stop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623" y="4515749"/>
            <a:ext cx="13256894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155" dirty="0">
                <a:solidFill>
                  <a:srgbClr val="FFFFFF"/>
                </a:solidFill>
                <a:latin typeface="Trebuchet MS"/>
                <a:cs typeface="Trebuchet MS"/>
              </a:rPr>
              <a:t>Stopping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achieved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4250" spc="2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container's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processes.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f4c3b1d29e79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1254" y="2893761"/>
            <a:ext cx="578548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105" dirty="0"/>
              <a:t> </a:t>
            </a:r>
            <a:r>
              <a:rPr spc="200" dirty="0"/>
              <a:t>restart</a:t>
            </a:r>
            <a:r>
              <a:rPr spc="110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5236" y="4515749"/>
            <a:ext cx="1277747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Sometimes,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restart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8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reset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state.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restart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0" dirty="0">
                <a:solidFill>
                  <a:srgbClr val="FFFFFF"/>
                </a:solidFill>
                <a:latin typeface="Trebuchet MS"/>
                <a:cs typeface="Trebuchet MS"/>
              </a:rPr>
              <a:t>accomplishes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Trebuchet MS"/>
                <a:cs typeface="Trebuchet MS"/>
              </a:rPr>
              <a:t>this.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restart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f4c3b1d29e79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8073" y="2893761"/>
            <a:ext cx="429196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0" dirty="0"/>
              <a:t> </a:t>
            </a:r>
            <a:r>
              <a:rPr spc="120" dirty="0"/>
              <a:t>rm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0296" y="4515749"/>
            <a:ext cx="12767310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240" dirty="0">
                <a:solidFill>
                  <a:srgbClr val="FFFFFF"/>
                </a:solidFill>
                <a:latin typeface="Trebuchet MS"/>
                <a:cs typeface="Trebuchet MS"/>
              </a:rPr>
              <a:t>Once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container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longer 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required,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4250" spc="15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425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-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frees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resources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85" dirty="0">
                <a:solidFill>
                  <a:srgbClr val="FFFFFF"/>
                </a:solidFill>
                <a:latin typeface="Trebuchet MS"/>
                <a:cs typeface="Trebuchet MS"/>
              </a:rPr>
              <a:t>clean.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&lt;container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id&gt;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624" y="2893761"/>
            <a:ext cx="452056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145" dirty="0"/>
              <a:t>rmi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4397" y="4515749"/>
            <a:ext cx="13339444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longer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0" dirty="0">
                <a:solidFill>
                  <a:srgbClr val="FFFFFF"/>
                </a:solidFill>
                <a:latin typeface="Trebuchet MS"/>
                <a:cs typeface="Trebuchet MS"/>
              </a:rPr>
              <a:t>needed,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2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rmi 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-7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Trebuchet MS"/>
                <a:cs typeface="Trebuchet MS"/>
              </a:rPr>
              <a:t>However, </a:t>
            </a:r>
            <a:r>
              <a:rPr sz="4250" spc="110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containers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removal.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rmi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&lt;image-id&gt;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3398" y="2893761"/>
            <a:ext cx="624141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110" dirty="0"/>
              <a:t> </a:t>
            </a:r>
            <a:r>
              <a:rPr spc="345" dirty="0"/>
              <a:t>exec</a:t>
            </a:r>
            <a:r>
              <a:rPr spc="110" dirty="0"/>
              <a:t> </a:t>
            </a:r>
            <a:r>
              <a:rPr spc="525" dirty="0"/>
              <a:t>-it</a:t>
            </a:r>
            <a:r>
              <a:rPr spc="114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9584" y="4515749"/>
            <a:ext cx="1320863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execute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" dirty="0">
                <a:solidFill>
                  <a:srgbClr val="FFFFFF"/>
                </a:solidFill>
                <a:latin typeface="Trebuchet MS"/>
                <a:cs typeface="Trebuchet MS"/>
              </a:rPr>
              <a:t>interactively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40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running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container,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exec -it 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-7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valuable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2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troubleshooting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debugging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purposes.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exec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-it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0" dirty="0">
                <a:solidFill>
                  <a:srgbClr val="FFFFFF"/>
                </a:solidFill>
                <a:latin typeface="Trebuchet MS"/>
                <a:cs typeface="Trebuchet MS"/>
              </a:rPr>
              <a:t>bash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&lt;container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id&gt;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5866" y="2232638"/>
            <a:ext cx="483616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10" dirty="0"/>
              <a:t>logs</a:t>
            </a:r>
            <a:r>
              <a:rPr spc="100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133" y="3933961"/>
            <a:ext cx="13373735" cy="549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20600"/>
              </a:lnSpc>
              <a:spcBef>
                <a:spcPts val="100"/>
              </a:spcBef>
            </a:pPr>
            <a:r>
              <a:rPr sz="4250" spc="210" dirty="0">
                <a:solidFill>
                  <a:srgbClr val="FFFFFF"/>
                </a:solidFill>
                <a:latin typeface="Trebuchet MS"/>
                <a:cs typeface="Trebuchet MS"/>
              </a:rPr>
              <a:t>Accessing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container's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logs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essential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2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understanding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behavior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250" spc="20" dirty="0">
                <a:solidFill>
                  <a:srgbClr val="FFFFFF"/>
                </a:solidFill>
                <a:latin typeface="Trebuchet MS"/>
                <a:cs typeface="Trebuchet MS"/>
              </a:rPr>
              <a:t>identifying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potential </a:t>
            </a:r>
            <a:r>
              <a:rPr sz="42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issues.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Employ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logs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container's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log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5" dirty="0">
                <a:solidFill>
                  <a:srgbClr val="FFFFFF"/>
                </a:solidFill>
                <a:latin typeface="Trebuchet MS"/>
                <a:cs typeface="Trebuchet MS"/>
              </a:rPr>
              <a:t>output.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rebuchet MS"/>
              <a:cs typeface="Trebuchet MS"/>
            </a:endParaRPr>
          </a:p>
          <a:p>
            <a:pPr marL="3043555" marR="3035935" algn="ctr">
              <a:lnSpc>
                <a:spcPct val="120600"/>
              </a:lnSpc>
            </a:pP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logs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&lt;conatiner-id&gt;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logs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-f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&lt;container-id&gt;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335" dirty="0"/>
              <a:t>cp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297180" algn="ctr">
              <a:lnSpc>
                <a:spcPct val="120600"/>
              </a:lnSpc>
              <a:spcBef>
                <a:spcPts val="100"/>
              </a:spcBef>
            </a:pPr>
            <a:r>
              <a:rPr spc="195" dirty="0"/>
              <a:t>Copying</a:t>
            </a:r>
            <a:r>
              <a:rPr spc="-160" dirty="0"/>
              <a:t> </a:t>
            </a:r>
            <a:r>
              <a:rPr spc="-40" dirty="0"/>
              <a:t>files</a:t>
            </a:r>
            <a:r>
              <a:rPr spc="-160" dirty="0"/>
              <a:t> </a:t>
            </a:r>
            <a:r>
              <a:rPr spc="55" dirty="0"/>
              <a:t>or</a:t>
            </a:r>
            <a:r>
              <a:rPr spc="-155" dirty="0"/>
              <a:t> </a:t>
            </a:r>
            <a:r>
              <a:rPr spc="65" dirty="0"/>
              <a:t>directories</a:t>
            </a:r>
            <a:r>
              <a:rPr spc="-160" dirty="0"/>
              <a:t> </a:t>
            </a:r>
            <a:r>
              <a:rPr spc="90" dirty="0"/>
              <a:t>between</a:t>
            </a:r>
            <a:r>
              <a:rPr spc="-155" dirty="0"/>
              <a:t> </a:t>
            </a:r>
            <a:r>
              <a:rPr spc="50" dirty="0"/>
              <a:t>the</a:t>
            </a:r>
            <a:r>
              <a:rPr spc="-160" dirty="0"/>
              <a:t> </a:t>
            </a:r>
            <a:r>
              <a:rPr spc="170" dirty="0"/>
              <a:t>host</a:t>
            </a:r>
            <a:r>
              <a:rPr spc="-155" dirty="0"/>
              <a:t> </a:t>
            </a:r>
            <a:r>
              <a:rPr spc="150" dirty="0"/>
              <a:t>and</a:t>
            </a:r>
            <a:r>
              <a:rPr spc="-160" dirty="0"/>
              <a:t> </a:t>
            </a:r>
            <a:r>
              <a:rPr spc="60" dirty="0"/>
              <a:t>a </a:t>
            </a:r>
            <a:r>
              <a:rPr spc="-1265" dirty="0"/>
              <a:t> </a:t>
            </a:r>
            <a:r>
              <a:rPr spc="55" dirty="0"/>
              <a:t>container </a:t>
            </a:r>
            <a:r>
              <a:rPr spc="95" dirty="0"/>
              <a:t>is </a:t>
            </a:r>
            <a:r>
              <a:rPr spc="35" dirty="0"/>
              <a:t>straightforward </a:t>
            </a:r>
            <a:r>
              <a:rPr spc="-30" dirty="0"/>
              <a:t>with </a:t>
            </a:r>
            <a:r>
              <a:rPr spc="130" dirty="0"/>
              <a:t>docker </a:t>
            </a:r>
            <a:r>
              <a:rPr spc="-45" dirty="0"/>
              <a:t>cp. </a:t>
            </a:r>
            <a:r>
              <a:rPr spc="50" dirty="0"/>
              <a:t>This </a:t>
            </a:r>
            <a:r>
              <a:rPr spc="55" dirty="0"/>
              <a:t> </a:t>
            </a:r>
            <a:r>
              <a:rPr spc="215" dirty="0"/>
              <a:t>command </a:t>
            </a:r>
            <a:r>
              <a:rPr spc="110" dirty="0"/>
              <a:t>helps </a:t>
            </a:r>
            <a:r>
              <a:rPr spc="-50" dirty="0"/>
              <a:t>in </a:t>
            </a:r>
            <a:r>
              <a:rPr spc="120" dirty="0"/>
              <a:t>moving </a:t>
            </a:r>
            <a:r>
              <a:rPr spc="90" dirty="0"/>
              <a:t>data </a:t>
            </a:r>
            <a:r>
              <a:rPr spc="-50" dirty="0"/>
              <a:t>in </a:t>
            </a:r>
            <a:r>
              <a:rPr spc="150" dirty="0"/>
              <a:t>and </a:t>
            </a:r>
            <a:r>
              <a:rPr spc="95" dirty="0"/>
              <a:t>out </a:t>
            </a:r>
            <a:r>
              <a:rPr spc="35" dirty="0"/>
              <a:t>of </a:t>
            </a:r>
            <a:r>
              <a:rPr spc="40" dirty="0"/>
              <a:t> </a:t>
            </a:r>
            <a:r>
              <a:rPr spc="15" dirty="0"/>
              <a:t>containers.</a:t>
            </a:r>
          </a:p>
          <a:p>
            <a:pPr>
              <a:lnSpc>
                <a:spcPct val="100000"/>
              </a:lnSpc>
            </a:pPr>
            <a:endParaRPr sz="6200"/>
          </a:p>
          <a:p>
            <a:pPr algn="ctr">
              <a:lnSpc>
                <a:spcPct val="100000"/>
              </a:lnSpc>
            </a:pPr>
            <a:r>
              <a:rPr spc="130" dirty="0"/>
              <a:t>docker</a:t>
            </a:r>
            <a:r>
              <a:rPr spc="-160" dirty="0"/>
              <a:t> </a:t>
            </a:r>
            <a:r>
              <a:rPr spc="300" dirty="0"/>
              <a:t>cp</a:t>
            </a:r>
            <a:r>
              <a:rPr spc="-160" dirty="0"/>
              <a:t> </a:t>
            </a:r>
            <a:r>
              <a:rPr spc="-120" dirty="0"/>
              <a:t>/path/to/localfile.txt</a:t>
            </a:r>
            <a:r>
              <a:rPr spc="-160" dirty="0"/>
              <a:t> </a:t>
            </a:r>
            <a:r>
              <a:rPr spc="-40" dirty="0"/>
              <a:t>mycontainer:/path/to/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0320" y="2893761"/>
            <a:ext cx="690753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b="1" spc="260" dirty="0">
                <a:solidFill>
                  <a:srgbClr val="048AFF"/>
                </a:solidFill>
                <a:latin typeface="Arial"/>
                <a:cs typeface="Arial"/>
              </a:rPr>
              <a:t>docker</a:t>
            </a:r>
            <a:r>
              <a:rPr sz="5750" b="1" spc="105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254" dirty="0">
                <a:solidFill>
                  <a:srgbClr val="048AFF"/>
                </a:solidFill>
                <a:latin typeface="Arial"/>
                <a:cs typeface="Arial"/>
              </a:rPr>
              <a:t>network</a:t>
            </a:r>
            <a:r>
              <a:rPr sz="5750" b="1" spc="110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-114" dirty="0">
                <a:solidFill>
                  <a:srgbClr val="048AFF"/>
                </a:solidFill>
                <a:latin typeface="Arial"/>
                <a:cs typeface="Arial"/>
              </a:rPr>
              <a:t>ls: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7519" y="4515749"/>
            <a:ext cx="1291272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facilitate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between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containers. 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network ls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see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list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system.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2981" cy="12761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84475" y="144278"/>
            <a:ext cx="10703560" cy="10142855"/>
            <a:chOff x="7584475" y="144278"/>
            <a:chExt cx="10703560" cy="101428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3642" y="144278"/>
              <a:ext cx="8294356" cy="101427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4475" y="8616204"/>
              <a:ext cx="4010024" cy="167079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2403" y="1603967"/>
            <a:ext cx="5345430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spc="195" dirty="0"/>
              <a:t>INTRODUCTION</a:t>
            </a:r>
            <a:endParaRPr sz="515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7804" y="2801946"/>
            <a:ext cx="119641" cy="1196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24865" y="2513925"/>
            <a:ext cx="9073515" cy="5170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5"/>
              </a:spcBef>
            </a:pP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revolutionized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develop,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deploy, </a:t>
            </a:r>
            <a:r>
              <a:rPr sz="280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manage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applications.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containerization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technology </a:t>
            </a:r>
            <a:r>
              <a:rPr sz="2800" spc="15" dirty="0">
                <a:solidFill>
                  <a:srgbClr val="FFFFFF"/>
                </a:solidFill>
                <a:latin typeface="Trebuchet MS"/>
                <a:cs typeface="Trebuchet MS"/>
              </a:rPr>
              <a:t>allows </a:t>
            </a: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developers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package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applications </a:t>
            </a:r>
            <a:r>
              <a:rPr sz="280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dependencies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single 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unit,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2800" spc="15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different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environments. 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Whether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you're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800" spc="145" dirty="0">
                <a:solidFill>
                  <a:srgbClr val="FFFFFF"/>
                </a:solidFill>
                <a:latin typeface="Trebuchet MS"/>
                <a:cs typeface="Trebuchet MS"/>
              </a:rPr>
              <a:t>seasoned </a:t>
            </a:r>
            <a:r>
              <a:rPr sz="2800" spc="5" dirty="0">
                <a:solidFill>
                  <a:srgbClr val="FFFFFF"/>
                </a:solidFill>
                <a:latin typeface="Trebuchet MS"/>
                <a:cs typeface="Trebuchet MS"/>
              </a:rPr>
              <a:t>developer,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mastering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essential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commands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crucial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efficient </a:t>
            </a:r>
            <a:r>
              <a:rPr sz="2800" spc="45" dirty="0">
                <a:solidFill>
                  <a:srgbClr val="FFFFFF"/>
                </a:solidFill>
                <a:latin typeface="Trebuchet MS"/>
                <a:cs typeface="Trebuchet MS"/>
              </a:rPr>
              <a:t>container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management. </a:t>
            </a:r>
            <a:r>
              <a:rPr sz="2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800" spc="-80" dirty="0">
                <a:solidFill>
                  <a:srgbClr val="FFFFFF"/>
                </a:solidFill>
                <a:latin typeface="Trebuchet MS"/>
                <a:cs typeface="Trebuchet MS"/>
              </a:rPr>
              <a:t>article, 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we'll 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explore </a:t>
            </a:r>
            <a:r>
              <a:rPr sz="2800" spc="310" dirty="0">
                <a:solidFill>
                  <a:srgbClr val="FFFFFF"/>
                </a:solidFill>
                <a:latin typeface="Trebuchet MS"/>
                <a:cs typeface="Trebuchet MS"/>
              </a:rPr>
              <a:t>20 </a:t>
            </a:r>
            <a:r>
              <a:rPr sz="2800" spc="105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2800" spc="170" dirty="0">
                <a:solidFill>
                  <a:srgbClr val="FFFFFF"/>
                </a:solidFill>
                <a:latin typeface="Trebuchet MS"/>
                <a:cs typeface="Trebuchet MS"/>
              </a:rPr>
              <a:t>commands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every </a:t>
            </a: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know.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696585"/>
            <a:ext cx="3258978" cy="25904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92965" y="0"/>
            <a:ext cx="3495034" cy="30949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7518" y="2893761"/>
            <a:ext cx="651319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b="1" spc="260" dirty="0">
                <a:solidFill>
                  <a:srgbClr val="048AFF"/>
                </a:solidFill>
                <a:latin typeface="Arial"/>
                <a:cs typeface="Arial"/>
              </a:rPr>
              <a:t>docker</a:t>
            </a:r>
            <a:r>
              <a:rPr sz="5750" b="1" spc="105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100" dirty="0">
                <a:solidFill>
                  <a:srgbClr val="048AFF"/>
                </a:solidFill>
                <a:latin typeface="Arial"/>
                <a:cs typeface="Arial"/>
              </a:rPr>
              <a:t>volume</a:t>
            </a:r>
            <a:r>
              <a:rPr sz="5750" b="1" spc="110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-114" dirty="0">
                <a:solidFill>
                  <a:srgbClr val="048AFF"/>
                </a:solidFill>
                <a:latin typeface="Arial"/>
                <a:cs typeface="Arial"/>
              </a:rPr>
              <a:t>ls: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4885" y="4515749"/>
            <a:ext cx="13158469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volumes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persist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0" dirty="0">
                <a:solidFill>
                  <a:srgbClr val="FFFFFF"/>
                </a:solidFill>
                <a:latin typeface="Trebuchet MS"/>
                <a:cs typeface="Trebuchet MS"/>
              </a:rPr>
              <a:t>beyond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container's </a:t>
            </a:r>
            <a:r>
              <a:rPr sz="4250" spc="-70" dirty="0">
                <a:solidFill>
                  <a:srgbClr val="FFFFFF"/>
                </a:solidFill>
                <a:latin typeface="Trebuchet MS"/>
                <a:cs typeface="Trebuchet MS"/>
              </a:rPr>
              <a:t>lifecycle.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volume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ls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allows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see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volumes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system.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1312" y="2893761"/>
            <a:ext cx="770509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b="1" spc="235" dirty="0">
                <a:solidFill>
                  <a:srgbClr val="048AFF"/>
                </a:solidFill>
                <a:latin typeface="Arial"/>
                <a:cs typeface="Arial"/>
              </a:rPr>
              <a:t>docker-compose</a:t>
            </a:r>
            <a:r>
              <a:rPr sz="5750" b="1" spc="85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125" dirty="0">
                <a:solidFill>
                  <a:srgbClr val="048AFF"/>
                </a:solidFill>
                <a:latin typeface="Arial"/>
                <a:cs typeface="Arial"/>
              </a:rPr>
              <a:t>up: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1193" y="4515749"/>
            <a:ext cx="1318577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multi-container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applications,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85" dirty="0">
                <a:solidFill>
                  <a:srgbClr val="FFFFFF"/>
                </a:solidFill>
                <a:latin typeface="Trebuchet MS"/>
                <a:cs typeface="Trebuchet MS"/>
              </a:rPr>
              <a:t>Compose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4250" dirty="0">
                <a:solidFill>
                  <a:srgbClr val="FFFFFF"/>
                </a:solidFill>
                <a:latin typeface="Trebuchet MS"/>
                <a:cs typeface="Trebuchet MS"/>
              </a:rPr>
              <a:t>invaluable </a:t>
            </a:r>
            <a:r>
              <a:rPr sz="4250" spc="-130" dirty="0">
                <a:solidFill>
                  <a:srgbClr val="FFFFFF"/>
                </a:solidFill>
                <a:latin typeface="Trebuchet MS"/>
                <a:cs typeface="Trebuchet MS"/>
              </a:rPr>
              <a:t>tool. </a:t>
            </a:r>
            <a:r>
              <a:rPr sz="4250" spc="229" dirty="0">
                <a:solidFill>
                  <a:srgbClr val="FFFFFF"/>
                </a:solidFill>
                <a:latin typeface="Trebuchet MS"/>
                <a:cs typeface="Trebuchet MS"/>
              </a:rPr>
              <a:t>docker-compose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starts 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4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defined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docker-compose.yml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65" dirty="0">
                <a:solidFill>
                  <a:srgbClr val="FFFFFF"/>
                </a:solidFill>
                <a:latin typeface="Trebuchet MS"/>
                <a:cs typeface="Trebuchet MS"/>
              </a:rPr>
              <a:t>file.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35" dirty="0"/>
              <a:t>docker-compose</a:t>
            </a:r>
            <a:r>
              <a:rPr spc="85" dirty="0"/>
              <a:t> </a:t>
            </a:r>
            <a:r>
              <a:rPr spc="220" dirty="0"/>
              <a:t>down: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919" y="4515749"/>
            <a:ext cx="1184592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74625">
              <a:lnSpc>
                <a:spcPct val="120600"/>
              </a:lnSpc>
              <a:spcBef>
                <a:spcPts val="100"/>
              </a:spcBef>
            </a:pP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containers,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5" dirty="0">
                <a:solidFill>
                  <a:srgbClr val="FFFFFF"/>
                </a:solidFill>
                <a:latin typeface="Trebuchet MS"/>
                <a:cs typeface="Trebuchet MS"/>
              </a:rPr>
              <a:t>networks,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volumes 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defined </a:t>
            </a:r>
            <a:r>
              <a:rPr sz="4250" spc="-5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250" spc="200" dirty="0">
                <a:solidFill>
                  <a:srgbClr val="FFFFFF"/>
                </a:solidFill>
                <a:latin typeface="Trebuchet MS"/>
                <a:cs typeface="Trebuchet MS"/>
              </a:rPr>
              <a:t>docker-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7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250" spc="25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3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8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6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9544" y="2893761"/>
            <a:ext cx="646874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60" dirty="0"/>
              <a:t> </a:t>
            </a:r>
            <a:r>
              <a:rPr spc="229" dirty="0"/>
              <a:t>--version: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1447" rIns="0" bIns="0" rtlCol="0">
            <a:spAutoFit/>
          </a:bodyPr>
          <a:lstStyle/>
          <a:p>
            <a:pPr marL="12700" marR="5080" indent="-635" algn="ctr">
              <a:lnSpc>
                <a:spcPct val="120600"/>
              </a:lnSpc>
              <a:spcBef>
                <a:spcPts val="100"/>
              </a:spcBef>
            </a:pPr>
            <a:r>
              <a:rPr spc="30" dirty="0"/>
              <a:t>The</a:t>
            </a:r>
            <a:r>
              <a:rPr spc="-160" dirty="0"/>
              <a:t> </a:t>
            </a:r>
            <a:r>
              <a:rPr spc="-30" dirty="0"/>
              <a:t>first</a:t>
            </a:r>
            <a:r>
              <a:rPr spc="-155" dirty="0"/>
              <a:t> </a:t>
            </a:r>
            <a:r>
              <a:rPr spc="185" dirty="0"/>
              <a:t>step</a:t>
            </a:r>
            <a:r>
              <a:rPr spc="-160" dirty="0"/>
              <a:t> </a:t>
            </a:r>
            <a:r>
              <a:rPr spc="-50" dirty="0"/>
              <a:t>in</a:t>
            </a:r>
            <a:r>
              <a:rPr spc="-155" dirty="0"/>
              <a:t> </a:t>
            </a:r>
            <a:r>
              <a:rPr spc="30" dirty="0"/>
              <a:t>working</a:t>
            </a:r>
            <a:r>
              <a:rPr spc="-160" dirty="0"/>
              <a:t> </a:t>
            </a:r>
            <a:r>
              <a:rPr spc="-30" dirty="0"/>
              <a:t>with</a:t>
            </a:r>
            <a:r>
              <a:rPr spc="-155" dirty="0"/>
              <a:t> </a:t>
            </a:r>
            <a:r>
              <a:rPr spc="140" dirty="0"/>
              <a:t>Docker</a:t>
            </a:r>
            <a:r>
              <a:rPr spc="-155" dirty="0"/>
              <a:t> </a:t>
            </a:r>
            <a:r>
              <a:rPr spc="95" dirty="0"/>
              <a:t>is</a:t>
            </a:r>
            <a:r>
              <a:rPr spc="-160" dirty="0"/>
              <a:t> </a:t>
            </a:r>
            <a:r>
              <a:rPr spc="90" dirty="0"/>
              <a:t>to</a:t>
            </a:r>
            <a:r>
              <a:rPr spc="-155" dirty="0"/>
              <a:t> </a:t>
            </a:r>
            <a:r>
              <a:rPr spc="110" dirty="0"/>
              <a:t>ensure</a:t>
            </a:r>
            <a:r>
              <a:rPr spc="-160" dirty="0"/>
              <a:t> </a:t>
            </a:r>
            <a:r>
              <a:rPr spc="195" dirty="0"/>
              <a:t>you </a:t>
            </a:r>
            <a:r>
              <a:rPr spc="200" dirty="0"/>
              <a:t> </a:t>
            </a:r>
            <a:r>
              <a:rPr spc="95" dirty="0"/>
              <a:t>have</a:t>
            </a:r>
            <a:r>
              <a:rPr spc="-160" dirty="0"/>
              <a:t> </a:t>
            </a:r>
            <a:r>
              <a:rPr spc="-125" dirty="0"/>
              <a:t>it</a:t>
            </a:r>
            <a:r>
              <a:rPr spc="-155" dirty="0"/>
              <a:t> </a:t>
            </a:r>
            <a:r>
              <a:rPr spc="-70" dirty="0"/>
              <a:t>installed.</a:t>
            </a:r>
            <a:r>
              <a:rPr spc="-160" dirty="0"/>
              <a:t> </a:t>
            </a:r>
            <a:r>
              <a:rPr spc="60" dirty="0"/>
              <a:t>Running</a:t>
            </a:r>
            <a:r>
              <a:rPr spc="-155" dirty="0"/>
              <a:t> </a:t>
            </a:r>
            <a:r>
              <a:rPr spc="130" dirty="0"/>
              <a:t>docker</a:t>
            </a:r>
            <a:r>
              <a:rPr spc="-160" dirty="0"/>
              <a:t> </a:t>
            </a:r>
            <a:r>
              <a:rPr spc="204" dirty="0"/>
              <a:t>--version</a:t>
            </a:r>
            <a:r>
              <a:rPr spc="-155" dirty="0"/>
              <a:t> </a:t>
            </a:r>
            <a:r>
              <a:rPr spc="-200" dirty="0"/>
              <a:t>will</a:t>
            </a:r>
            <a:r>
              <a:rPr spc="-160" dirty="0"/>
              <a:t> </a:t>
            </a:r>
            <a:r>
              <a:rPr spc="110" dirty="0"/>
              <a:t>display </a:t>
            </a:r>
            <a:r>
              <a:rPr spc="-1265" dirty="0"/>
              <a:t> </a:t>
            </a:r>
            <a:r>
              <a:rPr spc="50" dirty="0"/>
              <a:t>the </a:t>
            </a:r>
            <a:r>
              <a:rPr spc="5" dirty="0"/>
              <a:t>installed </a:t>
            </a:r>
            <a:r>
              <a:rPr spc="140" dirty="0"/>
              <a:t>Docker </a:t>
            </a:r>
            <a:r>
              <a:rPr spc="-25" dirty="0"/>
              <a:t>version, </a:t>
            </a:r>
            <a:r>
              <a:rPr spc="50" dirty="0"/>
              <a:t>confirming </a:t>
            </a:r>
            <a:r>
              <a:rPr spc="15" dirty="0"/>
              <a:t>that </a:t>
            </a:r>
            <a:r>
              <a:rPr spc="20" dirty="0"/>
              <a:t> </a:t>
            </a:r>
            <a:r>
              <a:rPr spc="60" dirty="0"/>
              <a:t>everything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60" dirty="0"/>
              <a:t> </a:t>
            </a:r>
            <a:r>
              <a:rPr spc="145" dirty="0"/>
              <a:t>set</a:t>
            </a:r>
            <a:r>
              <a:rPr spc="-160" dirty="0"/>
              <a:t> </a:t>
            </a:r>
            <a:r>
              <a:rPr spc="195" dirty="0"/>
              <a:t>up</a:t>
            </a:r>
            <a:r>
              <a:rPr spc="-160" dirty="0"/>
              <a:t> </a:t>
            </a:r>
            <a:r>
              <a:rPr spc="-15" dirty="0"/>
              <a:t>correctly.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011" y="2893761"/>
            <a:ext cx="453009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60" dirty="0"/>
              <a:t> </a:t>
            </a:r>
            <a:r>
              <a:rPr spc="160" dirty="0"/>
              <a:t>info: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818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pc="45" dirty="0"/>
              <a:t>For</a:t>
            </a:r>
            <a:r>
              <a:rPr spc="-165" dirty="0"/>
              <a:t> </a:t>
            </a:r>
            <a:r>
              <a:rPr spc="60" dirty="0"/>
              <a:t>a</a:t>
            </a:r>
            <a:r>
              <a:rPr spc="-160" dirty="0"/>
              <a:t> </a:t>
            </a:r>
            <a:r>
              <a:rPr spc="135" dirty="0"/>
              <a:t>comprehensive</a:t>
            </a:r>
            <a:r>
              <a:rPr spc="-160" dirty="0"/>
              <a:t> </a:t>
            </a:r>
            <a:r>
              <a:rPr spc="45" dirty="0"/>
              <a:t>overview</a:t>
            </a:r>
            <a:r>
              <a:rPr spc="-160" dirty="0"/>
              <a:t> </a:t>
            </a:r>
            <a:r>
              <a:rPr spc="35" dirty="0"/>
              <a:t>of</a:t>
            </a:r>
            <a:r>
              <a:rPr spc="-160" dirty="0"/>
              <a:t> </a:t>
            </a:r>
            <a:r>
              <a:rPr spc="114" dirty="0"/>
              <a:t>your</a:t>
            </a:r>
            <a:r>
              <a:rPr spc="-160" dirty="0"/>
              <a:t> </a:t>
            </a:r>
            <a:r>
              <a:rPr spc="140" dirty="0"/>
              <a:t>Docker </a:t>
            </a:r>
            <a:r>
              <a:rPr spc="-1265" dirty="0"/>
              <a:t> </a:t>
            </a:r>
            <a:r>
              <a:rPr spc="-80" dirty="0"/>
              <a:t>installation, </a:t>
            </a:r>
            <a:r>
              <a:rPr spc="-100" dirty="0"/>
              <a:t>utilize </a:t>
            </a:r>
            <a:r>
              <a:rPr spc="130" dirty="0"/>
              <a:t>docker </a:t>
            </a:r>
            <a:r>
              <a:rPr spc="-155" dirty="0"/>
              <a:t>info. </a:t>
            </a:r>
            <a:r>
              <a:rPr spc="50" dirty="0"/>
              <a:t>This </a:t>
            </a:r>
            <a:r>
              <a:rPr spc="215" dirty="0"/>
              <a:t>command </a:t>
            </a:r>
            <a:r>
              <a:rPr spc="-1270" dirty="0"/>
              <a:t> </a:t>
            </a:r>
            <a:r>
              <a:rPr spc="135" dirty="0"/>
              <a:t>provides </a:t>
            </a:r>
            <a:r>
              <a:rPr spc="10" dirty="0"/>
              <a:t>valuable </a:t>
            </a:r>
            <a:r>
              <a:rPr spc="20" dirty="0"/>
              <a:t>information </a:t>
            </a:r>
            <a:r>
              <a:rPr spc="125" dirty="0"/>
              <a:t>about </a:t>
            </a:r>
            <a:r>
              <a:rPr spc="225" dirty="0"/>
              <a:t>system </a:t>
            </a:r>
            <a:r>
              <a:rPr spc="229" dirty="0"/>
              <a:t> </a:t>
            </a:r>
            <a:r>
              <a:rPr spc="55" dirty="0"/>
              <a:t>resources,</a:t>
            </a:r>
            <a:r>
              <a:rPr spc="-165" dirty="0"/>
              <a:t> </a:t>
            </a:r>
            <a:r>
              <a:rPr dirty="0"/>
              <a:t>storage,</a:t>
            </a:r>
            <a:r>
              <a:rPr spc="-160" dirty="0"/>
              <a:t> </a:t>
            </a:r>
            <a:r>
              <a:rPr spc="-40" dirty="0"/>
              <a:t>networking,</a:t>
            </a:r>
            <a:r>
              <a:rPr spc="-160" dirty="0"/>
              <a:t> </a:t>
            </a:r>
            <a:r>
              <a:rPr spc="150" dirty="0"/>
              <a:t>and</a:t>
            </a:r>
            <a:r>
              <a:rPr spc="-165" dirty="0"/>
              <a:t> </a:t>
            </a:r>
            <a:r>
              <a:rPr spc="-55" dirty="0"/>
              <a:t>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4923" y="2179749"/>
            <a:ext cx="4698365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140" dirty="0"/>
              <a:t>pull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7231" y="3960406"/>
            <a:ext cx="13233400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45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containers,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download</a:t>
            </a:r>
            <a:r>
              <a:rPr sz="42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75" dirty="0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Trebuchet MS"/>
                <a:cs typeface="Trebuchet MS"/>
              </a:rPr>
              <a:t>Hub. 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-60" dirty="0">
                <a:solidFill>
                  <a:srgbClr val="FFFFFF"/>
                </a:solidFill>
                <a:latin typeface="Trebuchet MS"/>
                <a:cs typeface="Trebuchet MS"/>
              </a:rPr>
              <a:t>pull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fetch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4250" spc="-12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system.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2646680" algn="l"/>
              </a:tabLst>
            </a:pP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20" dirty="0">
                <a:solidFill>
                  <a:srgbClr val="FFFFFF"/>
                </a:solidFill>
                <a:latin typeface="Trebuchet MS"/>
                <a:cs typeface="Trebuchet MS"/>
              </a:rPr>
              <a:t>:	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60" dirty="0">
                <a:solidFill>
                  <a:srgbClr val="FFFFFF"/>
                </a:solidFill>
                <a:latin typeface="Trebuchet MS"/>
                <a:cs typeface="Trebuchet MS"/>
              </a:rPr>
              <a:t>pull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nginx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5447" y="2179747"/>
            <a:ext cx="631698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105" dirty="0"/>
              <a:t> </a:t>
            </a:r>
            <a:r>
              <a:rPr spc="175" dirty="0"/>
              <a:t>build</a:t>
            </a:r>
            <a:r>
              <a:rPr spc="110" dirty="0"/>
              <a:t> </a:t>
            </a:r>
            <a:r>
              <a:rPr spc="695" dirty="0"/>
              <a:t>-t</a:t>
            </a:r>
            <a:r>
              <a:rPr spc="110" dirty="0"/>
              <a:t> </a:t>
            </a:r>
            <a:r>
              <a:rPr spc="254" dirty="0"/>
              <a:t>.: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9167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pc="75" dirty="0"/>
              <a:t>Creating</a:t>
            </a:r>
            <a:r>
              <a:rPr spc="-165" dirty="0"/>
              <a:t> </a:t>
            </a:r>
            <a:r>
              <a:rPr spc="210" dirty="0"/>
              <a:t>custom</a:t>
            </a:r>
            <a:r>
              <a:rPr spc="-165" dirty="0"/>
              <a:t> </a:t>
            </a:r>
            <a:r>
              <a:rPr spc="140" dirty="0"/>
              <a:t>Docker</a:t>
            </a:r>
            <a:r>
              <a:rPr spc="-165" dirty="0"/>
              <a:t> </a:t>
            </a:r>
            <a:r>
              <a:rPr spc="135" dirty="0"/>
              <a:t>images</a:t>
            </a:r>
            <a:r>
              <a:rPr spc="-160" dirty="0"/>
              <a:t> </a:t>
            </a:r>
            <a:r>
              <a:rPr spc="95" dirty="0"/>
              <a:t>is</a:t>
            </a:r>
            <a:r>
              <a:rPr spc="-165" dirty="0"/>
              <a:t> </a:t>
            </a:r>
            <a:r>
              <a:rPr spc="229" dirty="0"/>
              <a:t>common</a:t>
            </a:r>
            <a:r>
              <a:rPr spc="-165" dirty="0"/>
              <a:t> </a:t>
            </a:r>
            <a:r>
              <a:rPr spc="-5" dirty="0"/>
              <a:t>practice.</a:t>
            </a:r>
          </a:p>
          <a:p>
            <a:pPr marL="236854" marR="229870" algn="ctr">
              <a:lnSpc>
                <a:spcPct val="120600"/>
              </a:lnSpc>
            </a:pPr>
            <a:r>
              <a:rPr spc="30" dirty="0"/>
              <a:t>The</a:t>
            </a:r>
            <a:r>
              <a:rPr spc="-160" dirty="0"/>
              <a:t> </a:t>
            </a:r>
            <a:r>
              <a:rPr spc="130" dirty="0"/>
              <a:t>docker</a:t>
            </a:r>
            <a:r>
              <a:rPr spc="-155" dirty="0"/>
              <a:t> </a:t>
            </a:r>
            <a:r>
              <a:rPr spc="30" dirty="0"/>
              <a:t>build</a:t>
            </a:r>
            <a:r>
              <a:rPr spc="-155" dirty="0"/>
              <a:t> </a:t>
            </a:r>
            <a:r>
              <a:rPr spc="215" dirty="0"/>
              <a:t>command</a:t>
            </a:r>
            <a:r>
              <a:rPr spc="-160" dirty="0"/>
              <a:t> </a:t>
            </a:r>
            <a:r>
              <a:rPr spc="-30" dirty="0"/>
              <a:t>with</a:t>
            </a:r>
            <a:r>
              <a:rPr spc="-155" dirty="0"/>
              <a:t> </a:t>
            </a:r>
            <a:r>
              <a:rPr spc="50" dirty="0"/>
              <a:t>the</a:t>
            </a:r>
            <a:r>
              <a:rPr spc="-155" dirty="0"/>
              <a:t> </a:t>
            </a:r>
            <a:r>
              <a:rPr spc="280" dirty="0"/>
              <a:t>-t</a:t>
            </a:r>
            <a:r>
              <a:rPr spc="-155" dirty="0"/>
              <a:t> </a:t>
            </a:r>
            <a:r>
              <a:rPr spc="-55" dirty="0"/>
              <a:t>flag</a:t>
            </a:r>
            <a:r>
              <a:rPr spc="-160" dirty="0"/>
              <a:t> </a:t>
            </a:r>
            <a:r>
              <a:rPr spc="30" dirty="0"/>
              <a:t>lets</a:t>
            </a:r>
            <a:r>
              <a:rPr spc="-155" dirty="0"/>
              <a:t> </a:t>
            </a:r>
            <a:r>
              <a:rPr spc="195" dirty="0"/>
              <a:t>you </a:t>
            </a:r>
            <a:r>
              <a:rPr spc="-1265" dirty="0"/>
              <a:t> </a:t>
            </a:r>
            <a:r>
              <a:rPr spc="30" dirty="0"/>
              <a:t>build </a:t>
            </a:r>
            <a:r>
              <a:rPr spc="80" dirty="0"/>
              <a:t>an </a:t>
            </a:r>
            <a:r>
              <a:rPr spc="85" dirty="0"/>
              <a:t>image </a:t>
            </a:r>
            <a:r>
              <a:rPr spc="55" dirty="0"/>
              <a:t>from </a:t>
            </a:r>
            <a:r>
              <a:rPr spc="60" dirty="0"/>
              <a:t>a </a:t>
            </a:r>
            <a:r>
              <a:rPr spc="25" dirty="0"/>
              <a:t>Dockerfile </a:t>
            </a:r>
            <a:r>
              <a:rPr spc="85" dirty="0"/>
              <a:t>located </a:t>
            </a:r>
            <a:r>
              <a:rPr spc="-50" dirty="0"/>
              <a:t>in </a:t>
            </a:r>
            <a:r>
              <a:rPr spc="50" dirty="0"/>
              <a:t>the </a:t>
            </a:r>
            <a:r>
              <a:rPr spc="55" dirty="0"/>
              <a:t> </a:t>
            </a:r>
            <a:r>
              <a:rPr spc="45" dirty="0"/>
              <a:t>current</a:t>
            </a:r>
            <a:r>
              <a:rPr spc="-165" dirty="0"/>
              <a:t> </a:t>
            </a:r>
            <a:r>
              <a:rPr spc="75" dirty="0"/>
              <a:t>directory</a:t>
            </a:r>
            <a:r>
              <a:rPr spc="-160" dirty="0"/>
              <a:t> </a:t>
            </a:r>
            <a:r>
              <a:rPr spc="150" dirty="0"/>
              <a:t>and</a:t>
            </a:r>
            <a:r>
              <a:rPr spc="-160" dirty="0"/>
              <a:t> </a:t>
            </a:r>
            <a:r>
              <a:rPr spc="190" dirty="0"/>
              <a:t>assigns</a:t>
            </a:r>
            <a:r>
              <a:rPr spc="-160" dirty="0"/>
              <a:t> </a:t>
            </a:r>
            <a:r>
              <a:rPr spc="-125" dirty="0"/>
              <a:t>it</a:t>
            </a:r>
            <a:r>
              <a:rPr spc="-160" dirty="0"/>
              <a:t> </a:t>
            </a:r>
            <a:r>
              <a:rPr spc="60" dirty="0"/>
              <a:t>a</a:t>
            </a:r>
            <a:r>
              <a:rPr spc="-160" dirty="0"/>
              <a:t> </a:t>
            </a:r>
            <a:r>
              <a:rPr spc="25" dirty="0"/>
              <a:t>meaningful</a:t>
            </a:r>
            <a:r>
              <a:rPr spc="-160" dirty="0"/>
              <a:t> </a:t>
            </a:r>
            <a:r>
              <a:rPr spc="-130" dirty="0"/>
              <a:t>tag.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820" y="2893761"/>
            <a:ext cx="576453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70" dirty="0"/>
              <a:t> </a:t>
            </a:r>
            <a:r>
              <a:rPr spc="175" dirty="0"/>
              <a:t>images: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818" rIns="0" bIns="0" rtlCol="0">
            <a:spAutoFit/>
          </a:bodyPr>
          <a:lstStyle/>
          <a:p>
            <a:pPr marL="11430" marR="5080" algn="ctr">
              <a:lnSpc>
                <a:spcPct val="120600"/>
              </a:lnSpc>
              <a:spcBef>
                <a:spcPts val="100"/>
              </a:spcBef>
            </a:pPr>
            <a:r>
              <a:rPr spc="65" dirty="0"/>
              <a:t>To</a:t>
            </a:r>
            <a:r>
              <a:rPr spc="-160" dirty="0"/>
              <a:t> </a:t>
            </a:r>
            <a:r>
              <a:rPr spc="10" dirty="0"/>
              <a:t>view</a:t>
            </a:r>
            <a:r>
              <a:rPr spc="-160" dirty="0"/>
              <a:t> </a:t>
            </a:r>
            <a:r>
              <a:rPr spc="-190" dirty="0"/>
              <a:t>all</a:t>
            </a:r>
            <a:r>
              <a:rPr spc="-160" dirty="0"/>
              <a:t> </a:t>
            </a:r>
            <a:r>
              <a:rPr spc="50" dirty="0"/>
              <a:t>the</a:t>
            </a:r>
            <a:r>
              <a:rPr spc="-160" dirty="0"/>
              <a:t> </a:t>
            </a:r>
            <a:r>
              <a:rPr spc="140" dirty="0"/>
              <a:t>Docker</a:t>
            </a:r>
            <a:r>
              <a:rPr spc="-160" dirty="0"/>
              <a:t> </a:t>
            </a:r>
            <a:r>
              <a:rPr spc="135" dirty="0"/>
              <a:t>images</a:t>
            </a:r>
            <a:r>
              <a:rPr spc="-160" dirty="0"/>
              <a:t> </a:t>
            </a:r>
            <a:r>
              <a:rPr spc="-20" dirty="0"/>
              <a:t>available</a:t>
            </a:r>
            <a:r>
              <a:rPr spc="-155" dirty="0"/>
              <a:t> </a:t>
            </a:r>
            <a:r>
              <a:rPr spc="165" dirty="0"/>
              <a:t>on</a:t>
            </a:r>
            <a:r>
              <a:rPr spc="-160" dirty="0"/>
              <a:t> </a:t>
            </a:r>
            <a:r>
              <a:rPr spc="114" dirty="0"/>
              <a:t>your </a:t>
            </a:r>
            <a:r>
              <a:rPr spc="-1265" dirty="0"/>
              <a:t> </a:t>
            </a:r>
            <a:r>
              <a:rPr spc="80" dirty="0"/>
              <a:t>system, </a:t>
            </a:r>
            <a:r>
              <a:rPr spc="114" dirty="0"/>
              <a:t>simply </a:t>
            </a:r>
            <a:r>
              <a:rPr spc="85" dirty="0"/>
              <a:t>execute </a:t>
            </a:r>
            <a:r>
              <a:rPr spc="130" dirty="0"/>
              <a:t>docker </a:t>
            </a:r>
            <a:r>
              <a:rPr spc="10" dirty="0"/>
              <a:t>images. </a:t>
            </a:r>
            <a:r>
              <a:rPr spc="50" dirty="0"/>
              <a:t>This </a:t>
            </a:r>
            <a:r>
              <a:rPr spc="55" dirty="0"/>
              <a:t> </a:t>
            </a:r>
            <a:r>
              <a:rPr spc="215" dirty="0"/>
              <a:t>command </a:t>
            </a:r>
            <a:r>
              <a:rPr spc="135" dirty="0"/>
              <a:t>provides </a:t>
            </a:r>
            <a:r>
              <a:rPr spc="60" dirty="0"/>
              <a:t>a </a:t>
            </a:r>
            <a:r>
              <a:rPr spc="-45" dirty="0"/>
              <a:t>list </a:t>
            </a:r>
            <a:r>
              <a:rPr spc="35" dirty="0"/>
              <a:t>of </a:t>
            </a:r>
            <a:r>
              <a:rPr dirty="0"/>
              <a:t>images, </a:t>
            </a:r>
            <a:r>
              <a:rPr spc="-35" dirty="0"/>
              <a:t>their </a:t>
            </a:r>
            <a:r>
              <a:rPr spc="-40" dirty="0"/>
              <a:t>tags, </a:t>
            </a:r>
            <a:r>
              <a:rPr spc="-1270" dirty="0"/>
              <a:t> </a:t>
            </a:r>
            <a:r>
              <a:rPr spc="50" dirty="0"/>
              <a:t>creation</a:t>
            </a:r>
            <a:r>
              <a:rPr spc="-165" dirty="0"/>
              <a:t> </a:t>
            </a:r>
            <a:r>
              <a:rPr spc="-5" dirty="0"/>
              <a:t>dates,</a:t>
            </a:r>
            <a:r>
              <a:rPr spc="-160" dirty="0"/>
              <a:t> </a:t>
            </a:r>
            <a:r>
              <a:rPr spc="150" dirty="0"/>
              <a:t>and</a:t>
            </a:r>
            <a:r>
              <a:rPr spc="-160" dirty="0"/>
              <a:t> </a:t>
            </a:r>
            <a:r>
              <a:rPr spc="-30" dirty="0"/>
              <a:t>sizes.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4517" y="2893761"/>
            <a:ext cx="451866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0" dirty="0"/>
              <a:t>docker</a:t>
            </a:r>
            <a:r>
              <a:rPr spc="95" dirty="0"/>
              <a:t> </a:t>
            </a:r>
            <a:r>
              <a:rPr spc="35" dirty="0"/>
              <a:t>run</a:t>
            </a:r>
            <a:r>
              <a:rPr spc="9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4512" y="4515749"/>
            <a:ext cx="13418819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33020" algn="ctr">
              <a:lnSpc>
                <a:spcPct val="120600"/>
              </a:lnSpc>
              <a:spcBef>
                <a:spcPts val="100"/>
              </a:spcBef>
            </a:pP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4250" spc="30" dirty="0">
                <a:solidFill>
                  <a:srgbClr val="FFFFFF"/>
                </a:solidFill>
                <a:latin typeface="Trebuchet MS"/>
                <a:cs typeface="Trebuchet MS"/>
              </a:rPr>
              <a:t>run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command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fundamental 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starting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containers.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desired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60" dirty="0">
                <a:solidFill>
                  <a:srgbClr val="FFFFFF"/>
                </a:solidFill>
                <a:latin typeface="Trebuchet MS"/>
                <a:cs typeface="Trebuchet MS"/>
              </a:rPr>
              <a:t>name,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launch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" dirty="0">
                <a:solidFill>
                  <a:srgbClr val="FFFFFF"/>
                </a:solidFill>
                <a:latin typeface="Trebuchet MS"/>
                <a:cs typeface="Trebuchet MS"/>
              </a:rPr>
              <a:t>instance.</a:t>
            </a:r>
            <a:endParaRPr sz="4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rebuchet MS"/>
              <a:cs typeface="Trebuchet MS"/>
            </a:endParaRPr>
          </a:p>
          <a:p>
            <a:pPr marL="12700" marR="5080" algn="ctr">
              <a:lnSpc>
                <a:spcPct val="120600"/>
              </a:lnSpc>
            </a:pPr>
            <a:r>
              <a:rPr sz="4250" spc="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10" dirty="0">
                <a:solidFill>
                  <a:srgbClr val="FFFFFF"/>
                </a:solidFill>
                <a:latin typeface="Trebuchet MS"/>
                <a:cs typeface="Trebuchet MS"/>
              </a:rPr>
              <a:t>--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25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2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250" spc="-20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4250" spc="70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250" spc="35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4250" spc="70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4250" spc="-7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250" spc="35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4250" spc="509" dirty="0">
                <a:solidFill>
                  <a:srgbClr val="FFFFFF"/>
                </a:solidFill>
                <a:latin typeface="Trebuchet MS"/>
                <a:cs typeface="Trebuchet MS"/>
              </a:rPr>
              <a:t>0 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nginx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6936" y="2893761"/>
            <a:ext cx="3914140" cy="904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750" b="1" spc="260" dirty="0">
                <a:solidFill>
                  <a:srgbClr val="048AFF"/>
                </a:solidFill>
                <a:latin typeface="Arial"/>
                <a:cs typeface="Arial"/>
              </a:rPr>
              <a:t>docker</a:t>
            </a:r>
            <a:r>
              <a:rPr sz="5750" b="1" spc="70" dirty="0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sz="5750" b="1" spc="-75" dirty="0">
                <a:solidFill>
                  <a:srgbClr val="048AFF"/>
                </a:solidFill>
                <a:latin typeface="Arial"/>
                <a:cs typeface="Arial"/>
              </a:rPr>
              <a:t>ps:</a:t>
            </a:r>
            <a:endParaRPr sz="5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6092" y="4515749"/>
            <a:ext cx="1337627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600"/>
              </a:lnSpc>
              <a:spcBef>
                <a:spcPts val="100"/>
              </a:spcBef>
            </a:pP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containers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system,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425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5" dirty="0">
                <a:solidFill>
                  <a:srgbClr val="FFFFFF"/>
                </a:solidFill>
                <a:latin typeface="Trebuchet MS"/>
                <a:cs typeface="Trebuchet MS"/>
              </a:rPr>
              <a:t>ps.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2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containers </a:t>
            </a:r>
            <a:r>
              <a:rPr sz="4250" spc="-1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70" dirty="0">
                <a:solidFill>
                  <a:srgbClr val="FFFFFF"/>
                </a:solidFill>
                <a:latin typeface="Trebuchet MS"/>
                <a:cs typeface="Trebuchet MS"/>
              </a:rPr>
              <a:t>IDs,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names,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statuses.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778</Words>
  <Application>Microsoft Office PowerPoint</Application>
  <PresentationFormat>Custom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20 ESSENTIAL DOCKER</vt:lpstr>
      <vt:lpstr>INTRODUCTION</vt:lpstr>
      <vt:lpstr>docker --version:</vt:lpstr>
      <vt:lpstr>docker info:</vt:lpstr>
      <vt:lpstr>docker pull :</vt:lpstr>
      <vt:lpstr>docker build -t .:</vt:lpstr>
      <vt:lpstr>docker images:</vt:lpstr>
      <vt:lpstr>docker run :</vt:lpstr>
      <vt:lpstr>PowerPoint Presentation</vt:lpstr>
      <vt:lpstr>PowerPoint Presentation</vt:lpstr>
      <vt:lpstr>docker start :</vt:lpstr>
      <vt:lpstr>docker stop :</vt:lpstr>
      <vt:lpstr>docker restart :</vt:lpstr>
      <vt:lpstr>docker rm :</vt:lpstr>
      <vt:lpstr>docker rmi :</vt:lpstr>
      <vt:lpstr>docker exec -it :</vt:lpstr>
      <vt:lpstr>docker logs :</vt:lpstr>
      <vt:lpstr>docker cp :</vt:lpstr>
      <vt:lpstr>PowerPoint Presentation</vt:lpstr>
      <vt:lpstr>PowerPoint Presentation</vt:lpstr>
      <vt:lpstr>PowerPoint Presentation</vt:lpstr>
      <vt:lpstr>docker-compose down: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dc:creator>Aj</dc:creator>
  <cp:keywords>DAFrtFo6rdY,BAFb1IOEhjU</cp:keywords>
  <cp:lastModifiedBy>venna madhu</cp:lastModifiedBy>
  <cp:revision>1</cp:revision>
  <dcterms:created xsi:type="dcterms:W3CDTF">2023-12-25T05:26:18Z</dcterms:created>
  <dcterms:modified xsi:type="dcterms:W3CDTF">2023-12-25T05:27:39Z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2023-12-25T00:00:00Z</vt:filetime>
  </property>
</Properties>
</file>