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08" r:id="rId6"/>
    <p:sldId id="309" r:id="rId7"/>
    <p:sldId id="294" r:id="rId8"/>
    <p:sldId id="295" r:id="rId9"/>
    <p:sldId id="310" r:id="rId10"/>
    <p:sldId id="313" r:id="rId11"/>
    <p:sldId id="314" r:id="rId12"/>
    <p:sldId id="315" r:id="rId13"/>
    <p:sldId id="775" r:id="rId14"/>
    <p:sldId id="776" r:id="rId15"/>
    <p:sldId id="777" r:id="rId16"/>
    <p:sldId id="768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4967" autoAdjust="0"/>
  </p:normalViewPr>
  <p:slideViewPr>
    <p:cSldViewPr snapToGrid="0">
      <p:cViewPr>
        <p:scale>
          <a:sx n="87" d="100"/>
          <a:sy n="87" d="100"/>
        </p:scale>
        <p:origin x="533" y="4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 err="1"/>
              <a:t>ELearn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D.Prudhvi</a:t>
            </a:r>
            <a:r>
              <a:rPr lang="en-US" dirty="0"/>
              <a:t> Teja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09599" y="428821"/>
            <a:ext cx="10294513" cy="664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How to create API test cases?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652528" y="1449641"/>
            <a:ext cx="11157397" cy="4873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1867"/>
              </a:spcBef>
              <a:spcAft>
                <a:spcPts val="0"/>
              </a:spcAft>
              <a:buFontTx/>
              <a:buNone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Tx/>
              <a:buNone/>
              <a:tabLst>
                <a:tab pos="803275" algn="l"/>
              </a:tabLst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methods in the </a:t>
            </a:r>
            <a:r>
              <a:rPr lang="en-US" b="1" dirty="0"/>
              <a:t>Agent</a:t>
            </a:r>
            <a:r>
              <a:rPr lang="en-US" dirty="0"/>
              <a:t> Class to call required API’s.</a:t>
            </a:r>
          </a:p>
          <a:p>
            <a:pPr marL="1319212" lvl="3" indent="-457200">
              <a:buFont typeface="Courier New" panose="02070309020205020404" pitchFamily="49" charset="0"/>
              <a:buChar char="o"/>
            </a:pPr>
            <a:r>
              <a:rPr lang="en-US" sz="2000" dirty="0"/>
              <a:t>Each API has one or more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methods to fetch required value from the API response in the </a:t>
            </a:r>
            <a:r>
              <a:rPr lang="en-US" b="1" dirty="0"/>
              <a:t>wiring</a:t>
            </a:r>
            <a:r>
              <a:rPr lang="en-US" dirty="0"/>
              <a:t>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b="1" dirty="0"/>
              <a:t>test case</a:t>
            </a:r>
            <a:r>
              <a:rPr lang="en-US" dirty="0"/>
              <a:t> class and call methods of Agent class and wiring class based on test scenarios.</a:t>
            </a:r>
          </a:p>
          <a:p>
            <a:pPr marL="1327150" lvl="5" indent="-342900">
              <a:buFont typeface="Courier New" panose="02070309020205020404" pitchFamily="49" charset="0"/>
              <a:buChar char="o"/>
            </a:pPr>
            <a:r>
              <a:rPr lang="en-US" sz="2000" dirty="0"/>
              <a:t>Perform the assertions after calling agent and wiring class methods.</a:t>
            </a:r>
          </a:p>
          <a:p>
            <a:pPr marL="1327150" lvl="5" indent="-342900">
              <a:buFont typeface="Courier New" panose="02070309020205020404" pitchFamily="49" charset="0"/>
              <a:buChar char="o"/>
            </a:pPr>
            <a:r>
              <a:rPr lang="en-US" sz="2000" dirty="0"/>
              <a:t>Log the steps.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13525" y="5060126"/>
            <a:ext cx="11031627" cy="1097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1867"/>
              </a:spcBef>
              <a:spcAft>
                <a:spcPts val="0"/>
              </a:spcAft>
              <a:buFontTx/>
              <a:buNone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Tx/>
              <a:buNone/>
              <a:tabLst>
                <a:tab pos="803275" algn="l"/>
              </a:tabLst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3200" b="1" dirty="0">
              <a:solidFill>
                <a:srgbClr val="9160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09600" y="403396"/>
            <a:ext cx="115824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Agent Class - API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609600" y="1253544"/>
            <a:ext cx="11035552" cy="5211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1867"/>
              </a:spcBef>
              <a:spcAft>
                <a:spcPts val="0"/>
              </a:spcAft>
              <a:buFontTx/>
              <a:buNone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Tx/>
              <a:buNone/>
              <a:tabLst>
                <a:tab pos="803275" algn="l"/>
              </a:tabLst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Construct the end point URL.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data class helps in generating payload with pre-defined/run time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13525" y="5060126"/>
            <a:ext cx="11031627" cy="1097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1867"/>
              </a:spcBef>
              <a:spcAft>
                <a:spcPts val="0"/>
              </a:spcAft>
              <a:buFontTx/>
              <a:buNone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Tx/>
              <a:buNone/>
              <a:tabLst>
                <a:tab pos="803275" algn="l"/>
              </a:tabLst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3200" b="1" dirty="0">
              <a:solidFill>
                <a:srgbClr val="9160D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4" y="2526814"/>
            <a:ext cx="7598535" cy="31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09599" y="428821"/>
            <a:ext cx="10294513" cy="664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Wiring class - API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609600" y="1462520"/>
            <a:ext cx="11035552" cy="362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1867"/>
              </a:spcBef>
              <a:spcAft>
                <a:spcPts val="0"/>
              </a:spcAft>
              <a:buFontTx/>
              <a:buNone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Tx/>
              <a:buNone/>
              <a:tabLst>
                <a:tab pos="803275" algn="l"/>
              </a:tabLst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Store API response and retrieve the required value from the response.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13525" y="5060126"/>
            <a:ext cx="11031627" cy="1097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1867"/>
              </a:spcBef>
              <a:spcAft>
                <a:spcPts val="0"/>
              </a:spcAft>
              <a:buFontTx/>
              <a:buNone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Tx/>
              <a:buNone/>
              <a:tabLst>
                <a:tab pos="803275" algn="l"/>
              </a:tabLst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3200" b="1" dirty="0">
              <a:solidFill>
                <a:srgbClr val="9160D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87" y="2441277"/>
            <a:ext cx="4512040" cy="33618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4" y="2457656"/>
            <a:ext cx="6008004" cy="30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09600" y="403396"/>
            <a:ext cx="115824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Test Class - API</a:t>
            </a: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609600" y="1253544"/>
            <a:ext cx="11035552" cy="5211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1867"/>
              </a:spcBef>
              <a:spcAft>
                <a:spcPts val="0"/>
              </a:spcAft>
              <a:buFontTx/>
              <a:buNone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Tx/>
              <a:buNone/>
              <a:tabLst>
                <a:tab pos="803275" algn="l"/>
              </a:tabLst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Call Pre and post condition methods from base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Call agent and wiring class methods based on test scenarios.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13525" y="5060126"/>
            <a:ext cx="11031627" cy="1097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1867"/>
              </a:spcBef>
              <a:spcAft>
                <a:spcPts val="0"/>
              </a:spcAft>
              <a:buFontTx/>
              <a:buNone/>
              <a:defRPr sz="20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Tx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Tx/>
              <a:buNone/>
              <a:tabLst>
                <a:tab pos="803275" algn="l"/>
              </a:tabLst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Tx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sz="3200" b="1" dirty="0">
              <a:solidFill>
                <a:srgbClr val="9160D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13" y="2403095"/>
            <a:ext cx="6370749" cy="34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174791"/>
            <a:ext cx="2743200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D.Prudhvi</a:t>
            </a:r>
            <a:r>
              <a:rPr lang="en-US" dirty="0"/>
              <a:t> Teja</a:t>
            </a:r>
          </a:p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A66B7C-187F-4072-975E-189D3CF24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DD2824-3E1B-458F-9724-C086EBE26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EBA6AA-8F94-4049-9F66-7FDDA545A7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51FC929-B066-4EA7-8076-96F70EBA916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2"/>
            <a:ext cx="4195674" cy="11305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18752" y="2120048"/>
            <a:ext cx="5350115" cy="261790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88" y="1635551"/>
            <a:ext cx="5049910" cy="47935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ELearn is a for-profit Massive Open Online Course (MOOC) provider aimed at professionals (companies).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Professionals take courses primarily to improve job-related skills. All courses generate credit toward technical certification.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 ELearn has made a special effort to attract corporate trainers seeking to create coursework for employees of their company, work culture, harassment at the work place etc.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ELearn is just a platform for the courses.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ELearn is E-learning Where CSOD is Cornerstone On Demand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5" y="1591485"/>
            <a:ext cx="35480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755" y="98981"/>
            <a:ext cx="10121245" cy="8417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Test Automation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212" y="910004"/>
            <a:ext cx="9769836" cy="4274644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 testing framework is a set of guidelines or rules used for creating and designing test cases. A framework is comprised of a combination of practices and tools that are designed to help QA professionals test more efficiently.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These guidelines could include coding standards, test-data handling methods, object repositories, processes for storing test results, or information on how to access external resources.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cap="all" dirty="0">
                <a:solidFill>
                  <a:schemeClr val="tx1"/>
                </a:solidFill>
                <a:cs typeface="Arial" panose="020B0604020202020204" pitchFamily="34" charset="0"/>
              </a:rPr>
              <a:t>BENEFITS OF A TEST AUTOMATION FRAMEWORK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cs typeface="Arial" panose="020B0604020202020204" pitchFamily="34" charset="0"/>
              </a:rPr>
              <a:t>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Improved test efficiency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Minimal manual intervention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Maximum test coverage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Reusability of code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ELearn</a:t>
            </a:r>
            <a:r>
              <a:rPr lang="en-US" dirty="0">
                <a:solidFill>
                  <a:schemeClr val="accent1"/>
                </a:solidFill>
              </a:rPr>
              <a:t> Test Automation 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265A4DF-FCA7-4DD1-90DC-FFB668DA9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28" y="1825625"/>
            <a:ext cx="9869544" cy="4351338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Technologies used…</a:t>
            </a:r>
            <a:endParaRPr lang="en-US" sz="5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35453"/>
              </p:ext>
            </p:extLst>
          </p:nvPr>
        </p:nvGraphicFramePr>
        <p:xfrm>
          <a:off x="1447799" y="1690688"/>
          <a:ext cx="3269273" cy="42615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69273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</a:tblGrid>
              <a:tr h="426151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Java - 1.8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Selenium - 3.9.1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Maven - 3.5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Unirest</a:t>
                      </a: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- 1.4.9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TestNG – 6.8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Eclipse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 Rail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943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883628"/>
            <a:ext cx="4553712" cy="5974372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>
                <a:solidFill>
                  <a:schemeClr val="accent5">
                    <a:lumMod val="50000"/>
                  </a:schemeClr>
                </a:solidFill>
              </a:rPr>
              <a:t>agents</a:t>
            </a:r>
            <a:r>
              <a:rPr lang="en-US" sz="2900" dirty="0">
                <a:solidFill>
                  <a:schemeClr val="accent5">
                    <a:lumMod val="50000"/>
                  </a:schemeClr>
                </a:solidFill>
              </a:rPr>
              <a:t> package contains methods that performs user actions on the page using wiring classes.</a:t>
            </a:r>
          </a:p>
          <a:p>
            <a:endParaRPr lang="en-US" sz="29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900" b="1" dirty="0">
                <a:solidFill>
                  <a:schemeClr val="accent5">
                    <a:lumMod val="50000"/>
                  </a:schemeClr>
                </a:solidFill>
              </a:rPr>
              <a:t>cases</a:t>
            </a:r>
            <a:r>
              <a:rPr lang="en-US" sz="2900" dirty="0">
                <a:solidFill>
                  <a:schemeClr val="accent5">
                    <a:lumMod val="50000"/>
                  </a:schemeClr>
                </a:solidFill>
              </a:rPr>
              <a:t> package contains the test cases.</a:t>
            </a:r>
          </a:p>
          <a:p>
            <a:endParaRPr lang="en-US" sz="29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900" b="1" dirty="0">
                <a:solidFill>
                  <a:schemeClr val="accent5">
                    <a:lumMod val="50000"/>
                  </a:schemeClr>
                </a:solidFill>
              </a:rPr>
              <a:t>common</a:t>
            </a:r>
            <a:r>
              <a:rPr lang="en-US" sz="2900" dirty="0">
                <a:solidFill>
                  <a:schemeClr val="accent5">
                    <a:lumMod val="50000"/>
                  </a:schemeClr>
                </a:solidFill>
              </a:rPr>
              <a:t> package contains application utility classes. i.e. </a:t>
            </a:r>
            <a:r>
              <a:rPr lang="en-US" sz="2900" dirty="0" err="1">
                <a:solidFill>
                  <a:schemeClr val="accent5">
                    <a:lumMod val="50000"/>
                  </a:schemeClr>
                </a:solidFill>
              </a:rPr>
              <a:t>emailUtility</a:t>
            </a:r>
            <a:r>
              <a:rPr lang="en-US" sz="29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sz="29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900" b="1" dirty="0">
                <a:solidFill>
                  <a:schemeClr val="accent5">
                    <a:lumMod val="50000"/>
                  </a:schemeClr>
                </a:solidFill>
              </a:rPr>
              <a:t>Infrastructure</a:t>
            </a:r>
            <a:r>
              <a:rPr lang="en-US" sz="2900" dirty="0">
                <a:solidFill>
                  <a:schemeClr val="accent5">
                    <a:lumMod val="50000"/>
                  </a:schemeClr>
                </a:solidFill>
              </a:rPr>
              <a:t> package contains the learn utility classes.</a:t>
            </a:r>
          </a:p>
          <a:p>
            <a:endParaRPr lang="en-US" sz="29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900" b="1" dirty="0">
                <a:solidFill>
                  <a:schemeClr val="accent5">
                    <a:lumMod val="50000"/>
                  </a:schemeClr>
                </a:solidFill>
              </a:rPr>
              <a:t>wiring (UI) </a:t>
            </a:r>
            <a:r>
              <a:rPr lang="en-US" sz="2900" dirty="0">
                <a:solidFill>
                  <a:schemeClr val="accent5">
                    <a:lumMod val="50000"/>
                  </a:schemeClr>
                </a:solidFill>
              </a:rPr>
              <a:t>package contains the classes to store the locators of the page.</a:t>
            </a:r>
          </a:p>
          <a:p>
            <a:endParaRPr lang="en-US" sz="29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900" b="1" dirty="0">
                <a:solidFill>
                  <a:schemeClr val="accent5">
                    <a:lumMod val="50000"/>
                  </a:schemeClr>
                </a:solidFill>
              </a:rPr>
              <a:t>wiring(API)</a:t>
            </a:r>
            <a:r>
              <a:rPr lang="en-US" sz="2900" dirty="0">
                <a:solidFill>
                  <a:schemeClr val="accent5">
                    <a:lumMod val="50000"/>
                  </a:schemeClr>
                </a:solidFill>
              </a:rPr>
              <a:t> package contains the classes to store the APIs responses.</a:t>
            </a:r>
          </a:p>
          <a:p>
            <a:endParaRPr lang="en-US" sz="29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900" b="1" dirty="0">
                <a:solidFill>
                  <a:schemeClr val="accent5">
                    <a:lumMod val="50000"/>
                  </a:schemeClr>
                </a:solidFill>
              </a:rPr>
              <a:t>resources</a:t>
            </a:r>
            <a:r>
              <a:rPr lang="en-US" sz="2900" dirty="0">
                <a:solidFill>
                  <a:schemeClr val="accent5">
                    <a:lumMod val="50000"/>
                  </a:schemeClr>
                </a:solidFill>
              </a:rPr>
              <a:t> package contains the files that are needed in the project like Courses, CVE/CSV file etc.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6" name="Content Placeholder 1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FD258C6-1C30-4D06-884A-3E0F6E6C4E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0078" y="236225"/>
            <a:ext cx="3208290" cy="6410760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643938" y="1590675"/>
            <a:ext cx="3548062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FBE1-15E3-493F-8591-88D96C66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Test Workflow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449DAB7A-21AC-4758-B84A-433FC3A71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143" y="1825625"/>
            <a:ext cx="976571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E3AE-CD72-487F-A073-5C7E9F9B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8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0D540C-8ACE-4AF9-A376-6DA848D53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919"/>
            <a:ext cx="9144000" cy="87483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How to Create UI Tests?</a:t>
            </a:r>
            <a:endParaRPr lang="en-US" sz="48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7730F1-A8CF-4E67-A8AE-25D207A92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93581"/>
            <a:ext cx="9144000" cy="5328138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UI Wiring: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Capture the locators(ID, name, </a:t>
            </a:r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</a:rPr>
              <a:t>Xpath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, etc.) from the web page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Different types of elements(Textbox, Dropdown etc.) are identified with their locator value and stored in a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Element collection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map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Agent methods access these elements to perform the UI actions on the page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UI Agents: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We have to set the page context according to the respective Agent in the Agent Constructor.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Agents contain the convenience methods to perform actions on the web page using the identified elements from the Wiring class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Agent methods return the next Agent once the method executes successfully.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Test Cases: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Test Cases needs to extend the Base Classes where necessary pre conditions and post conditions gets executed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Model Classes are used to manage the Test Data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Test Cases call the Agent methods to perform the Test steps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Test Cases contain the assertions which compares the actual and expected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FBE1-15E3-493F-8591-88D96C66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419"/>
            <a:ext cx="10515600" cy="798269"/>
          </a:xfrm>
        </p:spPr>
        <p:txBody>
          <a:bodyPr>
            <a:normAutofit fontScale="90000"/>
          </a:bodyPr>
          <a:lstStyle/>
          <a:p>
            <a:r>
              <a:rPr lang="en-US" dirty="0"/>
              <a:t>API Test Workflow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9DAB7A-21AC-4758-B84A-433FC3A71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13143" y="1868859"/>
            <a:ext cx="9765714" cy="42648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E3AE-CD72-487F-A073-5C7E9F9B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2959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Univers</vt:lpstr>
      <vt:lpstr>GradientUnivers</vt:lpstr>
      <vt:lpstr>ELearn</vt:lpstr>
      <vt:lpstr>Introduction</vt:lpstr>
      <vt:lpstr>Test Automation Framework</vt:lpstr>
      <vt:lpstr>ELearn Test Automation </vt:lpstr>
      <vt:lpstr>Technologies used…</vt:lpstr>
      <vt:lpstr>Project Structure</vt:lpstr>
      <vt:lpstr>UI Test Workflow </vt:lpstr>
      <vt:lpstr>How to Create UI Tests?</vt:lpstr>
      <vt:lpstr>API Test Workflow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2022-09-17T16:12:33Z</dcterms:created>
  <dcterms:modified xsi:type="dcterms:W3CDTF">2022-09-17T17:11:30Z</dcterms:modified>
</cp:coreProperties>
</file>