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79" r:id="rId6"/>
    <p:sldId id="274" r:id="rId7"/>
    <p:sldId id="275" r:id="rId8"/>
    <p:sldId id="276" r:id="rId9"/>
    <p:sldId id="280" r:id="rId10"/>
    <p:sldId id="267" r:id="rId11"/>
    <p:sldId id="281" r:id="rId12"/>
    <p:sldId id="282" r:id="rId13"/>
    <p:sldId id="283" r:id="rId14"/>
    <p:sldId id="284" r:id="rId15"/>
    <p:sldId id="261"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9" d="100"/>
          <a:sy n="89" d="100"/>
        </p:scale>
        <p:origin x="-403" y="2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A1564-28C7-4F50-BFC2-7B0C310BDCDA}" type="datetimeFigureOut">
              <a:rPr lang="en-IN" smtClean="0"/>
              <a:t>08-04-2025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FEE1F9-935F-4B8F-BA98-C5E396D13CF6}" type="slidenum">
              <a:rPr lang="en-IN" smtClean="0"/>
              <a:t>‹#›</a:t>
            </a:fld>
            <a:endParaRPr lang="en-IN"/>
          </a:p>
        </p:txBody>
      </p:sp>
    </p:spTree>
    <p:extLst>
      <p:ext uri="{BB962C8B-B14F-4D97-AF65-F5344CB8AC3E}">
        <p14:creationId xmlns:p14="http://schemas.microsoft.com/office/powerpoint/2010/main" val="3635884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C76C1F-21DF-985A-243C-E55E878450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A4684F96-F7D7-2C78-DF66-A79A399DAC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A94FBB1C-40ED-25B4-22F9-3739AC242B99}"/>
              </a:ext>
            </a:extLst>
          </p:cNvPr>
          <p:cNvSpPr>
            <a:spLocks noGrp="1"/>
          </p:cNvSpPr>
          <p:nvPr>
            <p:ph type="dt" sz="half" idx="10"/>
          </p:nvPr>
        </p:nvSpPr>
        <p:spPr/>
        <p:txBody>
          <a:bodyPr/>
          <a:lstStyle/>
          <a:p>
            <a:fld id="{F4CFB129-5B57-466B-8C22-1AD9B8B9D7EC}" type="datetimeFigureOut">
              <a:rPr lang="en-IN" smtClean="0"/>
              <a:t>08-04-2025</a:t>
            </a:fld>
            <a:endParaRPr lang="en-IN"/>
          </a:p>
        </p:txBody>
      </p:sp>
      <p:sp>
        <p:nvSpPr>
          <p:cNvPr id="5" name="Footer Placeholder 4">
            <a:extLst>
              <a:ext uri="{FF2B5EF4-FFF2-40B4-BE49-F238E27FC236}">
                <a16:creationId xmlns="" xmlns:a16="http://schemas.microsoft.com/office/drawing/2014/main" id="{F311D9EB-4145-9477-45DC-4FA98C7CBB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E837945-0425-7772-4B9B-2C50A4AC4D1E}"/>
              </a:ext>
            </a:extLst>
          </p:cNvPr>
          <p:cNvSpPr>
            <a:spLocks noGrp="1"/>
          </p:cNvSpPr>
          <p:nvPr>
            <p:ph type="sldNum" sz="quarter" idx="12"/>
          </p:nvPr>
        </p:nvSpPr>
        <p:spPr/>
        <p:txBody>
          <a:bodyPr/>
          <a:lstStyle/>
          <a:p>
            <a:fld id="{BD1AFC8E-41E9-4D0F-821E-4090FD1F7078}" type="slidenum">
              <a:rPr lang="en-IN" smtClean="0"/>
              <a:t>‹#›</a:t>
            </a:fld>
            <a:endParaRPr lang="en-IN"/>
          </a:p>
        </p:txBody>
      </p:sp>
    </p:spTree>
    <p:extLst>
      <p:ext uri="{BB962C8B-B14F-4D97-AF65-F5344CB8AC3E}">
        <p14:creationId xmlns:p14="http://schemas.microsoft.com/office/powerpoint/2010/main" val="2273356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81983D-ABFC-3B9A-E885-BADA59A478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A33F4EB-1A1E-49C0-3ACA-BDA36EB2DC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5DD1224-B313-C2B2-11CD-1F75F56E22C6}"/>
              </a:ext>
            </a:extLst>
          </p:cNvPr>
          <p:cNvSpPr>
            <a:spLocks noGrp="1"/>
          </p:cNvSpPr>
          <p:nvPr>
            <p:ph type="dt" sz="half" idx="10"/>
          </p:nvPr>
        </p:nvSpPr>
        <p:spPr/>
        <p:txBody>
          <a:bodyPr/>
          <a:lstStyle/>
          <a:p>
            <a:fld id="{F4CFB129-5B57-466B-8C22-1AD9B8B9D7EC}" type="datetimeFigureOut">
              <a:rPr lang="en-IN" smtClean="0"/>
              <a:t>08-04-2025</a:t>
            </a:fld>
            <a:endParaRPr lang="en-IN"/>
          </a:p>
        </p:txBody>
      </p:sp>
      <p:sp>
        <p:nvSpPr>
          <p:cNvPr id="5" name="Footer Placeholder 4">
            <a:extLst>
              <a:ext uri="{FF2B5EF4-FFF2-40B4-BE49-F238E27FC236}">
                <a16:creationId xmlns="" xmlns:a16="http://schemas.microsoft.com/office/drawing/2014/main" id="{4DA4C284-0E5A-FF6C-E6B2-98AACBCABB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0F109AC-86F8-CA9E-E58C-283BD12FD57B}"/>
              </a:ext>
            </a:extLst>
          </p:cNvPr>
          <p:cNvSpPr>
            <a:spLocks noGrp="1"/>
          </p:cNvSpPr>
          <p:nvPr>
            <p:ph type="sldNum" sz="quarter" idx="12"/>
          </p:nvPr>
        </p:nvSpPr>
        <p:spPr/>
        <p:txBody>
          <a:bodyPr/>
          <a:lstStyle/>
          <a:p>
            <a:fld id="{BD1AFC8E-41E9-4D0F-821E-4090FD1F7078}" type="slidenum">
              <a:rPr lang="en-IN" smtClean="0"/>
              <a:t>‹#›</a:t>
            </a:fld>
            <a:endParaRPr lang="en-IN"/>
          </a:p>
        </p:txBody>
      </p:sp>
    </p:spTree>
    <p:extLst>
      <p:ext uri="{BB962C8B-B14F-4D97-AF65-F5344CB8AC3E}">
        <p14:creationId xmlns:p14="http://schemas.microsoft.com/office/powerpoint/2010/main" val="215073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FC71A39-A84B-E9A4-B784-9D923E719C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0E799CB-8983-7E77-FBBE-9CFC001671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4840014-FF5D-A036-E0E8-2C9B536F0105}"/>
              </a:ext>
            </a:extLst>
          </p:cNvPr>
          <p:cNvSpPr>
            <a:spLocks noGrp="1"/>
          </p:cNvSpPr>
          <p:nvPr>
            <p:ph type="dt" sz="half" idx="10"/>
          </p:nvPr>
        </p:nvSpPr>
        <p:spPr/>
        <p:txBody>
          <a:bodyPr/>
          <a:lstStyle/>
          <a:p>
            <a:fld id="{F4CFB129-5B57-466B-8C22-1AD9B8B9D7EC}" type="datetimeFigureOut">
              <a:rPr lang="en-IN" smtClean="0"/>
              <a:t>08-04-2025</a:t>
            </a:fld>
            <a:endParaRPr lang="en-IN"/>
          </a:p>
        </p:txBody>
      </p:sp>
      <p:sp>
        <p:nvSpPr>
          <p:cNvPr id="5" name="Footer Placeholder 4">
            <a:extLst>
              <a:ext uri="{FF2B5EF4-FFF2-40B4-BE49-F238E27FC236}">
                <a16:creationId xmlns="" xmlns:a16="http://schemas.microsoft.com/office/drawing/2014/main" id="{6427E233-7008-A2CB-328F-CA22A3410E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22227C7-EB2A-BFF4-4D0B-433B5481D408}"/>
              </a:ext>
            </a:extLst>
          </p:cNvPr>
          <p:cNvSpPr>
            <a:spLocks noGrp="1"/>
          </p:cNvSpPr>
          <p:nvPr>
            <p:ph type="sldNum" sz="quarter" idx="12"/>
          </p:nvPr>
        </p:nvSpPr>
        <p:spPr/>
        <p:txBody>
          <a:bodyPr/>
          <a:lstStyle/>
          <a:p>
            <a:fld id="{BD1AFC8E-41E9-4D0F-821E-4090FD1F7078}" type="slidenum">
              <a:rPr lang="en-IN" smtClean="0"/>
              <a:t>‹#›</a:t>
            </a:fld>
            <a:endParaRPr lang="en-IN"/>
          </a:p>
        </p:txBody>
      </p:sp>
    </p:spTree>
    <p:extLst>
      <p:ext uri="{BB962C8B-B14F-4D97-AF65-F5344CB8AC3E}">
        <p14:creationId xmlns:p14="http://schemas.microsoft.com/office/powerpoint/2010/main" val="1203312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FE3AE1-143C-8FE3-B047-AA7BE70F98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77D747E-497D-24AE-998A-ABDD965B70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BBA1CBC-1D24-B2D3-B593-EFFE0EE6DC8C}"/>
              </a:ext>
            </a:extLst>
          </p:cNvPr>
          <p:cNvSpPr>
            <a:spLocks noGrp="1"/>
          </p:cNvSpPr>
          <p:nvPr>
            <p:ph type="dt" sz="half" idx="10"/>
          </p:nvPr>
        </p:nvSpPr>
        <p:spPr/>
        <p:txBody>
          <a:bodyPr/>
          <a:lstStyle/>
          <a:p>
            <a:fld id="{F4CFB129-5B57-466B-8C22-1AD9B8B9D7EC}" type="datetimeFigureOut">
              <a:rPr lang="en-IN" smtClean="0"/>
              <a:t>08-04-2025</a:t>
            </a:fld>
            <a:endParaRPr lang="en-IN"/>
          </a:p>
        </p:txBody>
      </p:sp>
      <p:sp>
        <p:nvSpPr>
          <p:cNvPr id="5" name="Footer Placeholder 4">
            <a:extLst>
              <a:ext uri="{FF2B5EF4-FFF2-40B4-BE49-F238E27FC236}">
                <a16:creationId xmlns="" xmlns:a16="http://schemas.microsoft.com/office/drawing/2014/main" id="{877A0815-B3E6-89F5-C3A2-B7DF44DA11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B92CAEF-A141-0C9C-6C56-00567CA4F98E}"/>
              </a:ext>
            </a:extLst>
          </p:cNvPr>
          <p:cNvSpPr>
            <a:spLocks noGrp="1"/>
          </p:cNvSpPr>
          <p:nvPr>
            <p:ph type="sldNum" sz="quarter" idx="12"/>
          </p:nvPr>
        </p:nvSpPr>
        <p:spPr/>
        <p:txBody>
          <a:bodyPr/>
          <a:lstStyle/>
          <a:p>
            <a:fld id="{BD1AFC8E-41E9-4D0F-821E-4090FD1F7078}" type="slidenum">
              <a:rPr lang="en-IN" smtClean="0"/>
              <a:t>‹#›</a:t>
            </a:fld>
            <a:endParaRPr lang="en-IN"/>
          </a:p>
        </p:txBody>
      </p:sp>
    </p:spTree>
    <p:extLst>
      <p:ext uri="{BB962C8B-B14F-4D97-AF65-F5344CB8AC3E}">
        <p14:creationId xmlns:p14="http://schemas.microsoft.com/office/powerpoint/2010/main" val="1046172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DBDD90-65BB-4DB2-A598-7EDF55C43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F133385-B5EE-9D39-DF5D-D14CABC600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D035FA1-534B-E17E-57B3-FF4D24C21C0F}"/>
              </a:ext>
            </a:extLst>
          </p:cNvPr>
          <p:cNvSpPr>
            <a:spLocks noGrp="1"/>
          </p:cNvSpPr>
          <p:nvPr>
            <p:ph type="dt" sz="half" idx="10"/>
          </p:nvPr>
        </p:nvSpPr>
        <p:spPr/>
        <p:txBody>
          <a:bodyPr/>
          <a:lstStyle/>
          <a:p>
            <a:fld id="{F4CFB129-5B57-466B-8C22-1AD9B8B9D7EC}" type="datetimeFigureOut">
              <a:rPr lang="en-IN" smtClean="0"/>
              <a:t>08-04-2025</a:t>
            </a:fld>
            <a:endParaRPr lang="en-IN"/>
          </a:p>
        </p:txBody>
      </p:sp>
      <p:sp>
        <p:nvSpPr>
          <p:cNvPr id="5" name="Footer Placeholder 4">
            <a:extLst>
              <a:ext uri="{FF2B5EF4-FFF2-40B4-BE49-F238E27FC236}">
                <a16:creationId xmlns="" xmlns:a16="http://schemas.microsoft.com/office/drawing/2014/main" id="{EA6CF17C-A3B9-6F6F-11C6-73AFA0BE5A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4F64E82-B0BF-299C-8801-E65C3D45B496}"/>
              </a:ext>
            </a:extLst>
          </p:cNvPr>
          <p:cNvSpPr>
            <a:spLocks noGrp="1"/>
          </p:cNvSpPr>
          <p:nvPr>
            <p:ph type="sldNum" sz="quarter" idx="12"/>
          </p:nvPr>
        </p:nvSpPr>
        <p:spPr/>
        <p:txBody>
          <a:bodyPr/>
          <a:lstStyle/>
          <a:p>
            <a:fld id="{BD1AFC8E-41E9-4D0F-821E-4090FD1F7078}" type="slidenum">
              <a:rPr lang="en-IN" smtClean="0"/>
              <a:t>‹#›</a:t>
            </a:fld>
            <a:endParaRPr lang="en-IN"/>
          </a:p>
        </p:txBody>
      </p:sp>
    </p:spTree>
    <p:extLst>
      <p:ext uri="{BB962C8B-B14F-4D97-AF65-F5344CB8AC3E}">
        <p14:creationId xmlns:p14="http://schemas.microsoft.com/office/powerpoint/2010/main" val="98488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8C1CC2-1EF2-C543-4ECD-54DE6D6CB8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4AE6D9C-56DD-1253-1468-8C9498D73C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6DFC80D6-974B-9F5C-78E1-F42136483E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C299F767-926D-58A5-1BA1-35F05BB3AAC3}"/>
              </a:ext>
            </a:extLst>
          </p:cNvPr>
          <p:cNvSpPr>
            <a:spLocks noGrp="1"/>
          </p:cNvSpPr>
          <p:nvPr>
            <p:ph type="dt" sz="half" idx="10"/>
          </p:nvPr>
        </p:nvSpPr>
        <p:spPr/>
        <p:txBody>
          <a:bodyPr/>
          <a:lstStyle/>
          <a:p>
            <a:fld id="{F4CFB129-5B57-466B-8C22-1AD9B8B9D7EC}" type="datetimeFigureOut">
              <a:rPr lang="en-IN" smtClean="0"/>
              <a:t>08-04-2025</a:t>
            </a:fld>
            <a:endParaRPr lang="en-IN"/>
          </a:p>
        </p:txBody>
      </p:sp>
      <p:sp>
        <p:nvSpPr>
          <p:cNvPr id="6" name="Footer Placeholder 5">
            <a:extLst>
              <a:ext uri="{FF2B5EF4-FFF2-40B4-BE49-F238E27FC236}">
                <a16:creationId xmlns="" xmlns:a16="http://schemas.microsoft.com/office/drawing/2014/main" id="{1E1D360A-6E39-AB5C-60E6-9682192919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C1720B5F-8F1F-7F5F-6AA9-3180CC8BB55E}"/>
              </a:ext>
            </a:extLst>
          </p:cNvPr>
          <p:cNvSpPr>
            <a:spLocks noGrp="1"/>
          </p:cNvSpPr>
          <p:nvPr>
            <p:ph type="sldNum" sz="quarter" idx="12"/>
          </p:nvPr>
        </p:nvSpPr>
        <p:spPr/>
        <p:txBody>
          <a:bodyPr/>
          <a:lstStyle/>
          <a:p>
            <a:fld id="{BD1AFC8E-41E9-4D0F-821E-4090FD1F7078}" type="slidenum">
              <a:rPr lang="en-IN" smtClean="0"/>
              <a:t>‹#›</a:t>
            </a:fld>
            <a:endParaRPr lang="en-IN"/>
          </a:p>
        </p:txBody>
      </p:sp>
    </p:spTree>
    <p:extLst>
      <p:ext uri="{BB962C8B-B14F-4D97-AF65-F5344CB8AC3E}">
        <p14:creationId xmlns:p14="http://schemas.microsoft.com/office/powerpoint/2010/main" val="256606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158234-F4B7-FF10-1F2A-128B15EF7E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8DCDBAA-2F84-5C46-2E22-E09A786D0D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A67C1C7-3A87-C713-A079-0B2DE74A50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96F19B6F-D960-9C68-0301-649FE4F7A7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CECCD8F-661A-E130-DA39-B24BA177F4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09A201AD-DEA0-1585-F200-15A305612FE4}"/>
              </a:ext>
            </a:extLst>
          </p:cNvPr>
          <p:cNvSpPr>
            <a:spLocks noGrp="1"/>
          </p:cNvSpPr>
          <p:nvPr>
            <p:ph type="dt" sz="half" idx="10"/>
          </p:nvPr>
        </p:nvSpPr>
        <p:spPr/>
        <p:txBody>
          <a:bodyPr/>
          <a:lstStyle/>
          <a:p>
            <a:fld id="{F4CFB129-5B57-466B-8C22-1AD9B8B9D7EC}" type="datetimeFigureOut">
              <a:rPr lang="en-IN" smtClean="0"/>
              <a:t>08-04-2025</a:t>
            </a:fld>
            <a:endParaRPr lang="en-IN"/>
          </a:p>
        </p:txBody>
      </p:sp>
      <p:sp>
        <p:nvSpPr>
          <p:cNvPr id="8" name="Footer Placeholder 7">
            <a:extLst>
              <a:ext uri="{FF2B5EF4-FFF2-40B4-BE49-F238E27FC236}">
                <a16:creationId xmlns="" xmlns:a16="http://schemas.microsoft.com/office/drawing/2014/main" id="{1DAF086C-B152-0BC8-16DA-B8DFDB8DD0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AB708A64-E172-9C40-3C5D-799F0A0F54BE}"/>
              </a:ext>
            </a:extLst>
          </p:cNvPr>
          <p:cNvSpPr>
            <a:spLocks noGrp="1"/>
          </p:cNvSpPr>
          <p:nvPr>
            <p:ph type="sldNum" sz="quarter" idx="12"/>
          </p:nvPr>
        </p:nvSpPr>
        <p:spPr/>
        <p:txBody>
          <a:bodyPr/>
          <a:lstStyle/>
          <a:p>
            <a:fld id="{BD1AFC8E-41E9-4D0F-821E-4090FD1F7078}" type="slidenum">
              <a:rPr lang="en-IN" smtClean="0"/>
              <a:t>‹#›</a:t>
            </a:fld>
            <a:endParaRPr lang="en-IN"/>
          </a:p>
        </p:txBody>
      </p:sp>
    </p:spTree>
    <p:extLst>
      <p:ext uri="{BB962C8B-B14F-4D97-AF65-F5344CB8AC3E}">
        <p14:creationId xmlns:p14="http://schemas.microsoft.com/office/powerpoint/2010/main" val="2291515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E61F2A-E649-DB8C-0E04-A09D12DC5B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9B4903DA-81FD-CB0D-2476-CD578B818DB0}"/>
              </a:ext>
            </a:extLst>
          </p:cNvPr>
          <p:cNvSpPr>
            <a:spLocks noGrp="1"/>
          </p:cNvSpPr>
          <p:nvPr>
            <p:ph type="dt" sz="half" idx="10"/>
          </p:nvPr>
        </p:nvSpPr>
        <p:spPr/>
        <p:txBody>
          <a:bodyPr/>
          <a:lstStyle/>
          <a:p>
            <a:fld id="{F4CFB129-5B57-466B-8C22-1AD9B8B9D7EC}" type="datetimeFigureOut">
              <a:rPr lang="en-IN" smtClean="0"/>
              <a:t>08-04-2025</a:t>
            </a:fld>
            <a:endParaRPr lang="en-IN"/>
          </a:p>
        </p:txBody>
      </p:sp>
      <p:sp>
        <p:nvSpPr>
          <p:cNvPr id="4" name="Footer Placeholder 3">
            <a:extLst>
              <a:ext uri="{FF2B5EF4-FFF2-40B4-BE49-F238E27FC236}">
                <a16:creationId xmlns="" xmlns:a16="http://schemas.microsoft.com/office/drawing/2014/main" id="{75A9E19E-B41B-7460-EDB6-FAC04E0B51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82858775-8FC5-85F4-BBCD-E5132B19B797}"/>
              </a:ext>
            </a:extLst>
          </p:cNvPr>
          <p:cNvSpPr>
            <a:spLocks noGrp="1"/>
          </p:cNvSpPr>
          <p:nvPr>
            <p:ph type="sldNum" sz="quarter" idx="12"/>
          </p:nvPr>
        </p:nvSpPr>
        <p:spPr/>
        <p:txBody>
          <a:bodyPr/>
          <a:lstStyle/>
          <a:p>
            <a:fld id="{BD1AFC8E-41E9-4D0F-821E-4090FD1F7078}" type="slidenum">
              <a:rPr lang="en-IN" smtClean="0"/>
              <a:t>‹#›</a:t>
            </a:fld>
            <a:endParaRPr lang="en-IN"/>
          </a:p>
        </p:txBody>
      </p:sp>
    </p:spTree>
    <p:extLst>
      <p:ext uri="{BB962C8B-B14F-4D97-AF65-F5344CB8AC3E}">
        <p14:creationId xmlns:p14="http://schemas.microsoft.com/office/powerpoint/2010/main" val="570688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40ADBAA-F4E8-910D-F50A-321690D176E0}"/>
              </a:ext>
            </a:extLst>
          </p:cNvPr>
          <p:cNvSpPr>
            <a:spLocks noGrp="1"/>
          </p:cNvSpPr>
          <p:nvPr>
            <p:ph type="dt" sz="half" idx="10"/>
          </p:nvPr>
        </p:nvSpPr>
        <p:spPr/>
        <p:txBody>
          <a:bodyPr/>
          <a:lstStyle/>
          <a:p>
            <a:fld id="{F4CFB129-5B57-466B-8C22-1AD9B8B9D7EC}" type="datetimeFigureOut">
              <a:rPr lang="en-IN" smtClean="0"/>
              <a:t>08-04-2025</a:t>
            </a:fld>
            <a:endParaRPr lang="en-IN"/>
          </a:p>
        </p:txBody>
      </p:sp>
      <p:sp>
        <p:nvSpPr>
          <p:cNvPr id="3" name="Footer Placeholder 2">
            <a:extLst>
              <a:ext uri="{FF2B5EF4-FFF2-40B4-BE49-F238E27FC236}">
                <a16:creationId xmlns="" xmlns:a16="http://schemas.microsoft.com/office/drawing/2014/main" id="{4591AD0A-E21D-AD9B-B8B2-073668654F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72B1F74B-5838-EFAC-0C43-84A689384F76}"/>
              </a:ext>
            </a:extLst>
          </p:cNvPr>
          <p:cNvSpPr>
            <a:spLocks noGrp="1"/>
          </p:cNvSpPr>
          <p:nvPr>
            <p:ph type="sldNum" sz="quarter" idx="12"/>
          </p:nvPr>
        </p:nvSpPr>
        <p:spPr/>
        <p:txBody>
          <a:bodyPr/>
          <a:lstStyle/>
          <a:p>
            <a:fld id="{BD1AFC8E-41E9-4D0F-821E-4090FD1F7078}" type="slidenum">
              <a:rPr lang="en-IN" smtClean="0"/>
              <a:t>‹#›</a:t>
            </a:fld>
            <a:endParaRPr lang="en-IN"/>
          </a:p>
        </p:txBody>
      </p:sp>
    </p:spTree>
    <p:extLst>
      <p:ext uri="{BB962C8B-B14F-4D97-AF65-F5344CB8AC3E}">
        <p14:creationId xmlns:p14="http://schemas.microsoft.com/office/powerpoint/2010/main" val="101870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EF2911-4E18-F687-426A-1760E819ED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CF37A9D-BDF7-1E07-D612-EBD7CC85EB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4EA1E65D-C75B-C06C-DB36-E401F68D57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75F3DC5-3A73-7B92-2D22-EAC025E1503F}"/>
              </a:ext>
            </a:extLst>
          </p:cNvPr>
          <p:cNvSpPr>
            <a:spLocks noGrp="1"/>
          </p:cNvSpPr>
          <p:nvPr>
            <p:ph type="dt" sz="half" idx="10"/>
          </p:nvPr>
        </p:nvSpPr>
        <p:spPr/>
        <p:txBody>
          <a:bodyPr/>
          <a:lstStyle/>
          <a:p>
            <a:fld id="{F4CFB129-5B57-466B-8C22-1AD9B8B9D7EC}" type="datetimeFigureOut">
              <a:rPr lang="en-IN" smtClean="0"/>
              <a:t>08-04-2025</a:t>
            </a:fld>
            <a:endParaRPr lang="en-IN"/>
          </a:p>
        </p:txBody>
      </p:sp>
      <p:sp>
        <p:nvSpPr>
          <p:cNvPr id="6" name="Footer Placeholder 5">
            <a:extLst>
              <a:ext uri="{FF2B5EF4-FFF2-40B4-BE49-F238E27FC236}">
                <a16:creationId xmlns="" xmlns:a16="http://schemas.microsoft.com/office/drawing/2014/main" id="{4C964E93-BBA9-A9B8-6C55-7C2436CE1B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FAC5B83-A2A6-8A6A-D45D-3EAF8D7315A7}"/>
              </a:ext>
            </a:extLst>
          </p:cNvPr>
          <p:cNvSpPr>
            <a:spLocks noGrp="1"/>
          </p:cNvSpPr>
          <p:nvPr>
            <p:ph type="sldNum" sz="quarter" idx="12"/>
          </p:nvPr>
        </p:nvSpPr>
        <p:spPr/>
        <p:txBody>
          <a:bodyPr/>
          <a:lstStyle/>
          <a:p>
            <a:fld id="{BD1AFC8E-41E9-4D0F-821E-4090FD1F7078}" type="slidenum">
              <a:rPr lang="en-IN" smtClean="0"/>
              <a:t>‹#›</a:t>
            </a:fld>
            <a:endParaRPr lang="en-IN"/>
          </a:p>
        </p:txBody>
      </p:sp>
    </p:spTree>
    <p:extLst>
      <p:ext uri="{BB962C8B-B14F-4D97-AF65-F5344CB8AC3E}">
        <p14:creationId xmlns:p14="http://schemas.microsoft.com/office/powerpoint/2010/main" val="100387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96EB29-2D83-96AF-684C-E12C5677A9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0E625C2B-CBAE-88D5-184C-61BB19AEE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AE786F3E-7666-2A3E-A7DA-3D39585BE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9666A90-476F-17CB-5CA0-8EA50A361E13}"/>
              </a:ext>
            </a:extLst>
          </p:cNvPr>
          <p:cNvSpPr>
            <a:spLocks noGrp="1"/>
          </p:cNvSpPr>
          <p:nvPr>
            <p:ph type="dt" sz="half" idx="10"/>
          </p:nvPr>
        </p:nvSpPr>
        <p:spPr/>
        <p:txBody>
          <a:bodyPr/>
          <a:lstStyle/>
          <a:p>
            <a:fld id="{F4CFB129-5B57-466B-8C22-1AD9B8B9D7EC}" type="datetimeFigureOut">
              <a:rPr lang="en-IN" smtClean="0"/>
              <a:t>08-04-2025</a:t>
            </a:fld>
            <a:endParaRPr lang="en-IN"/>
          </a:p>
        </p:txBody>
      </p:sp>
      <p:sp>
        <p:nvSpPr>
          <p:cNvPr id="6" name="Footer Placeholder 5">
            <a:extLst>
              <a:ext uri="{FF2B5EF4-FFF2-40B4-BE49-F238E27FC236}">
                <a16:creationId xmlns="" xmlns:a16="http://schemas.microsoft.com/office/drawing/2014/main" id="{5EE23E6B-DA35-5277-3B89-028F2E7C37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A72394A-48A7-08DA-6961-FB4E39DFF275}"/>
              </a:ext>
            </a:extLst>
          </p:cNvPr>
          <p:cNvSpPr>
            <a:spLocks noGrp="1"/>
          </p:cNvSpPr>
          <p:nvPr>
            <p:ph type="sldNum" sz="quarter" idx="12"/>
          </p:nvPr>
        </p:nvSpPr>
        <p:spPr/>
        <p:txBody>
          <a:bodyPr/>
          <a:lstStyle/>
          <a:p>
            <a:fld id="{BD1AFC8E-41E9-4D0F-821E-4090FD1F7078}" type="slidenum">
              <a:rPr lang="en-IN" smtClean="0"/>
              <a:t>‹#›</a:t>
            </a:fld>
            <a:endParaRPr lang="en-IN"/>
          </a:p>
        </p:txBody>
      </p:sp>
    </p:spTree>
    <p:extLst>
      <p:ext uri="{BB962C8B-B14F-4D97-AF65-F5344CB8AC3E}">
        <p14:creationId xmlns:p14="http://schemas.microsoft.com/office/powerpoint/2010/main" val="1726794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025DD25-C8BE-9526-0C56-8ED7C1DCD2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57C70DA-E72C-1D29-B7F1-EC5CC0BA5F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896FD4E-935D-6CE9-800C-CBB12D7FDD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CFB129-5B57-466B-8C22-1AD9B8B9D7EC}" type="datetimeFigureOut">
              <a:rPr lang="en-IN" smtClean="0"/>
              <a:t>08-04-2025</a:t>
            </a:fld>
            <a:endParaRPr lang="en-IN"/>
          </a:p>
        </p:txBody>
      </p:sp>
      <p:sp>
        <p:nvSpPr>
          <p:cNvPr id="5" name="Footer Placeholder 4">
            <a:extLst>
              <a:ext uri="{FF2B5EF4-FFF2-40B4-BE49-F238E27FC236}">
                <a16:creationId xmlns="" xmlns:a16="http://schemas.microsoft.com/office/drawing/2014/main" id="{52DB66BF-F339-1815-30CC-248399D337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59890119-FB28-FFAC-DBE2-34C4664153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1AFC8E-41E9-4D0F-821E-4090FD1F7078}" type="slidenum">
              <a:rPr lang="en-IN" smtClean="0"/>
              <a:t>‹#›</a:t>
            </a:fld>
            <a:endParaRPr lang="en-IN"/>
          </a:p>
        </p:txBody>
      </p:sp>
    </p:spTree>
    <p:extLst>
      <p:ext uri="{BB962C8B-B14F-4D97-AF65-F5344CB8AC3E}">
        <p14:creationId xmlns:p14="http://schemas.microsoft.com/office/powerpoint/2010/main" val="350487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prudhvitejad/Sentiment-Analysi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A182FA-0362-3257-6202-F17175885FD9}"/>
              </a:ext>
            </a:extLst>
          </p:cNvPr>
          <p:cNvSpPr>
            <a:spLocks noGrp="1"/>
          </p:cNvSpPr>
          <p:nvPr>
            <p:ph type="ctrTitle"/>
          </p:nvPr>
        </p:nvSpPr>
        <p:spPr>
          <a:xfrm>
            <a:off x="746449" y="406400"/>
            <a:ext cx="10944807" cy="2387600"/>
          </a:xfrm>
        </p:spPr>
        <p:txBody>
          <a:bodyPr/>
          <a:lstStyle/>
          <a:p>
            <a:r>
              <a:rPr lang="en-IN" sz="2800" b="1" kern="100" dirty="0" smtClean="0">
                <a:latin typeface="Times New Roman" panose="02020603050405020304" pitchFamily="18" charset="0"/>
                <a:ea typeface="Calibri" panose="020F0502020204030204" pitchFamily="34" charset="0"/>
                <a:cs typeface="Times New Roman" panose="02020603050405020304" pitchFamily="18" charset="0"/>
              </a:rPr>
              <a:t>Sentiment Analysis on Social Media</a:t>
            </a:r>
            <a:r>
              <a:rPr lang="en-IN" sz="1800" kern="100" dirty="0" smtClean="0">
                <a:effectLst/>
                <a:latin typeface="Calibri" panose="020F0502020204030204" pitchFamily="34" charset="0"/>
                <a:ea typeface="Calibri" panose="020F0502020204030204" pitchFamily="34" charset="0"/>
                <a:cs typeface="Times New Roman" panose="02020603050405020304" pitchFamily="18" charset="0"/>
              </a:rPr>
              <a:t/>
            </a:r>
            <a:br>
              <a:rPr lang="en-IN" sz="1800" kern="100" dirty="0" smtClean="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 xmlns:a16="http://schemas.microsoft.com/office/drawing/2014/main" id="{684386BA-9367-C94A-5A07-523ADA5DBF4B}"/>
              </a:ext>
            </a:extLst>
          </p:cNvPr>
          <p:cNvSpPr>
            <a:spLocks noGrp="1"/>
          </p:cNvSpPr>
          <p:nvPr>
            <p:ph type="subTitle" idx="1"/>
          </p:nvPr>
        </p:nvSpPr>
        <p:spPr>
          <a:xfrm>
            <a:off x="1524000" y="4495752"/>
            <a:ext cx="9144000" cy="1655762"/>
          </a:xfrm>
        </p:spPr>
        <p:txBody>
          <a:bodyPr/>
          <a:lstStyle/>
          <a:p>
            <a:r>
              <a:rPr lang="en-US" b="1" dirty="0" smtClean="0">
                <a:latin typeface="Times New Roman" panose="02020603050405020304" pitchFamily="18" charset="0"/>
                <a:cs typeface="Times New Roman" panose="02020603050405020304" pitchFamily="18" charset="0"/>
              </a:rPr>
              <a:t>Name : D PRUDHVI TEJA</a:t>
            </a:r>
            <a:endParaRPr lang="en-US" b="1" dirty="0">
              <a:latin typeface="Times New Roman" panose="02020603050405020304" pitchFamily="18" charset="0"/>
              <a:cs typeface="Times New Roman" panose="02020603050405020304" pitchFamily="18" charset="0"/>
            </a:endParaRPr>
          </a:p>
          <a:p>
            <a:r>
              <a:rPr lang="en-US" b="1" dirty="0" err="1" smtClean="0">
                <a:latin typeface="Times New Roman" panose="02020603050405020304" pitchFamily="18" charset="0"/>
                <a:cs typeface="Times New Roman" panose="02020603050405020304" pitchFamily="18" charset="0"/>
              </a:rPr>
              <a:t>Reg</a:t>
            </a:r>
            <a:r>
              <a:rPr lang="en-US" b="1" dirty="0" smtClean="0">
                <a:latin typeface="Times New Roman" panose="02020603050405020304" pitchFamily="18" charset="0"/>
                <a:cs typeface="Times New Roman" panose="02020603050405020304" pitchFamily="18" charset="0"/>
              </a:rPr>
              <a:t> No : 24MCS1004</a:t>
            </a:r>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Guide : Dr. Lakshmi </a:t>
            </a:r>
            <a:r>
              <a:rPr lang="en-US" b="1" dirty="0" err="1" smtClean="0">
                <a:latin typeface="Times New Roman" panose="02020603050405020304" pitchFamily="18" charset="0"/>
                <a:cs typeface="Times New Roman" panose="02020603050405020304" pitchFamily="18" charset="0"/>
              </a:rPr>
              <a:t>Harika</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Palivela</a:t>
            </a:r>
            <a:r>
              <a:rPr lang="en-US" b="1" dirty="0" smtClean="0">
                <a:latin typeface="Times New Roman" panose="02020603050405020304" pitchFamily="18" charset="0"/>
                <a:cs typeface="Times New Roman" panose="02020603050405020304" pitchFamily="18" charset="0"/>
              </a:rPr>
              <a:t>, 53077</a:t>
            </a:r>
            <a:endParaRPr lang="en-IN" b="1"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 xmlns:a16="http://schemas.microsoft.com/office/drawing/2014/main" id="{27229DBF-89A3-7F54-540D-04D7976EB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8147" y="2146123"/>
            <a:ext cx="3796391" cy="2109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255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5A90EE9-6952-9352-78E3-16BE08B072EF}"/>
              </a:ext>
            </a:extLst>
          </p:cNvPr>
          <p:cNvSpPr>
            <a:spLocks noGrp="1"/>
          </p:cNvSpPr>
          <p:nvPr>
            <p:ph idx="1"/>
          </p:nvPr>
        </p:nvSpPr>
        <p:spPr>
          <a:xfrm>
            <a:off x="772885" y="677959"/>
            <a:ext cx="7270103" cy="5610874"/>
          </a:xfrm>
        </p:spPr>
        <p:txBody>
          <a:bodyPr>
            <a:normAutofit/>
          </a:bodyPr>
          <a:lstStyle/>
          <a:p>
            <a:pPr marL="0" indent="0" algn="ctr">
              <a:buNone/>
            </a:pPr>
            <a:r>
              <a:rPr lang="en-IN" sz="4000" b="1" dirty="0" smtClean="0">
                <a:latin typeface="Times New Roman" panose="02020603050405020304" pitchFamily="18" charset="0"/>
                <a:cs typeface="Times New Roman" panose="02020603050405020304" pitchFamily="18" charset="0"/>
              </a:rPr>
              <a:t>		Architecture Diagram</a:t>
            </a:r>
            <a:endParaRPr lang="en-IN" sz="40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962" y="1652339"/>
            <a:ext cx="8673980" cy="3087887"/>
          </a:xfrm>
          <a:prstGeom prst="rect">
            <a:avLst/>
          </a:prstGeom>
        </p:spPr>
      </p:pic>
    </p:spTree>
    <p:extLst>
      <p:ext uri="{BB962C8B-B14F-4D97-AF65-F5344CB8AC3E}">
        <p14:creationId xmlns:p14="http://schemas.microsoft.com/office/powerpoint/2010/main" val="1841386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5A90EE9-6952-9352-78E3-16BE08B072EF}"/>
              </a:ext>
            </a:extLst>
          </p:cNvPr>
          <p:cNvSpPr>
            <a:spLocks noGrp="1"/>
          </p:cNvSpPr>
          <p:nvPr>
            <p:ph idx="1"/>
          </p:nvPr>
        </p:nvSpPr>
        <p:spPr>
          <a:xfrm>
            <a:off x="772885" y="677959"/>
            <a:ext cx="7270103" cy="5610874"/>
          </a:xfrm>
        </p:spPr>
        <p:txBody>
          <a:bodyPr>
            <a:normAutofit/>
          </a:bodyPr>
          <a:lstStyle/>
          <a:p>
            <a:pPr marL="0" indent="0" algn="ctr">
              <a:buNone/>
            </a:pPr>
            <a:r>
              <a:rPr lang="en-IN" sz="4000" b="1" dirty="0" smtClean="0">
                <a:latin typeface="Times New Roman" panose="02020603050405020304" pitchFamily="18" charset="0"/>
                <a:cs typeface="Times New Roman" panose="02020603050405020304" pitchFamily="18" charset="0"/>
              </a:rPr>
              <a:t>		Architecture Diagram</a:t>
            </a:r>
            <a:endParaRPr lang="en-IN" sz="4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42" y="1403965"/>
            <a:ext cx="10058400" cy="4798205"/>
          </a:xfrm>
          <a:prstGeom prst="rect">
            <a:avLst/>
          </a:prstGeom>
        </p:spPr>
      </p:pic>
    </p:spTree>
    <p:extLst>
      <p:ext uri="{BB962C8B-B14F-4D97-AF65-F5344CB8AC3E}">
        <p14:creationId xmlns:p14="http://schemas.microsoft.com/office/powerpoint/2010/main" val="3497586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196" y="1"/>
            <a:ext cx="10515600" cy="1068224"/>
          </a:xfrm>
        </p:spPr>
        <p:txBody>
          <a:bodyPr/>
          <a:lstStyle/>
          <a:p>
            <a:pPr algn="ctr"/>
            <a:r>
              <a:rPr lang="en-IN" sz="4000" b="1" dirty="0" smtClean="0">
                <a:solidFill>
                  <a:srgbClr val="000000"/>
                </a:solidFill>
                <a:latin typeface="Times New Roman" panose="02020603050405020304" pitchFamily="18" charset="0"/>
                <a:cs typeface="Times New Roman" panose="02020603050405020304" pitchFamily="18" charset="0"/>
              </a:rPr>
              <a:t>Algorithm</a:t>
            </a:r>
            <a:endParaRPr lang="en-IN" sz="40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1925" y="803305"/>
            <a:ext cx="6853727" cy="5973510"/>
          </a:xfrm>
        </p:spPr>
      </p:pic>
    </p:spTree>
    <p:extLst>
      <p:ext uri="{BB962C8B-B14F-4D97-AF65-F5344CB8AC3E}">
        <p14:creationId xmlns:p14="http://schemas.microsoft.com/office/powerpoint/2010/main" val="524771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dirty="0">
                <a:solidFill>
                  <a:srgbClr val="000000"/>
                </a:solidFill>
                <a:latin typeface="Times New Roman" panose="02020603050405020304" pitchFamily="18" charset="0"/>
                <a:cs typeface="Times New Roman" panose="02020603050405020304" pitchFamily="18" charset="0"/>
              </a:rPr>
              <a:t>I</a:t>
            </a:r>
            <a:r>
              <a:rPr lang="en-IN" sz="4000" b="1" dirty="0" smtClean="0">
                <a:solidFill>
                  <a:srgbClr val="000000"/>
                </a:solidFill>
                <a:latin typeface="Times New Roman" panose="02020603050405020304" pitchFamily="18" charset="0"/>
                <a:cs typeface="Times New Roman" panose="02020603050405020304" pitchFamily="18" charset="0"/>
              </a:rPr>
              <a:t>mplementation Details</a:t>
            </a:r>
            <a:endParaRPr lang="en-IN" sz="4000" dirty="0"/>
          </a:p>
        </p:txBody>
      </p:sp>
      <p:pic>
        <p:nvPicPr>
          <p:cNvPr id="1028" name="Picture 4" descr="C:\Users\dooli\OneDrive\Pictures\Screenshots\Screenshot 2025-04-08 121015.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47828" y="1611979"/>
            <a:ext cx="5905144" cy="473754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33991" y="1500885"/>
            <a:ext cx="5866853" cy="4464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4627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anose="02020603050405020304" pitchFamily="18" charset="0"/>
                <a:cs typeface="Times New Roman" panose="02020603050405020304" pitchFamily="18" charset="0"/>
              </a:rPr>
              <a:t>Executable Software</a:t>
            </a:r>
            <a:endParaRPr lang="en-IN" sz="4000" dirty="0"/>
          </a:p>
        </p:txBody>
      </p:sp>
      <p:sp>
        <p:nvSpPr>
          <p:cNvPr id="6" name="Content Placeholder 5"/>
          <p:cNvSpPr>
            <a:spLocks noGrp="1"/>
          </p:cNvSpPr>
          <p:nvPr>
            <p:ph idx="1"/>
          </p:nvPr>
        </p:nvSpPr>
        <p:spPr/>
        <p:txBody>
          <a:bodyPr/>
          <a:lstStyle/>
          <a:p>
            <a:r>
              <a:rPr lang="en-IN" dirty="0">
                <a:hlinkClick r:id="rId2"/>
              </a:rPr>
              <a:t>https://</a:t>
            </a:r>
            <a:r>
              <a:rPr lang="en-IN" dirty="0" smtClean="0">
                <a:hlinkClick r:id="rId2"/>
              </a:rPr>
              <a:t>github.com/prudhvitejad/Sentiment-Analysis</a:t>
            </a:r>
            <a:r>
              <a:rPr lang="en-IN" dirty="0" smtClean="0"/>
              <a:t> </a:t>
            </a:r>
            <a:endParaRPr lang="en-IN" dirty="0"/>
          </a:p>
        </p:txBody>
      </p:sp>
    </p:spTree>
    <p:extLst>
      <p:ext uri="{BB962C8B-B14F-4D97-AF65-F5344CB8AC3E}">
        <p14:creationId xmlns:p14="http://schemas.microsoft.com/office/powerpoint/2010/main" val="4137040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EAADD7-2226-EBAA-C8D9-01AA810425E9}"/>
              </a:ext>
            </a:extLst>
          </p:cNvPr>
          <p:cNvSpPr>
            <a:spLocks noGrp="1"/>
          </p:cNvSpPr>
          <p:nvPr>
            <p:ph type="title"/>
          </p:nvPr>
        </p:nvSpPr>
        <p:spPr/>
        <p:txBody>
          <a:bodyPr/>
          <a:lstStyle/>
          <a:p>
            <a:r>
              <a:rPr lang="en-IN" sz="4000" b="1" i="0" dirty="0">
                <a:solidFill>
                  <a:srgbClr val="000000"/>
                </a:solidFill>
                <a:effectLst/>
                <a:latin typeface="Times New Roman" panose="02020603050405020304" pitchFamily="18" charset="0"/>
                <a:cs typeface="Times New Roman" panose="02020603050405020304" pitchFamily="18" charset="0"/>
              </a:rPr>
              <a:t>References</a:t>
            </a:r>
            <a:r>
              <a:rPr lang="en-IN" b="0" i="0" dirty="0">
                <a:solidFill>
                  <a:srgbClr val="000000"/>
                </a:solidFill>
                <a:effectLst/>
                <a:latin typeface="Calibri" panose="020F0502020204030204" pitchFamily="34" charset="0"/>
              </a:rPr>
              <a:t/>
            </a:r>
            <a:br>
              <a:rPr lang="en-IN" b="0" i="0" dirty="0">
                <a:solidFill>
                  <a:srgbClr val="000000"/>
                </a:solidFill>
                <a:effectLst/>
                <a:latin typeface="Calibri" panose="020F0502020204030204" pitchFamily="34" charset="0"/>
              </a:rPr>
            </a:br>
            <a:endParaRPr lang="en-IN" dirty="0"/>
          </a:p>
        </p:txBody>
      </p:sp>
      <p:sp>
        <p:nvSpPr>
          <p:cNvPr id="3" name="Content Placeholder 2">
            <a:extLst>
              <a:ext uri="{FF2B5EF4-FFF2-40B4-BE49-F238E27FC236}">
                <a16:creationId xmlns="" xmlns:a16="http://schemas.microsoft.com/office/drawing/2014/main" id="{91CFACB5-E1CE-D041-6F78-719B60A2D3A9}"/>
              </a:ext>
            </a:extLst>
          </p:cNvPr>
          <p:cNvSpPr>
            <a:spLocks noGrp="1"/>
          </p:cNvSpPr>
          <p:nvPr>
            <p:ph idx="1"/>
          </p:nvPr>
        </p:nvSpPr>
        <p:spPr>
          <a:xfrm>
            <a:off x="649480" y="1163151"/>
            <a:ext cx="11312365" cy="5329723"/>
          </a:xfrm>
        </p:spPr>
        <p:txBody>
          <a:bodyPr>
            <a:normAutofit lnSpcReduction="10000"/>
          </a:bodyPr>
          <a:lstStyle/>
          <a:p>
            <a:pPr marL="0" lvl="0" indent="0">
              <a:lnSpc>
                <a:spcPct val="107000"/>
              </a:lnSpc>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sz="2000" dirty="0">
                <a:latin typeface="Times New Roman" panose="02020603050405020304" pitchFamily="18" charset="0"/>
                <a:cs typeface="Times New Roman" panose="02020603050405020304" pitchFamily="18" charset="0"/>
              </a:rPr>
              <a:t>Mohamed, </a:t>
            </a:r>
            <a:r>
              <a:rPr lang="en-IN" sz="2000" dirty="0" err="1">
                <a:latin typeface="Times New Roman" panose="02020603050405020304" pitchFamily="18" charset="0"/>
                <a:cs typeface="Times New Roman" panose="02020603050405020304" pitchFamily="18" charset="0"/>
              </a:rPr>
              <a:t>Kentour</a:t>
            </a:r>
            <a:r>
              <a:rPr lang="en-IN" sz="2000" dirty="0">
                <a:latin typeface="Times New Roman" panose="02020603050405020304" pitchFamily="18" charset="0"/>
                <a:cs typeface="Times New Roman" panose="02020603050405020304" pitchFamily="18" charset="0"/>
              </a:rPr>
              <a:t>., Joan, Lu. (2021). 6. An investigation into the deep learning approach in sentimental analysis using graph-based theories. PLOS ONE,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10.1371/JOURNAL.PONE.0260761</a:t>
            </a:r>
            <a:endParaRPr lang="en-IN" sz="20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buNone/>
            </a:pPr>
            <a:r>
              <a:rPr lang="en-IN" sz="2000" kern="100" dirty="0" smtClean="0">
                <a:effectLst/>
                <a:latin typeface="Times New Roman" panose="02020603050405020304" pitchFamily="18" charset="0"/>
                <a:ea typeface="Calibri" panose="020F0502020204030204" pitchFamily="34" charset="0"/>
                <a:cs typeface="Times New Roman" panose="02020603050405020304" pitchFamily="18" charset="0"/>
              </a:rPr>
              <a:t>2. </a:t>
            </a:r>
            <a:r>
              <a:rPr lang="en-IN" sz="2000" dirty="0" err="1">
                <a:latin typeface="Times New Roman" panose="02020603050405020304" pitchFamily="18" charset="0"/>
                <a:cs typeface="Times New Roman" panose="02020603050405020304" pitchFamily="18" charset="0"/>
              </a:rPr>
              <a:t>Nyawa</a:t>
            </a:r>
            <a:r>
              <a:rPr lang="en-IN" sz="2000" dirty="0">
                <a:latin typeface="Times New Roman" panose="02020603050405020304" pitchFamily="18" charset="0"/>
                <a:cs typeface="Times New Roman" panose="02020603050405020304" pitchFamily="18" charset="0"/>
              </a:rPr>
              <a:t>, S., </a:t>
            </a:r>
            <a:r>
              <a:rPr lang="en-IN" sz="2000" dirty="0" err="1">
                <a:latin typeface="Times New Roman" panose="02020603050405020304" pitchFamily="18" charset="0"/>
                <a:cs typeface="Times New Roman" panose="02020603050405020304" pitchFamily="18" charset="0"/>
              </a:rPr>
              <a:t>Tchuente</a:t>
            </a:r>
            <a:r>
              <a:rPr lang="en-IN" sz="2000" dirty="0">
                <a:latin typeface="Times New Roman" panose="02020603050405020304" pitchFamily="18" charset="0"/>
                <a:cs typeface="Times New Roman" panose="02020603050405020304" pitchFamily="18" charset="0"/>
              </a:rPr>
              <a:t>, D., &amp; </a:t>
            </a:r>
            <a:r>
              <a:rPr lang="en-IN" sz="2000" dirty="0" err="1">
                <a:latin typeface="Times New Roman" panose="02020603050405020304" pitchFamily="18" charset="0"/>
                <a:cs typeface="Times New Roman" panose="02020603050405020304" pitchFamily="18" charset="0"/>
              </a:rPr>
              <a:t>Fosso-Wamba</a:t>
            </a:r>
            <a:r>
              <a:rPr lang="en-IN" sz="2000" dirty="0">
                <a:latin typeface="Times New Roman" panose="02020603050405020304" pitchFamily="18" charset="0"/>
                <a:cs typeface="Times New Roman" panose="02020603050405020304" pitchFamily="18" charset="0"/>
              </a:rPr>
              <a:t>, S. (2024). COVID-19 vaccine hesitancy: a social media analysis using deep learning. </a:t>
            </a:r>
            <a:r>
              <a:rPr lang="en-IN" sz="2000" i="1" dirty="0">
                <a:latin typeface="Times New Roman" panose="02020603050405020304" pitchFamily="18" charset="0"/>
                <a:cs typeface="Times New Roman" panose="02020603050405020304" pitchFamily="18" charset="0"/>
              </a:rPr>
              <a:t>Annals of operations research</a:t>
            </a:r>
            <a:r>
              <a:rPr lang="en-IN" sz="2000" dirty="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339</a:t>
            </a:r>
            <a:r>
              <a:rPr lang="en-IN" sz="2000" dirty="0">
                <a:latin typeface="Times New Roman" panose="02020603050405020304" pitchFamily="18" charset="0"/>
                <a:cs typeface="Times New Roman" panose="02020603050405020304" pitchFamily="18" charset="0"/>
              </a:rPr>
              <a:t>(1), 477-515.</a:t>
            </a:r>
            <a:endParaRPr lang="en-IN" sz="20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buNone/>
            </a:pPr>
            <a:r>
              <a:rPr lang="en-IN" sz="2000" kern="100" dirty="0" smtClean="0">
                <a:effectLst/>
                <a:latin typeface="Times New Roman" panose="02020603050405020304" pitchFamily="18" charset="0"/>
                <a:ea typeface="Calibri" panose="020F0502020204030204" pitchFamily="34" charset="0"/>
                <a:cs typeface="Times New Roman" panose="02020603050405020304" pitchFamily="18" charset="0"/>
              </a:rPr>
              <a:t>3</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(2022). 5. Sentiment Analysis With Ensemble Hybrid Deep Learning Model. IEEE Access,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10.1109/access.2022.3210182</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4. </a:t>
            </a:r>
            <a:r>
              <a:rPr lang="en-IN" sz="2000" dirty="0">
                <a:latin typeface="Times New Roman" panose="02020603050405020304" pitchFamily="18" charset="0"/>
                <a:cs typeface="Times New Roman" panose="02020603050405020304" pitchFamily="18" charset="0"/>
              </a:rPr>
              <a:t>Khalid, E. T., Salah </a:t>
            </a:r>
            <a:r>
              <a:rPr lang="en-IN" sz="2000" dirty="0" err="1">
                <a:latin typeface="Times New Roman" panose="02020603050405020304" pitchFamily="18" charset="0"/>
                <a:cs typeface="Times New Roman" panose="02020603050405020304" pitchFamily="18" charset="0"/>
              </a:rPr>
              <a:t>Khalefa</a:t>
            </a:r>
            <a:r>
              <a:rPr lang="en-IN" sz="2000" dirty="0">
                <a:latin typeface="Times New Roman" panose="02020603050405020304" pitchFamily="18" charset="0"/>
                <a:cs typeface="Times New Roman" panose="02020603050405020304" pitchFamily="18" charset="0"/>
              </a:rPr>
              <a:t>, M., </a:t>
            </a:r>
            <a:r>
              <a:rPr lang="en-IN" sz="2000" dirty="0" err="1">
                <a:latin typeface="Times New Roman" panose="02020603050405020304" pitchFamily="18" charset="0"/>
                <a:cs typeface="Times New Roman" panose="02020603050405020304" pitchFamily="18" charset="0"/>
              </a:rPr>
              <a:t>Yassen</a:t>
            </a:r>
            <a:r>
              <a:rPr lang="en-IN" sz="2000" dirty="0">
                <a:latin typeface="Times New Roman" panose="02020603050405020304" pitchFamily="18" charset="0"/>
                <a:cs typeface="Times New Roman" panose="02020603050405020304" pitchFamily="18" charset="0"/>
              </a:rPr>
              <a:t>, W., &amp; </a:t>
            </a:r>
            <a:r>
              <a:rPr lang="en-IN" sz="2000" dirty="0" err="1">
                <a:latin typeface="Times New Roman" panose="02020603050405020304" pitchFamily="18" charset="0"/>
                <a:cs typeface="Times New Roman" panose="02020603050405020304" pitchFamily="18" charset="0"/>
              </a:rPr>
              <a:t>Adil</a:t>
            </a:r>
            <a:r>
              <a:rPr lang="en-IN" sz="2000" dirty="0">
                <a:latin typeface="Times New Roman" panose="02020603050405020304" pitchFamily="18" charset="0"/>
                <a:cs typeface="Times New Roman" panose="02020603050405020304" pitchFamily="18" charset="0"/>
              </a:rPr>
              <a:t> Yassin, A. (2023). Omicron virus emotions understanding system based on deep learning architecture. </a:t>
            </a:r>
            <a:r>
              <a:rPr lang="en-IN" sz="2000" i="1" dirty="0">
                <a:latin typeface="Times New Roman" panose="02020603050405020304" pitchFamily="18" charset="0"/>
                <a:cs typeface="Times New Roman" panose="02020603050405020304" pitchFamily="18" charset="0"/>
              </a:rPr>
              <a:t>Journal of Ambient Intelligence and Humanized Computing</a:t>
            </a:r>
            <a:r>
              <a:rPr lang="en-IN" sz="2000" dirty="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14</a:t>
            </a:r>
            <a:r>
              <a:rPr lang="en-IN" sz="2000" dirty="0">
                <a:latin typeface="Times New Roman" panose="02020603050405020304" pitchFamily="18" charset="0"/>
                <a:cs typeface="Times New Roman" panose="02020603050405020304" pitchFamily="18" charset="0"/>
              </a:rPr>
              <a:t>(7), 9497-9507</a:t>
            </a:r>
            <a:r>
              <a:rPr lang="en-IN" sz="2000" dirty="0" smtClean="0">
                <a:latin typeface="Times New Roman" panose="02020603050405020304" pitchFamily="18" charset="0"/>
                <a:cs typeface="Times New Roman" panose="02020603050405020304" pitchFamily="18" charset="0"/>
              </a:rPr>
              <a:t>.</a:t>
            </a:r>
          </a:p>
          <a:p>
            <a:pPr marL="0" lvl="0" indent="0">
              <a:lnSpc>
                <a:spcPct val="107000"/>
              </a:lnSpc>
              <a:buNone/>
            </a:pPr>
            <a:r>
              <a:rPr lang="en-IN" sz="2000" kern="100" dirty="0" smtClean="0">
                <a:effectLst/>
                <a:latin typeface="Times New Roman" panose="02020603050405020304" pitchFamily="18" charset="0"/>
                <a:ea typeface="Calibri" panose="020F0502020204030204" pitchFamily="34" charset="0"/>
                <a:cs typeface="Times New Roman" panose="02020603050405020304" pitchFamily="18" charset="0"/>
              </a:rPr>
              <a:t>5. </a:t>
            </a:r>
            <a:r>
              <a:rPr lang="en-IN" sz="2000" dirty="0" err="1">
                <a:latin typeface="Times New Roman" panose="02020603050405020304" pitchFamily="18" charset="0"/>
                <a:cs typeface="Times New Roman" panose="02020603050405020304" pitchFamily="18" charset="0"/>
              </a:rPr>
              <a:t>Sunitha</a:t>
            </a:r>
            <a:r>
              <a:rPr lang="en-IN" sz="2000" dirty="0">
                <a:latin typeface="Times New Roman" panose="02020603050405020304" pitchFamily="18" charset="0"/>
                <a:cs typeface="Times New Roman" panose="02020603050405020304" pitchFamily="18" charset="0"/>
              </a:rPr>
              <a:t>, D., Patra, R. K., </a:t>
            </a:r>
            <a:r>
              <a:rPr lang="en-IN" sz="2000" dirty="0" err="1">
                <a:latin typeface="Times New Roman" panose="02020603050405020304" pitchFamily="18" charset="0"/>
                <a:cs typeface="Times New Roman" panose="02020603050405020304" pitchFamily="18" charset="0"/>
              </a:rPr>
              <a:t>Babu</a:t>
            </a:r>
            <a:r>
              <a:rPr lang="en-IN" sz="2000" dirty="0">
                <a:latin typeface="Times New Roman" panose="02020603050405020304" pitchFamily="18" charset="0"/>
                <a:cs typeface="Times New Roman" panose="02020603050405020304" pitchFamily="18" charset="0"/>
              </a:rPr>
              <a:t>, N. V., Suresh, A., &amp; Gupta, S. C. (2022). Twitter sentiment analysis using ensemble based deep learning model towards COVID-19 in India and European countries. </a:t>
            </a:r>
            <a:r>
              <a:rPr lang="en-IN" sz="2000" i="1" dirty="0">
                <a:latin typeface="Times New Roman" panose="02020603050405020304" pitchFamily="18" charset="0"/>
                <a:cs typeface="Times New Roman" panose="02020603050405020304" pitchFamily="18" charset="0"/>
              </a:rPr>
              <a:t>Pattern recognition letters</a:t>
            </a:r>
            <a:r>
              <a:rPr lang="en-IN" sz="2000" dirty="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158</a:t>
            </a:r>
            <a:r>
              <a:rPr lang="en-IN" sz="2000" dirty="0">
                <a:latin typeface="Times New Roman" panose="02020603050405020304" pitchFamily="18" charset="0"/>
                <a:cs typeface="Times New Roman" panose="02020603050405020304" pitchFamily="18" charset="0"/>
              </a:rPr>
              <a:t>, 164-170</a:t>
            </a:r>
            <a:r>
              <a:rPr lang="en-IN" sz="2000" dirty="0" smtClean="0">
                <a:latin typeface="Times New Roman" panose="02020603050405020304" pitchFamily="18" charset="0"/>
                <a:cs typeface="Times New Roman" panose="02020603050405020304" pitchFamily="18" charset="0"/>
              </a:rPr>
              <a:t>.</a:t>
            </a:r>
            <a:endParaRPr lang="en-IN" sz="20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buNone/>
            </a:pPr>
            <a:r>
              <a:rPr lang="en-IN" sz="2000" kern="100" dirty="0" smtClean="0">
                <a:effectLst/>
                <a:latin typeface="Times New Roman" panose="02020603050405020304" pitchFamily="18" charset="0"/>
                <a:ea typeface="Calibri" panose="020F0502020204030204" pitchFamily="34" charset="0"/>
                <a:cs typeface="Times New Roman" panose="02020603050405020304" pitchFamily="18" charset="0"/>
              </a:rPr>
              <a:t>6</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Serpil, Aslan., </a:t>
            </a:r>
            <a:r>
              <a:rPr lang="en-IN" sz="1900" dirty="0" err="1">
                <a:latin typeface="Times New Roman" panose="02020603050405020304" pitchFamily="18" charset="0"/>
                <a:cs typeface="Times New Roman" panose="02020603050405020304" pitchFamily="18" charset="0"/>
              </a:rPr>
              <a:t>Soner</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Kiziloluk</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Eser</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Sert</a:t>
            </a:r>
            <a:r>
              <a:rPr lang="en-IN" sz="1900" dirty="0">
                <a:latin typeface="Times New Roman" panose="02020603050405020304" pitchFamily="18" charset="0"/>
                <a:cs typeface="Times New Roman" panose="02020603050405020304" pitchFamily="18" charset="0"/>
              </a:rPr>
              <a:t>. (2023). 3. TSA-CNN-AOA: Twitter sentiment analysis using CNN optimized via arithmetic optimization algorithm. Neural Computing and Applications,  </a:t>
            </a:r>
            <a:r>
              <a:rPr lang="en-IN" sz="1900" dirty="0" err="1">
                <a:latin typeface="Times New Roman" panose="02020603050405020304" pitchFamily="18" charset="0"/>
                <a:cs typeface="Times New Roman" panose="02020603050405020304" pitchFamily="18" charset="0"/>
              </a:rPr>
              <a:t>doi</a:t>
            </a:r>
            <a:r>
              <a:rPr lang="en-IN" sz="1900" dirty="0">
                <a:latin typeface="Times New Roman" panose="02020603050405020304" pitchFamily="18" charset="0"/>
                <a:cs typeface="Times New Roman" panose="02020603050405020304" pitchFamily="18" charset="0"/>
              </a:rPr>
              <a:t>: 10.1007/s00521-023-08236-2</a:t>
            </a:r>
          </a:p>
        </p:txBody>
      </p:sp>
    </p:spTree>
    <p:extLst>
      <p:ext uri="{BB962C8B-B14F-4D97-AF65-F5344CB8AC3E}">
        <p14:creationId xmlns:p14="http://schemas.microsoft.com/office/powerpoint/2010/main" val="551213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ECB3D0E-F339-EBD2-618E-4F45BF3A79AC}"/>
              </a:ext>
            </a:extLst>
          </p:cNvPr>
          <p:cNvSpPr>
            <a:spLocks noGrp="1"/>
          </p:cNvSpPr>
          <p:nvPr>
            <p:ph idx="1"/>
          </p:nvPr>
        </p:nvSpPr>
        <p:spPr>
          <a:xfrm>
            <a:off x="447869" y="444693"/>
            <a:ext cx="11504645" cy="6086735"/>
          </a:xfrm>
        </p:spPr>
        <p:txBody>
          <a:bodyPr>
            <a:normAutofit/>
          </a:bodyPr>
          <a:lstStyle/>
          <a:p>
            <a:pPr marL="0" lvl="0" indent="0">
              <a:lnSpc>
                <a:spcPct val="107000"/>
              </a:lnSpc>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7. </a:t>
            </a:r>
            <a:r>
              <a:rPr lang="en-IN" sz="2000" dirty="0" err="1">
                <a:latin typeface="Times New Roman" panose="02020603050405020304" pitchFamily="18" charset="0"/>
                <a:cs typeface="Times New Roman" panose="02020603050405020304" pitchFamily="18" charset="0"/>
              </a:rPr>
              <a:t>Safak</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Kayikci</a:t>
            </a:r>
            <a:r>
              <a:rPr lang="en-IN" sz="2000" dirty="0">
                <a:latin typeface="Times New Roman" panose="02020603050405020304" pitchFamily="18" charset="0"/>
                <a:cs typeface="Times New Roman" panose="02020603050405020304" pitchFamily="18" charset="0"/>
              </a:rPr>
              <a:t>. (2022). 4. </a:t>
            </a:r>
            <a:r>
              <a:rPr lang="en-IN" sz="2000" dirty="0" err="1">
                <a:latin typeface="Times New Roman" panose="02020603050405020304" pitchFamily="18" charset="0"/>
                <a:cs typeface="Times New Roman" panose="02020603050405020304" pitchFamily="18" charset="0"/>
              </a:rPr>
              <a:t>SenDemonNet</a:t>
            </a:r>
            <a:r>
              <a:rPr lang="en-IN" sz="2000" dirty="0">
                <a:latin typeface="Times New Roman" panose="02020603050405020304" pitchFamily="18" charset="0"/>
                <a:cs typeface="Times New Roman" panose="02020603050405020304" pitchFamily="18" charset="0"/>
              </a:rPr>
              <a:t>: sentiment analysis for demonetization tweets using heuristic deep neural network. Multimedia Tools and Applications,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10.1007/s11042-022-11929-w</a:t>
            </a:r>
            <a:endParaRPr lang="en-IN" sz="20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buNone/>
            </a:pPr>
            <a:r>
              <a:rPr lang="en-IN" sz="2000" kern="100" dirty="0" smtClean="0">
                <a:effectLst/>
                <a:latin typeface="Times New Roman" panose="02020603050405020304" pitchFamily="18" charset="0"/>
                <a:ea typeface="Calibri" panose="020F0502020204030204" pitchFamily="34" charset="0"/>
                <a:cs typeface="Times New Roman" panose="02020603050405020304" pitchFamily="18" charset="0"/>
              </a:rPr>
              <a:t>8</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Bahdanau</a:t>
            </a:r>
            <a:r>
              <a:rPr lang="en-IN" sz="2000" dirty="0">
                <a:latin typeface="Times New Roman" panose="02020603050405020304" pitchFamily="18" charset="0"/>
                <a:cs typeface="Times New Roman" panose="02020603050405020304" pitchFamily="18" charset="0"/>
              </a:rPr>
              <a:t>, D. (2014). Neural machine translation by jointly learning to align and translate. </a:t>
            </a:r>
            <a:r>
              <a:rPr lang="en-IN" sz="2000" i="1" dirty="0" err="1">
                <a:latin typeface="Times New Roman" panose="02020603050405020304" pitchFamily="18" charset="0"/>
                <a:cs typeface="Times New Roman" panose="02020603050405020304" pitchFamily="18" charset="0"/>
              </a:rPr>
              <a:t>arXiv</a:t>
            </a:r>
            <a:r>
              <a:rPr lang="en-IN" sz="2000" i="1" dirty="0">
                <a:latin typeface="Times New Roman" panose="02020603050405020304" pitchFamily="18" charset="0"/>
                <a:cs typeface="Times New Roman" panose="02020603050405020304" pitchFamily="18" charset="0"/>
              </a:rPr>
              <a:t> preprint arXiv:1409.0473</a:t>
            </a:r>
            <a:r>
              <a:rPr lang="en-IN" sz="2000" dirty="0">
                <a:latin typeface="Times New Roman" panose="02020603050405020304" pitchFamily="18" charset="0"/>
                <a:cs typeface="Times New Roman" panose="02020603050405020304" pitchFamily="18" charset="0"/>
              </a:rPr>
              <a:t>.</a:t>
            </a:r>
            <a:endParaRPr lang="en-IN" sz="20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buNone/>
            </a:pPr>
            <a:r>
              <a:rPr lang="en-IN" sz="2000" kern="100" dirty="0" smtClean="0">
                <a:effectLst/>
                <a:latin typeface="Times New Roman" panose="02020603050405020304" pitchFamily="18" charset="0"/>
                <a:ea typeface="Calibri" panose="020F0502020204030204" pitchFamily="34" charset="0"/>
                <a:cs typeface="Times New Roman" panose="02020603050405020304" pitchFamily="18" charset="0"/>
              </a:rPr>
              <a:t>9</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(2023). Sentiment and Context-Aware Hybrid DNN With Attention for Text Sentiment Classification. IEEE Access, 11:28162-28179.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10.1109/access.2023.3259107</a:t>
            </a:r>
            <a:endParaRPr lang="en-IN" sz="20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buNone/>
            </a:pPr>
            <a:r>
              <a:rPr lang="en-IN" sz="2000" kern="100" dirty="0" smtClean="0">
                <a:effectLst/>
                <a:latin typeface="Times New Roman" panose="02020603050405020304" pitchFamily="18" charset="0"/>
                <a:ea typeface="Calibri" panose="020F0502020204030204" pitchFamily="34" charset="0"/>
                <a:cs typeface="Times New Roman" panose="02020603050405020304" pitchFamily="18" charset="0"/>
              </a:rPr>
              <a:t>10</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(2023). Attention-Based Multi-Channel Gated Recurrent Neural Networks: A Novel Feature-Centric Approach for Aspect-Based Sentiment Classification. IEEE Access, 11:54408-54427.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10.1109/access.2023.3281889</a:t>
            </a:r>
            <a:endParaRPr lang="en-IN" sz="2000" dirty="0"/>
          </a:p>
          <a:p>
            <a:pPr marL="0" lvl="0" indent="0">
              <a:lnSpc>
                <a:spcPct val="107000"/>
              </a:lnSpc>
              <a:buNone/>
            </a:pPr>
            <a:endParaRPr lang="en-IN" sz="20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3599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FF75C1-84F1-9E66-0E19-92704427874F}"/>
              </a:ext>
            </a:extLst>
          </p:cNvPr>
          <p:cNvSpPr>
            <a:spLocks noGrp="1"/>
          </p:cNvSpPr>
          <p:nvPr>
            <p:ph type="title"/>
          </p:nvPr>
        </p:nvSpPr>
        <p:spPr>
          <a:xfrm>
            <a:off x="838200" y="486423"/>
            <a:ext cx="10515600" cy="521283"/>
          </a:xfrm>
        </p:spPr>
        <p:txBody>
          <a:bodyPr>
            <a:normAutofit fontScale="90000"/>
          </a:bodyPr>
          <a:lstStyle/>
          <a:p>
            <a:r>
              <a:rPr lang="en-US" b="1" dirty="0">
                <a:latin typeface="Times New Roman" panose="02020603050405020304" pitchFamily="18" charset="0"/>
                <a:cs typeface="Times New Roman" panose="02020603050405020304" pitchFamily="18" charset="0"/>
              </a:rPr>
              <a:t>Abstract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D8156F5-A825-EB06-D2B7-5417F5227F53}"/>
              </a:ext>
            </a:extLst>
          </p:cNvPr>
          <p:cNvSpPr>
            <a:spLocks noGrp="1"/>
          </p:cNvSpPr>
          <p:nvPr>
            <p:ph idx="1"/>
          </p:nvPr>
        </p:nvSpPr>
        <p:spPr>
          <a:xfrm>
            <a:off x="838200" y="1455575"/>
            <a:ext cx="10515600" cy="5047959"/>
          </a:xfrm>
        </p:spPr>
        <p:txBody>
          <a:bodyPr>
            <a:normAutofit/>
          </a:bodyPr>
          <a:lstStyle/>
          <a:p>
            <a:pPr marL="0" indent="0" algn="just">
              <a:buNone/>
            </a:pPr>
            <a:r>
              <a:rPr lang="en-IN" sz="2400" dirty="0" smtClean="0">
                <a:latin typeface="Times New Roman" panose="02020603050405020304" pitchFamily="18" charset="0"/>
                <a:cs typeface="Times New Roman" panose="02020603050405020304" pitchFamily="18" charset="0"/>
              </a:rPr>
              <a:t>Sentiment </a:t>
            </a:r>
            <a:r>
              <a:rPr lang="en-IN" sz="2400" dirty="0">
                <a:latin typeface="Times New Roman" panose="02020603050405020304" pitchFamily="18" charset="0"/>
                <a:cs typeface="Times New Roman" panose="02020603050405020304" pitchFamily="18" charset="0"/>
              </a:rPr>
              <a:t>analysis enables computers to interpret emotions expressed in text. This project aims to develop a model capable of detecting positive, </a:t>
            </a:r>
            <a:r>
              <a:rPr lang="en-IN" sz="2400" dirty="0" smtClean="0">
                <a:latin typeface="Times New Roman" panose="02020603050405020304" pitchFamily="18" charset="0"/>
                <a:cs typeface="Times New Roman" panose="02020603050405020304" pitchFamily="18" charset="0"/>
              </a:rPr>
              <a:t>negative </a:t>
            </a:r>
            <a:r>
              <a:rPr lang="en-IN" sz="2400" dirty="0">
                <a:latin typeface="Times New Roman" panose="02020603050405020304" pitchFamily="18" charset="0"/>
                <a:cs typeface="Times New Roman" panose="02020603050405020304" pitchFamily="18" charset="0"/>
              </a:rPr>
              <a:t>or neutral sentiment in social media posts. Leveraging advanced machine learning techniques such as Recurrent Neural Networks (RNNs), Long Short-Term Memory networks (LSTMs), and BERT, we seek to build a highly accurate system that delivers valuable insights for both businesses and users, aiding in decision-making and sentiment tracking.</a:t>
            </a:r>
          </a:p>
        </p:txBody>
      </p:sp>
    </p:spTree>
    <p:extLst>
      <p:ext uri="{BB962C8B-B14F-4D97-AF65-F5344CB8AC3E}">
        <p14:creationId xmlns:p14="http://schemas.microsoft.com/office/powerpoint/2010/main" val="792137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47752F-DE52-A02D-C96F-E10EEB513072}"/>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4D79DAE-FA2C-9D7D-ACFC-8B6C9FB8A264}"/>
              </a:ext>
            </a:extLst>
          </p:cNvPr>
          <p:cNvSpPr>
            <a:spLocks noGrp="1"/>
          </p:cNvSpPr>
          <p:nvPr>
            <p:ph idx="1"/>
          </p:nvPr>
        </p:nvSpPr>
        <p:spPr/>
        <p:txBody>
          <a:bodyPr>
            <a:normAutofit/>
          </a:bodyPr>
          <a:lstStyle/>
          <a:p>
            <a:r>
              <a:rPr lang="en-IN" sz="2400" dirty="0" smtClean="0">
                <a:latin typeface="Times New Roman" panose="02020603050405020304" pitchFamily="18" charset="0"/>
                <a:cs typeface="Times New Roman" panose="02020603050405020304" pitchFamily="18" charset="0"/>
              </a:rPr>
              <a:t>Sentiment </a:t>
            </a:r>
            <a:r>
              <a:rPr lang="en-IN" sz="2400" dirty="0">
                <a:latin typeface="Times New Roman" panose="02020603050405020304" pitchFamily="18" charset="0"/>
                <a:cs typeface="Times New Roman" panose="02020603050405020304" pitchFamily="18" charset="0"/>
              </a:rPr>
              <a:t>analysis is a technique used to determine the emotional tone behind a series of words. It helps to identify the sentiment expressed in social media posts, reviews, and other text forms</a:t>
            </a:r>
            <a:r>
              <a:rPr lang="en-IN" sz="2400" dirty="0" smtClean="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Sentiment analysis, a key area of Natural Language Processing (NLP), involves </a:t>
            </a:r>
            <a:r>
              <a:rPr lang="en-IN" sz="2400" dirty="0" err="1">
                <a:latin typeface="Times New Roman" panose="02020603050405020304" pitchFamily="18" charset="0"/>
                <a:cs typeface="Times New Roman" panose="02020603050405020304" pitchFamily="18" charset="0"/>
              </a:rPr>
              <a:t>analyzing</a:t>
            </a:r>
            <a:r>
              <a:rPr lang="en-IN" sz="2400" dirty="0">
                <a:latin typeface="Times New Roman" panose="02020603050405020304" pitchFamily="18" charset="0"/>
                <a:cs typeface="Times New Roman" panose="02020603050405020304" pitchFamily="18" charset="0"/>
              </a:rPr>
              <a:t> text to identify emotions and opinions</a:t>
            </a:r>
            <a:r>
              <a:rPr lang="en-IN" sz="2400" dirty="0" smtClean="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By understanding public sentiment, businesses can gain valuable insights to enhance customer relationships, monitor brand reputation, and make data-driven decisions.</a:t>
            </a:r>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826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8B554C-5322-4CD1-7E01-9190229D448E}"/>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Motivation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1BB7EB7-DF6E-792E-4006-09E6D86D14B7}"/>
              </a:ext>
            </a:extLst>
          </p:cNvPr>
          <p:cNvSpPr>
            <a:spLocks noGrp="1"/>
          </p:cNvSpPr>
          <p:nvPr>
            <p:ph idx="1"/>
          </p:nvPr>
        </p:nvSpPr>
        <p:spPr/>
        <p:txBody>
          <a:bodyPr>
            <a:normAutofit/>
          </a:bodyPr>
          <a:lstStyle/>
          <a:p>
            <a:pPr algn="just"/>
            <a:r>
              <a:rPr lang="en-IN" sz="2400" dirty="0" smtClean="0">
                <a:latin typeface="Times New Roman" panose="02020603050405020304" pitchFamily="18" charset="0"/>
                <a:cs typeface="Times New Roman" panose="02020603050405020304" pitchFamily="18" charset="0"/>
              </a:rPr>
              <a:t>With </a:t>
            </a:r>
            <a:r>
              <a:rPr lang="en-IN" sz="2400" dirty="0">
                <a:latin typeface="Times New Roman" panose="02020603050405020304" pitchFamily="18" charset="0"/>
                <a:cs typeface="Times New Roman" panose="02020603050405020304" pitchFamily="18" charset="0"/>
              </a:rPr>
              <a:t>billions of posts shared daily on social media, it has become crucial for businesses to understand public sentiment toward their products, services, and events</a:t>
            </a:r>
            <a:r>
              <a:rPr lang="en-IN" sz="2400" dirty="0" smtClean="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Social media platforms are rich sources of user-generated content, making them ideal for sentiment analysis</a:t>
            </a:r>
            <a:r>
              <a:rPr lang="en-IN" sz="2400" dirty="0" smtClean="0">
                <a:latin typeface="Times New Roman" panose="02020603050405020304" pitchFamily="18" charset="0"/>
                <a:cs typeface="Times New Roman" panose="02020603050405020304" pitchFamily="18" charset="0"/>
              </a:rPr>
              <a:t>.</a:t>
            </a:r>
          </a:p>
          <a:p>
            <a:pPr algn="just"/>
            <a:r>
              <a:rPr lang="en-IN" sz="2400" dirty="0" smtClean="0">
                <a:latin typeface="Times New Roman" panose="02020603050405020304" pitchFamily="18" charset="0"/>
                <a:cs typeface="Times New Roman" panose="02020603050405020304" pitchFamily="18" charset="0"/>
              </a:rPr>
              <a:t>The existing </a:t>
            </a:r>
            <a:r>
              <a:rPr lang="en-IN" sz="2400" dirty="0">
                <a:latin typeface="Times New Roman" panose="02020603050405020304" pitchFamily="18" charset="0"/>
                <a:cs typeface="Times New Roman" panose="02020603050405020304" pitchFamily="18" charset="0"/>
              </a:rPr>
              <a:t>sentiment analysis tools often struggle with challenges like sarcasm, ambiguous language, and varying context</a:t>
            </a:r>
            <a:r>
              <a:rPr lang="en-IN"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315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8B554C-5322-4CD1-7E01-9190229D448E}"/>
              </a:ext>
            </a:extLst>
          </p:cNvPr>
          <p:cNvSpPr>
            <a:spLocks noGrp="1"/>
          </p:cNvSpPr>
          <p:nvPr>
            <p:ph type="title"/>
          </p:nvPr>
        </p:nvSpPr>
        <p:spPr/>
        <p:txBody>
          <a:bodyPr/>
          <a:lstStyle/>
          <a:p>
            <a:r>
              <a:rPr lang="en-US" sz="4000" b="1" dirty="0" smtClean="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1BB7EB7-DF6E-792E-4006-09E6D86D14B7}"/>
              </a:ext>
            </a:extLst>
          </p:cNvPr>
          <p:cNvSpPr>
            <a:spLocks noGrp="1"/>
          </p:cNvSpPr>
          <p:nvPr>
            <p:ph idx="1"/>
          </p:nvPr>
        </p:nvSpPr>
        <p:spPr/>
        <p:txBody>
          <a:bodyPr>
            <a:normAutofit/>
          </a:bodyPr>
          <a:lstStyle/>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main objective of this project is to design and develop a machine learning model capable of classifying social media posts as positive, </a:t>
            </a:r>
            <a:r>
              <a:rPr lang="en-IN" sz="2400" dirty="0" smtClean="0">
                <a:latin typeface="Times New Roman" panose="02020603050405020304" pitchFamily="18" charset="0"/>
                <a:cs typeface="Times New Roman" panose="02020603050405020304" pitchFamily="18" charset="0"/>
              </a:rPr>
              <a:t>negative </a:t>
            </a:r>
            <a:r>
              <a:rPr lang="en-IN" sz="2400" dirty="0">
                <a:latin typeface="Times New Roman" panose="02020603050405020304" pitchFamily="18" charset="0"/>
                <a:cs typeface="Times New Roman" panose="02020603050405020304" pitchFamily="18" charset="0"/>
              </a:rPr>
              <a:t>or neutral</a:t>
            </a:r>
            <a:r>
              <a:rPr lang="en-IN" sz="2400" dirty="0" smtClean="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The challenge lies in the vast volume of data and the complexity of natural language, which includes nuances like slang, sarcasm, and context-specific meanings</a:t>
            </a:r>
            <a:r>
              <a:rPr lang="en-IN" sz="2400" dirty="0" smtClean="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Our goal is to build a system that leverages advanced machine learning techniques to effectively handle these challenges and deliver accurate, reliable sentiment analysis.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0893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 xmlns:a16="http://schemas.microsoft.com/office/drawing/2014/main" id="{58E1DFE1-BF24-357C-6E0A-092D5AE1FB03}"/>
              </a:ext>
            </a:extLst>
          </p:cNvPr>
          <p:cNvGraphicFramePr>
            <a:graphicFrameLocks noGrp="1"/>
          </p:cNvGraphicFramePr>
          <p:nvPr>
            <p:ph idx="1"/>
            <p:extLst>
              <p:ext uri="{D42A27DB-BD31-4B8C-83A1-F6EECF244321}">
                <p14:modId xmlns:p14="http://schemas.microsoft.com/office/powerpoint/2010/main" val="1812541875"/>
              </p:ext>
            </p:extLst>
          </p:nvPr>
        </p:nvGraphicFramePr>
        <p:xfrm>
          <a:off x="105747" y="615824"/>
          <a:ext cx="11980506" cy="6380848"/>
        </p:xfrm>
        <a:graphic>
          <a:graphicData uri="http://schemas.openxmlformats.org/drawingml/2006/table">
            <a:tbl>
              <a:tblPr firstRow="1" bandRow="1">
                <a:tableStyleId>{5C22544A-7EE6-4342-B048-85BDC9FD1C3A}</a:tableStyleId>
              </a:tblPr>
              <a:tblGrid>
                <a:gridCol w="654829">
                  <a:extLst>
                    <a:ext uri="{9D8B030D-6E8A-4147-A177-3AD203B41FA5}">
                      <a16:colId xmlns="" xmlns:a16="http://schemas.microsoft.com/office/drawing/2014/main" val="899053466"/>
                    </a:ext>
                  </a:extLst>
                </a:gridCol>
                <a:gridCol w="3127760">
                  <a:extLst>
                    <a:ext uri="{9D8B030D-6E8A-4147-A177-3AD203B41FA5}">
                      <a16:colId xmlns="" xmlns:a16="http://schemas.microsoft.com/office/drawing/2014/main" val="4037790255"/>
                    </a:ext>
                  </a:extLst>
                </a:gridCol>
                <a:gridCol w="2623559">
                  <a:extLst>
                    <a:ext uri="{9D8B030D-6E8A-4147-A177-3AD203B41FA5}">
                      <a16:colId xmlns="" xmlns:a16="http://schemas.microsoft.com/office/drawing/2014/main" val="638106677"/>
                    </a:ext>
                  </a:extLst>
                </a:gridCol>
                <a:gridCol w="5574358">
                  <a:extLst>
                    <a:ext uri="{9D8B030D-6E8A-4147-A177-3AD203B41FA5}">
                      <a16:colId xmlns="" xmlns:a16="http://schemas.microsoft.com/office/drawing/2014/main" val="1078561999"/>
                    </a:ext>
                  </a:extLst>
                </a:gridCol>
              </a:tblGrid>
              <a:tr h="360772">
                <a:tc>
                  <a:txBody>
                    <a:bodyPr/>
                    <a:lstStyle/>
                    <a:p>
                      <a:r>
                        <a:rPr lang="en-IN" dirty="0" err="1" smtClean="0"/>
                        <a:t>S.No</a:t>
                      </a:r>
                      <a:endParaRPr lang="en-IN" dirty="0"/>
                    </a:p>
                  </a:txBody>
                  <a:tcPr/>
                </a:tc>
                <a:tc>
                  <a:txBody>
                    <a:bodyPr/>
                    <a:lstStyle/>
                    <a:p>
                      <a:r>
                        <a:rPr lang="en-US" dirty="0" smtClean="0"/>
                        <a:t>Title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Authors</a:t>
                      </a:r>
                      <a:endParaRPr lang="en-IN" dirty="0"/>
                    </a:p>
                  </a:txBody>
                  <a:tcPr/>
                </a:tc>
                <a:tc>
                  <a:txBody>
                    <a:bodyPr/>
                    <a:lstStyle/>
                    <a:p>
                      <a:r>
                        <a:rPr lang="en-IN" dirty="0" smtClean="0"/>
                        <a:t>Inference</a:t>
                      </a:r>
                      <a:endParaRPr lang="en-IN" dirty="0"/>
                    </a:p>
                  </a:txBody>
                  <a:tcPr/>
                </a:tc>
                <a:extLst>
                  <a:ext uri="{0D108BD9-81ED-4DB2-BD59-A6C34878D82A}">
                    <a16:rowId xmlns="" xmlns:a16="http://schemas.microsoft.com/office/drawing/2014/main" val="1015393275"/>
                  </a:ext>
                </a:extLst>
              </a:tr>
              <a:tr h="1443088">
                <a:tc>
                  <a:txBody>
                    <a:bodyPr/>
                    <a:lstStyle/>
                    <a:p>
                      <a:r>
                        <a:rPr lang="en-US" dirty="0"/>
                        <a:t>1.</a:t>
                      </a:r>
                      <a:endParaRPr lang="en-IN" dirty="0"/>
                    </a:p>
                  </a:txBody>
                  <a:tcPr/>
                </a:tc>
                <a:tc>
                  <a:txBody>
                    <a:bodyPr/>
                    <a:lstStyle/>
                    <a:p>
                      <a:r>
                        <a:rPr lang="en-IN" sz="1800" b="0" kern="1200" dirty="0" smtClean="0">
                          <a:solidFill>
                            <a:schemeClr val="dk1"/>
                          </a:solidFill>
                          <a:effectLst/>
                          <a:latin typeface="+mn-lt"/>
                          <a:ea typeface="+mn-ea"/>
                          <a:cs typeface="+mn-cs"/>
                        </a:rPr>
                        <a:t>An investigation into the deep learning approach in sentimental analysis using graph based theories</a:t>
                      </a:r>
                      <a:endParaRPr lang="en-IN" b="0" dirty="0"/>
                    </a:p>
                  </a:txBody>
                  <a:tcPr/>
                </a:tc>
                <a:tc>
                  <a:txBody>
                    <a:bodyPr/>
                    <a:lstStyle/>
                    <a:p>
                      <a:r>
                        <a:rPr lang="en-IN" sz="1800" kern="1200" dirty="0" smtClean="0">
                          <a:solidFill>
                            <a:schemeClr val="dk1"/>
                          </a:solidFill>
                          <a:effectLst/>
                          <a:latin typeface="+mn-lt"/>
                          <a:ea typeface="+mn-ea"/>
                          <a:cs typeface="+mn-cs"/>
                        </a:rPr>
                        <a:t>Mohamed </a:t>
                      </a:r>
                      <a:r>
                        <a:rPr lang="en-IN" sz="1800" kern="1200" dirty="0" err="1" smtClean="0">
                          <a:solidFill>
                            <a:schemeClr val="dk1"/>
                          </a:solidFill>
                          <a:effectLst/>
                          <a:latin typeface="+mn-lt"/>
                          <a:ea typeface="+mn-ea"/>
                          <a:cs typeface="+mn-cs"/>
                        </a:rPr>
                        <a:t>Kentour</a:t>
                      </a:r>
                      <a:r>
                        <a:rPr lang="en-IN" sz="1800" kern="1200" dirty="0" smtClean="0">
                          <a:solidFill>
                            <a:schemeClr val="dk1"/>
                          </a:solidFill>
                          <a:effectLst/>
                          <a:latin typeface="+mn-lt"/>
                          <a:ea typeface="+mn-ea"/>
                          <a:cs typeface="+mn-cs"/>
                        </a:rPr>
                        <a:t> and Joan Lu</a:t>
                      </a:r>
                      <a:endParaRPr lang="en-IN" dirty="0"/>
                    </a:p>
                  </a:txBody>
                  <a:tcPr/>
                </a:tc>
                <a:tc>
                  <a:txBody>
                    <a:bodyPr/>
                    <a:lstStyle/>
                    <a:p>
                      <a:r>
                        <a:rPr lang="en-IN" sz="1800" kern="1200" dirty="0" err="1" smtClean="0">
                          <a:solidFill>
                            <a:schemeClr val="dk1"/>
                          </a:solidFill>
                          <a:effectLst/>
                          <a:latin typeface="+mn-lt"/>
                          <a:ea typeface="+mn-ea"/>
                          <a:cs typeface="+mn-cs"/>
                        </a:rPr>
                        <a:t>Kentour</a:t>
                      </a:r>
                      <a:r>
                        <a:rPr lang="en-IN" sz="1800" kern="1200" dirty="0" smtClean="0">
                          <a:solidFill>
                            <a:schemeClr val="dk1"/>
                          </a:solidFill>
                          <a:effectLst/>
                          <a:latin typeface="+mn-lt"/>
                          <a:ea typeface="+mn-ea"/>
                          <a:cs typeface="+mn-cs"/>
                        </a:rPr>
                        <a:t> and Lu provided a review on the use of deep learning in sentiment analysis. They highlighted graph-based learning models as promising for enhancing the interpretability of deep neural networks.</a:t>
                      </a:r>
                      <a:endParaRPr lang="en-IN" dirty="0"/>
                    </a:p>
                  </a:txBody>
                  <a:tcPr/>
                </a:tc>
                <a:extLst>
                  <a:ext uri="{0D108BD9-81ED-4DB2-BD59-A6C34878D82A}">
                    <a16:rowId xmlns="" xmlns:a16="http://schemas.microsoft.com/office/drawing/2014/main" val="2114915336"/>
                  </a:ext>
                </a:extLst>
              </a:tr>
              <a:tr h="1443088">
                <a:tc>
                  <a:txBody>
                    <a:bodyPr/>
                    <a:lstStyle/>
                    <a:p>
                      <a:r>
                        <a:rPr lang="en-US" dirty="0"/>
                        <a:t>2. </a:t>
                      </a:r>
                      <a:endParaRPr lang="en-IN" dirty="0"/>
                    </a:p>
                  </a:txBody>
                  <a:tcPr/>
                </a:tc>
                <a:tc>
                  <a:txBody>
                    <a:bodyPr/>
                    <a:lstStyle/>
                    <a:p>
                      <a:r>
                        <a:rPr lang="en-IN" sz="1800" b="0" kern="1200" dirty="0" smtClean="0">
                          <a:solidFill>
                            <a:schemeClr val="dk1"/>
                          </a:solidFill>
                          <a:effectLst/>
                          <a:latin typeface="+mn-lt"/>
                          <a:ea typeface="+mn-ea"/>
                          <a:cs typeface="+mn-cs"/>
                        </a:rPr>
                        <a:t>COVID-19 vaccine hesitancy: a social media analysis using deep learning</a:t>
                      </a:r>
                      <a:endParaRPr lang="en-IN" b="0" dirty="0"/>
                    </a:p>
                  </a:txBody>
                  <a:tcPr/>
                </a:tc>
                <a:tc>
                  <a:txBody>
                    <a:bodyPr/>
                    <a:lstStyle/>
                    <a:p>
                      <a:r>
                        <a:rPr lang="en-IN" sz="1800" kern="1200" dirty="0" smtClean="0">
                          <a:solidFill>
                            <a:schemeClr val="dk1"/>
                          </a:solidFill>
                          <a:effectLst/>
                          <a:latin typeface="+mn-lt"/>
                          <a:ea typeface="+mn-ea"/>
                          <a:cs typeface="+mn-cs"/>
                        </a:rPr>
                        <a:t>Serge </a:t>
                      </a:r>
                      <a:r>
                        <a:rPr lang="en-IN" sz="1800" kern="1200" dirty="0" err="1" smtClean="0">
                          <a:solidFill>
                            <a:schemeClr val="dk1"/>
                          </a:solidFill>
                          <a:effectLst/>
                          <a:latin typeface="+mn-lt"/>
                          <a:ea typeface="+mn-ea"/>
                          <a:cs typeface="+mn-cs"/>
                        </a:rPr>
                        <a:t>Nyawa</a:t>
                      </a:r>
                      <a:r>
                        <a:rPr lang="en-IN" sz="1800" kern="1200" dirty="0" smtClean="0">
                          <a:solidFill>
                            <a:schemeClr val="dk1"/>
                          </a:solidFill>
                          <a:effectLst/>
                          <a:latin typeface="+mn-lt"/>
                          <a:ea typeface="+mn-ea"/>
                          <a:cs typeface="+mn-cs"/>
                        </a:rPr>
                        <a:t>, </a:t>
                      </a:r>
                      <a:r>
                        <a:rPr lang="en-IN" sz="1800" kern="1200" dirty="0" err="1" smtClean="0">
                          <a:solidFill>
                            <a:schemeClr val="dk1"/>
                          </a:solidFill>
                          <a:effectLst/>
                          <a:latin typeface="+mn-lt"/>
                          <a:ea typeface="+mn-ea"/>
                          <a:cs typeface="+mn-cs"/>
                        </a:rPr>
                        <a:t>Dieudonne</a:t>
                      </a:r>
                      <a:r>
                        <a:rPr lang="en-IN" sz="1800" kern="1200" dirty="0" smtClean="0">
                          <a:solidFill>
                            <a:schemeClr val="dk1"/>
                          </a:solidFill>
                          <a:effectLst/>
                          <a:latin typeface="+mn-lt"/>
                          <a:ea typeface="+mn-ea"/>
                          <a:cs typeface="+mn-cs"/>
                        </a:rPr>
                        <a:t> </a:t>
                      </a:r>
                      <a:r>
                        <a:rPr lang="en-IN" sz="1800" kern="1200" dirty="0" err="1" smtClean="0">
                          <a:solidFill>
                            <a:schemeClr val="dk1"/>
                          </a:solidFill>
                          <a:effectLst/>
                          <a:latin typeface="+mn-lt"/>
                          <a:ea typeface="+mn-ea"/>
                          <a:cs typeface="+mn-cs"/>
                        </a:rPr>
                        <a:t>Tchuente</a:t>
                      </a:r>
                      <a:r>
                        <a:rPr lang="en-IN" sz="1800" kern="1200" dirty="0" smtClean="0">
                          <a:solidFill>
                            <a:schemeClr val="dk1"/>
                          </a:solidFill>
                          <a:effectLst/>
                          <a:latin typeface="+mn-lt"/>
                          <a:ea typeface="+mn-ea"/>
                          <a:cs typeface="+mn-cs"/>
                        </a:rPr>
                        <a:t>, Samuel </a:t>
                      </a:r>
                      <a:r>
                        <a:rPr lang="en-IN" sz="1800" kern="1200" dirty="0" err="1" smtClean="0">
                          <a:solidFill>
                            <a:schemeClr val="dk1"/>
                          </a:solidFill>
                          <a:effectLst/>
                          <a:latin typeface="+mn-lt"/>
                          <a:ea typeface="+mn-ea"/>
                          <a:cs typeface="+mn-cs"/>
                        </a:rPr>
                        <a:t>Fosso-Wamba</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err="1" smtClean="0">
                          <a:solidFill>
                            <a:schemeClr val="dk1"/>
                          </a:solidFill>
                          <a:effectLst/>
                          <a:latin typeface="+mn-lt"/>
                          <a:ea typeface="+mn-ea"/>
                          <a:cs typeface="+mn-cs"/>
                        </a:rPr>
                        <a:t>Nyawa</a:t>
                      </a:r>
                      <a:r>
                        <a:rPr lang="en-IN" sz="1800" kern="1200" dirty="0" smtClean="0">
                          <a:solidFill>
                            <a:schemeClr val="dk1"/>
                          </a:solidFill>
                          <a:effectLst/>
                          <a:latin typeface="+mn-lt"/>
                          <a:ea typeface="+mn-ea"/>
                          <a:cs typeface="+mn-cs"/>
                        </a:rPr>
                        <a:t> et al. reviewed the issue of vaccine hesitancy, especially during the COVID-19 pandemic. They explored the use of machine learning and deep learning techniques in </a:t>
                      </a:r>
                      <a:r>
                        <a:rPr lang="en-IN" sz="1800" kern="1200" dirty="0" err="1" smtClean="0">
                          <a:solidFill>
                            <a:schemeClr val="dk1"/>
                          </a:solidFill>
                          <a:effectLst/>
                          <a:latin typeface="+mn-lt"/>
                          <a:ea typeface="+mn-ea"/>
                          <a:cs typeface="+mn-cs"/>
                        </a:rPr>
                        <a:t>analyzing</a:t>
                      </a:r>
                      <a:r>
                        <a:rPr lang="en-IN" sz="1800" kern="1200" dirty="0" smtClean="0">
                          <a:solidFill>
                            <a:schemeClr val="dk1"/>
                          </a:solidFill>
                          <a:effectLst/>
                          <a:latin typeface="+mn-lt"/>
                          <a:ea typeface="+mn-ea"/>
                          <a:cs typeface="+mn-cs"/>
                        </a:rPr>
                        <a:t> public opinions about vaccines, highlighting their effectiveness in categorizing pro- and anti-vaccine messages and stressing the need for strong analytical frameworks to combat misinformation and build trust in vaccines.</a:t>
                      </a:r>
                    </a:p>
                  </a:txBody>
                  <a:tcPr/>
                </a:tc>
                <a:extLst>
                  <a:ext uri="{0D108BD9-81ED-4DB2-BD59-A6C34878D82A}">
                    <a16:rowId xmlns="" xmlns:a16="http://schemas.microsoft.com/office/drawing/2014/main" val="995445423"/>
                  </a:ext>
                </a:extLst>
              </a:tr>
              <a:tr h="1453659">
                <a:tc>
                  <a:txBody>
                    <a:bodyPr/>
                    <a:lstStyle/>
                    <a:p>
                      <a:r>
                        <a:rPr lang="en-US" dirty="0"/>
                        <a:t>3.</a:t>
                      </a:r>
                      <a:endParaRPr lang="en-IN" dirty="0"/>
                    </a:p>
                  </a:txBody>
                  <a:tcPr/>
                </a:tc>
                <a:tc>
                  <a:txBody>
                    <a:bodyPr/>
                    <a:lstStyle/>
                    <a:p>
                      <a:r>
                        <a:rPr lang="en-IN" sz="1800" b="0" kern="1200" dirty="0" smtClean="0">
                          <a:solidFill>
                            <a:schemeClr val="dk1"/>
                          </a:solidFill>
                          <a:effectLst/>
                          <a:latin typeface="+mn-lt"/>
                          <a:ea typeface="+mn-ea"/>
                          <a:cs typeface="+mn-cs"/>
                        </a:rPr>
                        <a:t>Sentiment Analysis with Ensemble Hybrid Deep Learning Model</a:t>
                      </a:r>
                      <a:endParaRPr lang="en-IN" b="0" dirty="0"/>
                    </a:p>
                  </a:txBody>
                  <a:tcPr/>
                </a:tc>
                <a:tc>
                  <a:txBody>
                    <a:bodyPr/>
                    <a:lstStyle/>
                    <a:p>
                      <a:r>
                        <a:rPr lang="en-IN" sz="1800" kern="1200" dirty="0" smtClean="0">
                          <a:solidFill>
                            <a:schemeClr val="dk1"/>
                          </a:solidFill>
                          <a:effectLst/>
                          <a:latin typeface="+mn-lt"/>
                          <a:ea typeface="+mn-ea"/>
                          <a:cs typeface="+mn-cs"/>
                        </a:rPr>
                        <a:t>KIAN LONGTAN, CHIN POO LEE, KIAN MING LIM, KALAIARASI SONAI MUTHU ANBANANTHEN</a:t>
                      </a:r>
                      <a:endParaRPr lang="en-IN" dirty="0"/>
                    </a:p>
                  </a:txBody>
                  <a:tcPr/>
                </a:tc>
                <a:tc>
                  <a:txBody>
                    <a:bodyPr/>
                    <a:lstStyle/>
                    <a:p>
                      <a:r>
                        <a:rPr lang="en-IN" sz="1800" kern="1200" dirty="0" err="1" smtClean="0">
                          <a:solidFill>
                            <a:schemeClr val="dk1"/>
                          </a:solidFill>
                          <a:effectLst/>
                          <a:latin typeface="+mn-lt"/>
                          <a:ea typeface="+mn-ea"/>
                          <a:cs typeface="+mn-cs"/>
                        </a:rPr>
                        <a:t>Longtan</a:t>
                      </a:r>
                      <a:r>
                        <a:rPr lang="en-IN" sz="1800" kern="1200" dirty="0" smtClean="0">
                          <a:solidFill>
                            <a:schemeClr val="dk1"/>
                          </a:solidFill>
                          <a:effectLst/>
                          <a:latin typeface="+mn-lt"/>
                          <a:ea typeface="+mn-ea"/>
                          <a:cs typeface="+mn-cs"/>
                        </a:rPr>
                        <a:t> et al. reviewed the application of sentiment analysis in understanding public opinion, particularly through social media. They examined various machine learning and deep learning approaches, including TF-IDF with Logistic Regression and SVM, as well as CNN, LSTM, </a:t>
                      </a:r>
                      <a:r>
                        <a:rPr lang="en-IN" sz="1800" kern="1200" dirty="0" err="1" smtClean="0">
                          <a:solidFill>
                            <a:schemeClr val="dk1"/>
                          </a:solidFill>
                          <a:effectLst/>
                          <a:latin typeface="+mn-lt"/>
                          <a:ea typeface="+mn-ea"/>
                          <a:cs typeface="+mn-cs"/>
                        </a:rPr>
                        <a:t>BiLSTM</a:t>
                      </a:r>
                      <a:r>
                        <a:rPr lang="en-IN" sz="1800" kern="1200" dirty="0" smtClean="0">
                          <a:solidFill>
                            <a:schemeClr val="dk1"/>
                          </a:solidFill>
                          <a:effectLst/>
                          <a:latin typeface="+mn-lt"/>
                          <a:ea typeface="+mn-ea"/>
                          <a:cs typeface="+mn-cs"/>
                        </a:rPr>
                        <a:t>, and GRU models. The authors proposed an ensemble hybrid deep learning model combining </a:t>
                      </a:r>
                      <a:r>
                        <a:rPr lang="en-IN" sz="1800" kern="1200" dirty="0" err="1" smtClean="0">
                          <a:solidFill>
                            <a:schemeClr val="dk1"/>
                          </a:solidFill>
                          <a:effectLst/>
                          <a:latin typeface="+mn-lt"/>
                          <a:ea typeface="+mn-ea"/>
                          <a:cs typeface="+mn-cs"/>
                        </a:rPr>
                        <a:t>RoBERTa</a:t>
                      </a:r>
                      <a:r>
                        <a:rPr lang="en-IN" sz="1800" kern="1200" dirty="0" smtClean="0">
                          <a:solidFill>
                            <a:schemeClr val="dk1"/>
                          </a:solidFill>
                          <a:effectLst/>
                          <a:latin typeface="+mn-lt"/>
                          <a:ea typeface="+mn-ea"/>
                          <a:cs typeface="+mn-cs"/>
                        </a:rPr>
                        <a:t> with LSTM, </a:t>
                      </a:r>
                      <a:r>
                        <a:rPr lang="en-IN" sz="1800" kern="1200" dirty="0" err="1" smtClean="0">
                          <a:solidFill>
                            <a:schemeClr val="dk1"/>
                          </a:solidFill>
                          <a:effectLst/>
                          <a:latin typeface="+mn-lt"/>
                          <a:ea typeface="+mn-ea"/>
                          <a:cs typeface="+mn-cs"/>
                        </a:rPr>
                        <a:t>BiLSTM</a:t>
                      </a:r>
                      <a:r>
                        <a:rPr lang="en-IN" sz="1800" kern="1200" dirty="0" smtClean="0">
                          <a:solidFill>
                            <a:schemeClr val="dk1"/>
                          </a:solidFill>
                          <a:effectLst/>
                          <a:latin typeface="+mn-lt"/>
                          <a:ea typeface="+mn-ea"/>
                          <a:cs typeface="+mn-cs"/>
                        </a:rPr>
                        <a:t>, and GRU.</a:t>
                      </a:r>
                      <a:endParaRPr lang="en-IN" dirty="0"/>
                    </a:p>
                  </a:txBody>
                  <a:tcPr/>
                </a:tc>
                <a:extLst>
                  <a:ext uri="{0D108BD9-81ED-4DB2-BD59-A6C34878D82A}">
                    <a16:rowId xmlns="" xmlns:a16="http://schemas.microsoft.com/office/drawing/2014/main" val="2978561299"/>
                  </a:ext>
                </a:extLst>
              </a:tr>
            </a:tbl>
          </a:graphicData>
        </a:graphic>
      </p:graphicFrame>
      <p:sp>
        <p:nvSpPr>
          <p:cNvPr id="6" name="Title 1">
            <a:extLst>
              <a:ext uri="{FF2B5EF4-FFF2-40B4-BE49-F238E27FC236}">
                <a16:creationId xmlns="" xmlns:a16="http://schemas.microsoft.com/office/drawing/2014/main" id="{99082145-9CB6-25CA-24B3-28ADC8146A0C}"/>
              </a:ext>
            </a:extLst>
          </p:cNvPr>
          <p:cNvSpPr>
            <a:spLocks noGrp="1"/>
          </p:cNvSpPr>
          <p:nvPr>
            <p:ph type="title"/>
          </p:nvPr>
        </p:nvSpPr>
        <p:spPr>
          <a:xfrm>
            <a:off x="390331" y="94538"/>
            <a:ext cx="10515600" cy="521283"/>
          </a:xfrm>
        </p:spPr>
        <p:txBody>
          <a:bodyPr>
            <a:normAutofit fontScale="90000"/>
          </a:bodyPr>
          <a:lstStyle/>
          <a:p>
            <a:r>
              <a:rPr lang="en-US" sz="4400" b="1" dirty="0">
                <a:latin typeface="Times New Roman" panose="02020603050405020304" pitchFamily="18" charset="0"/>
                <a:cs typeface="Times New Roman" panose="02020603050405020304" pitchFamily="18" charset="0"/>
              </a:rPr>
              <a:t>Literature Survey</a:t>
            </a:r>
            <a:endParaRPr lang="en-IN" dirty="0"/>
          </a:p>
        </p:txBody>
      </p:sp>
    </p:spTree>
    <p:extLst>
      <p:ext uri="{BB962C8B-B14F-4D97-AF65-F5344CB8AC3E}">
        <p14:creationId xmlns:p14="http://schemas.microsoft.com/office/powerpoint/2010/main" val="911109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E467A3A-7504-FFCF-3201-071C60684DD7}"/>
              </a:ext>
            </a:extLst>
          </p:cNvPr>
          <p:cNvSpPr>
            <a:spLocks noGrp="1"/>
          </p:cNvSpPr>
          <p:nvPr>
            <p:ph idx="1"/>
          </p:nvPr>
        </p:nvSpPr>
        <p:spPr/>
        <p:txBody>
          <a:bodyPr/>
          <a:lstStyle/>
          <a:p>
            <a:endParaRPr lang="en-IN"/>
          </a:p>
        </p:txBody>
      </p:sp>
      <p:graphicFrame>
        <p:nvGraphicFramePr>
          <p:cNvPr id="4" name="Content Placeholder 3">
            <a:extLst>
              <a:ext uri="{FF2B5EF4-FFF2-40B4-BE49-F238E27FC236}">
                <a16:creationId xmlns="" xmlns:a16="http://schemas.microsoft.com/office/drawing/2014/main" id="{7D72E0A2-5549-2A8C-C913-0F79E90FE55C}"/>
              </a:ext>
            </a:extLst>
          </p:cNvPr>
          <p:cNvGraphicFramePr>
            <a:graphicFrameLocks/>
          </p:cNvGraphicFramePr>
          <p:nvPr>
            <p:extLst>
              <p:ext uri="{D42A27DB-BD31-4B8C-83A1-F6EECF244321}">
                <p14:modId xmlns:p14="http://schemas.microsoft.com/office/powerpoint/2010/main" val="1555040967"/>
              </p:ext>
            </p:extLst>
          </p:nvPr>
        </p:nvGraphicFramePr>
        <p:xfrm>
          <a:off x="105747" y="132443"/>
          <a:ext cx="11980506" cy="6684258"/>
        </p:xfrm>
        <a:graphic>
          <a:graphicData uri="http://schemas.openxmlformats.org/drawingml/2006/table">
            <a:tbl>
              <a:tblPr firstRow="1" bandRow="1">
                <a:tableStyleId>{5C22544A-7EE6-4342-B048-85BDC9FD1C3A}</a:tableStyleId>
              </a:tblPr>
              <a:tblGrid>
                <a:gridCol w="379445">
                  <a:extLst>
                    <a:ext uri="{9D8B030D-6E8A-4147-A177-3AD203B41FA5}">
                      <a16:colId xmlns="" xmlns:a16="http://schemas.microsoft.com/office/drawing/2014/main" val="899053466"/>
                    </a:ext>
                  </a:extLst>
                </a:gridCol>
                <a:gridCol w="3121133">
                  <a:extLst>
                    <a:ext uri="{9D8B030D-6E8A-4147-A177-3AD203B41FA5}">
                      <a16:colId xmlns="" xmlns:a16="http://schemas.microsoft.com/office/drawing/2014/main" val="4037790255"/>
                    </a:ext>
                  </a:extLst>
                </a:gridCol>
                <a:gridCol w="2734654">
                  <a:extLst>
                    <a:ext uri="{9D8B030D-6E8A-4147-A177-3AD203B41FA5}">
                      <a16:colId xmlns="" xmlns:a16="http://schemas.microsoft.com/office/drawing/2014/main" val="638106677"/>
                    </a:ext>
                  </a:extLst>
                </a:gridCol>
                <a:gridCol w="5745274">
                  <a:extLst>
                    <a:ext uri="{9D8B030D-6E8A-4147-A177-3AD203B41FA5}">
                      <a16:colId xmlns="" xmlns:a16="http://schemas.microsoft.com/office/drawing/2014/main" val="1078561999"/>
                    </a:ext>
                  </a:extLst>
                </a:gridCol>
              </a:tblGrid>
              <a:tr h="374898">
                <a:tc>
                  <a:txBody>
                    <a:bodyPr/>
                    <a:lstStyle/>
                    <a:p>
                      <a:endParaRPr lang="en-IN" dirty="0"/>
                    </a:p>
                  </a:txBody>
                  <a:tcPr/>
                </a:tc>
                <a:tc>
                  <a:txBody>
                    <a:bodyPr/>
                    <a:lstStyle/>
                    <a:p>
                      <a:r>
                        <a:rPr lang="en-US" dirty="0" smtClean="0"/>
                        <a:t>Title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Authors</a:t>
                      </a:r>
                      <a:endParaRPr lang="en-IN" dirty="0"/>
                    </a:p>
                  </a:txBody>
                  <a:tcPr/>
                </a:tc>
                <a:tc>
                  <a:txBody>
                    <a:bodyPr/>
                    <a:lstStyle/>
                    <a:p>
                      <a:r>
                        <a:rPr lang="en-IN" dirty="0" smtClean="0"/>
                        <a:t>Inference</a:t>
                      </a:r>
                      <a:endParaRPr lang="en-IN" dirty="0"/>
                    </a:p>
                  </a:txBody>
                  <a:tcPr/>
                </a:tc>
                <a:extLst>
                  <a:ext uri="{0D108BD9-81ED-4DB2-BD59-A6C34878D82A}">
                    <a16:rowId xmlns="" xmlns:a16="http://schemas.microsoft.com/office/drawing/2014/main" val="1015393275"/>
                  </a:ext>
                </a:extLst>
              </a:tr>
              <a:tr h="1499591">
                <a:tc>
                  <a:txBody>
                    <a:bodyPr/>
                    <a:lstStyle/>
                    <a:p>
                      <a:r>
                        <a:rPr lang="en-US" dirty="0"/>
                        <a:t>4</a:t>
                      </a:r>
                      <a:r>
                        <a:rPr lang="en-US" dirty="0" smtClean="0"/>
                        <a:t>.</a:t>
                      </a:r>
                      <a:endParaRPr lang="en-IN" dirty="0"/>
                    </a:p>
                  </a:txBody>
                  <a:tcPr/>
                </a:tc>
                <a:tc>
                  <a:txBody>
                    <a:bodyPr/>
                    <a:lstStyle/>
                    <a:p>
                      <a:r>
                        <a:rPr lang="en-IN" sz="1800" b="0" kern="1200" dirty="0" smtClean="0">
                          <a:solidFill>
                            <a:schemeClr val="dk1"/>
                          </a:solidFill>
                          <a:effectLst/>
                          <a:latin typeface="+mn-lt"/>
                          <a:ea typeface="+mn-ea"/>
                          <a:cs typeface="+mn-cs"/>
                        </a:rPr>
                        <a:t>Omicron virus emotions understanding system based on deep learning architecture</a:t>
                      </a:r>
                      <a:endParaRPr lang="en-IN" b="0" dirty="0"/>
                    </a:p>
                  </a:txBody>
                  <a:tcPr/>
                </a:tc>
                <a:tc>
                  <a:txBody>
                    <a:bodyPr/>
                    <a:lstStyle/>
                    <a:p>
                      <a:r>
                        <a:rPr lang="en-IN" sz="1800" kern="1200" dirty="0" err="1" smtClean="0">
                          <a:solidFill>
                            <a:schemeClr val="dk1"/>
                          </a:solidFill>
                          <a:effectLst/>
                          <a:latin typeface="+mn-lt"/>
                          <a:ea typeface="+mn-ea"/>
                          <a:cs typeface="+mn-cs"/>
                        </a:rPr>
                        <a:t>Eman</a:t>
                      </a:r>
                      <a:r>
                        <a:rPr lang="en-IN" sz="1800" kern="1200" dirty="0" smtClean="0">
                          <a:solidFill>
                            <a:schemeClr val="dk1"/>
                          </a:solidFill>
                          <a:effectLst/>
                          <a:latin typeface="+mn-lt"/>
                          <a:ea typeface="+mn-ea"/>
                          <a:cs typeface="+mn-cs"/>
                        </a:rPr>
                        <a:t> </a:t>
                      </a:r>
                      <a:r>
                        <a:rPr lang="en-IN" sz="1800" kern="1200" dirty="0" err="1" smtClean="0">
                          <a:solidFill>
                            <a:schemeClr val="dk1"/>
                          </a:solidFill>
                          <a:effectLst/>
                          <a:latin typeface="+mn-lt"/>
                          <a:ea typeface="+mn-ea"/>
                          <a:cs typeface="+mn-cs"/>
                        </a:rPr>
                        <a:t>Thabet</a:t>
                      </a:r>
                      <a:r>
                        <a:rPr lang="en-IN" sz="1800" kern="1200" dirty="0" smtClean="0">
                          <a:solidFill>
                            <a:schemeClr val="dk1"/>
                          </a:solidFill>
                          <a:effectLst/>
                          <a:latin typeface="+mn-lt"/>
                          <a:ea typeface="+mn-ea"/>
                          <a:cs typeface="+mn-cs"/>
                        </a:rPr>
                        <a:t> Khalid, Mustafa Salah </a:t>
                      </a:r>
                      <a:r>
                        <a:rPr lang="en-IN" sz="1800" kern="1200" dirty="0" err="1" smtClean="0">
                          <a:solidFill>
                            <a:schemeClr val="dk1"/>
                          </a:solidFill>
                          <a:effectLst/>
                          <a:latin typeface="+mn-lt"/>
                          <a:ea typeface="+mn-ea"/>
                          <a:cs typeface="+mn-cs"/>
                        </a:rPr>
                        <a:t>Khalefa</a:t>
                      </a:r>
                      <a:r>
                        <a:rPr lang="en-IN" sz="1800" kern="1200" dirty="0" smtClean="0">
                          <a:solidFill>
                            <a:schemeClr val="dk1"/>
                          </a:solidFill>
                          <a:effectLst/>
                          <a:latin typeface="+mn-lt"/>
                          <a:ea typeface="+mn-ea"/>
                          <a:cs typeface="+mn-cs"/>
                        </a:rPr>
                        <a:t>, </a:t>
                      </a:r>
                      <a:r>
                        <a:rPr lang="en-IN" sz="1800" kern="1200" dirty="0" err="1" smtClean="0">
                          <a:solidFill>
                            <a:schemeClr val="dk1"/>
                          </a:solidFill>
                          <a:effectLst/>
                          <a:latin typeface="+mn-lt"/>
                          <a:ea typeface="+mn-ea"/>
                          <a:cs typeface="+mn-cs"/>
                        </a:rPr>
                        <a:t>Wijdan</a:t>
                      </a:r>
                      <a:r>
                        <a:rPr lang="en-IN" sz="1800" kern="1200" dirty="0" smtClean="0">
                          <a:solidFill>
                            <a:schemeClr val="dk1"/>
                          </a:solidFill>
                          <a:effectLst/>
                          <a:latin typeface="+mn-lt"/>
                          <a:ea typeface="+mn-ea"/>
                          <a:cs typeface="+mn-cs"/>
                        </a:rPr>
                        <a:t> </a:t>
                      </a:r>
                      <a:r>
                        <a:rPr lang="en-IN" sz="1800" kern="1200" dirty="0" err="1" smtClean="0">
                          <a:solidFill>
                            <a:schemeClr val="dk1"/>
                          </a:solidFill>
                          <a:effectLst/>
                          <a:latin typeface="+mn-lt"/>
                          <a:ea typeface="+mn-ea"/>
                          <a:cs typeface="+mn-cs"/>
                        </a:rPr>
                        <a:t>Yassen</a:t>
                      </a:r>
                      <a:r>
                        <a:rPr lang="en-IN" sz="1800" kern="1200" dirty="0" smtClean="0">
                          <a:solidFill>
                            <a:schemeClr val="dk1"/>
                          </a:solidFill>
                          <a:effectLst/>
                          <a:latin typeface="+mn-lt"/>
                          <a:ea typeface="+mn-ea"/>
                          <a:cs typeface="+mn-cs"/>
                        </a:rPr>
                        <a:t>, Ali </a:t>
                      </a:r>
                      <a:r>
                        <a:rPr lang="en-IN" sz="1800" kern="1200" dirty="0" err="1" smtClean="0">
                          <a:solidFill>
                            <a:schemeClr val="dk1"/>
                          </a:solidFill>
                          <a:effectLst/>
                          <a:latin typeface="+mn-lt"/>
                          <a:ea typeface="+mn-ea"/>
                          <a:cs typeface="+mn-cs"/>
                        </a:rPr>
                        <a:t>Adil</a:t>
                      </a:r>
                      <a:r>
                        <a:rPr lang="en-IN" sz="1800" kern="1200" dirty="0" smtClean="0">
                          <a:solidFill>
                            <a:schemeClr val="dk1"/>
                          </a:solidFill>
                          <a:effectLst/>
                          <a:latin typeface="+mn-lt"/>
                          <a:ea typeface="+mn-ea"/>
                          <a:cs typeface="+mn-cs"/>
                        </a:rPr>
                        <a:t> Yassin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mn-lt"/>
                          <a:ea typeface="+mn-ea"/>
                          <a:cs typeface="+mn-cs"/>
                        </a:rPr>
                        <a:t>Khalid et al. conducted a review focusing on sentiment analysis as applied to global attitudes toward the Omicron COVID-19 variant. The review highlighted various sentiment analysis frameworks and models, including deep learning and ensemble learning, known for their high accuracy in classifying sentiments.</a:t>
                      </a:r>
                    </a:p>
                  </a:txBody>
                  <a:tcPr/>
                </a:tc>
                <a:extLst>
                  <a:ext uri="{0D108BD9-81ED-4DB2-BD59-A6C34878D82A}">
                    <a16:rowId xmlns="" xmlns:a16="http://schemas.microsoft.com/office/drawing/2014/main" val="2114915336"/>
                  </a:ext>
                </a:extLst>
              </a:tr>
              <a:tr h="1499591">
                <a:tc>
                  <a:txBody>
                    <a:bodyPr/>
                    <a:lstStyle/>
                    <a:p>
                      <a:r>
                        <a:rPr lang="en-US" dirty="0"/>
                        <a:t>5</a:t>
                      </a:r>
                      <a:r>
                        <a:rPr lang="en-US" dirty="0" smtClean="0"/>
                        <a:t>.</a:t>
                      </a:r>
                      <a:endParaRPr lang="en-IN" dirty="0"/>
                    </a:p>
                  </a:txBody>
                  <a:tcPr/>
                </a:tc>
                <a:tc>
                  <a:txBody>
                    <a:bodyPr/>
                    <a:lstStyle/>
                    <a:p>
                      <a:r>
                        <a:rPr lang="en-IN" sz="1800" b="0" kern="1200" dirty="0" smtClean="0">
                          <a:solidFill>
                            <a:schemeClr val="dk1"/>
                          </a:solidFill>
                          <a:effectLst/>
                          <a:latin typeface="+mn-lt"/>
                          <a:ea typeface="+mn-ea"/>
                          <a:cs typeface="+mn-cs"/>
                        </a:rPr>
                        <a:t>Twitter sentiment analysis using ensemble based deep learning model towards COVID-19 in India and European countries</a:t>
                      </a:r>
                      <a:endParaRPr lang="en-IN" b="0" dirty="0"/>
                    </a:p>
                  </a:txBody>
                  <a:tcPr/>
                </a:tc>
                <a:tc>
                  <a:txBody>
                    <a:bodyPr/>
                    <a:lstStyle/>
                    <a:p>
                      <a:r>
                        <a:rPr lang="en-IN" sz="1800" kern="1200" dirty="0" smtClean="0">
                          <a:solidFill>
                            <a:schemeClr val="dk1"/>
                          </a:solidFill>
                          <a:effectLst/>
                          <a:latin typeface="+mn-lt"/>
                          <a:ea typeface="+mn-ea"/>
                          <a:cs typeface="+mn-cs"/>
                        </a:rPr>
                        <a:t>D. </a:t>
                      </a:r>
                      <a:r>
                        <a:rPr lang="en-IN" sz="1800" kern="1200" dirty="0" err="1" smtClean="0">
                          <a:solidFill>
                            <a:schemeClr val="dk1"/>
                          </a:solidFill>
                          <a:effectLst/>
                          <a:latin typeface="+mn-lt"/>
                          <a:ea typeface="+mn-ea"/>
                          <a:cs typeface="+mn-cs"/>
                        </a:rPr>
                        <a:t>Sunitha</a:t>
                      </a:r>
                      <a:r>
                        <a:rPr lang="en-IN" sz="1800" kern="1200" dirty="0" smtClean="0">
                          <a:solidFill>
                            <a:schemeClr val="dk1"/>
                          </a:solidFill>
                          <a:effectLst/>
                          <a:latin typeface="+mn-lt"/>
                          <a:ea typeface="+mn-ea"/>
                          <a:cs typeface="+mn-cs"/>
                        </a:rPr>
                        <a:t>, Raj Kumar Patra, N.V. </a:t>
                      </a:r>
                      <a:r>
                        <a:rPr lang="en-IN" sz="1800" kern="1200" dirty="0" err="1" smtClean="0">
                          <a:solidFill>
                            <a:schemeClr val="dk1"/>
                          </a:solidFill>
                          <a:effectLst/>
                          <a:latin typeface="+mn-lt"/>
                          <a:ea typeface="+mn-ea"/>
                          <a:cs typeface="+mn-cs"/>
                        </a:rPr>
                        <a:t>Babu</a:t>
                      </a:r>
                      <a:r>
                        <a:rPr lang="en-IN" sz="1800" kern="1200" dirty="0" smtClean="0">
                          <a:solidFill>
                            <a:schemeClr val="dk1"/>
                          </a:solidFill>
                          <a:effectLst/>
                          <a:latin typeface="+mn-lt"/>
                          <a:ea typeface="+mn-ea"/>
                          <a:cs typeface="+mn-cs"/>
                        </a:rPr>
                        <a:t>, A. Suresh, Suresh Chand Gupta</a:t>
                      </a:r>
                      <a:endParaRPr lang="en-IN" dirty="0"/>
                    </a:p>
                  </a:txBody>
                  <a:tcPr/>
                </a:tc>
                <a:tc>
                  <a:txBody>
                    <a:bodyPr/>
                    <a:lstStyle/>
                    <a:p>
                      <a:r>
                        <a:rPr lang="en-IN" sz="1800" kern="1200" dirty="0" err="1" smtClean="0">
                          <a:solidFill>
                            <a:schemeClr val="dk1"/>
                          </a:solidFill>
                          <a:effectLst/>
                          <a:latin typeface="+mn-lt"/>
                          <a:ea typeface="+mn-ea"/>
                          <a:cs typeface="+mn-cs"/>
                        </a:rPr>
                        <a:t>Sunitha</a:t>
                      </a:r>
                      <a:r>
                        <a:rPr lang="en-IN" sz="1800" kern="1200" dirty="0" smtClean="0">
                          <a:solidFill>
                            <a:schemeClr val="dk1"/>
                          </a:solidFill>
                          <a:effectLst/>
                          <a:latin typeface="+mn-lt"/>
                          <a:ea typeface="+mn-ea"/>
                          <a:cs typeface="+mn-cs"/>
                        </a:rPr>
                        <a:t> et al. reviewed existing approaches to Twitter sentiment analysis related to COVID-19  and highlighted methods such as Gupta et al.'s multi-modal analysis for real-time tweets, </a:t>
                      </a:r>
                      <a:r>
                        <a:rPr lang="en-IN" sz="1800" kern="1200" dirty="0" err="1" smtClean="0">
                          <a:solidFill>
                            <a:schemeClr val="dk1"/>
                          </a:solidFill>
                          <a:effectLst/>
                          <a:latin typeface="+mn-lt"/>
                          <a:ea typeface="+mn-ea"/>
                          <a:cs typeface="+mn-cs"/>
                        </a:rPr>
                        <a:t>Majumder</a:t>
                      </a:r>
                      <a:r>
                        <a:rPr lang="en-IN" sz="1800" kern="1200" dirty="0" smtClean="0">
                          <a:solidFill>
                            <a:schemeClr val="dk1"/>
                          </a:solidFill>
                          <a:effectLst/>
                          <a:latin typeface="+mn-lt"/>
                          <a:ea typeface="+mn-ea"/>
                          <a:cs typeface="+mn-cs"/>
                        </a:rPr>
                        <a:t> et al.'s use of label encoding and SVM, Imran et al.'s LSTM network approach for lockdown sentiment analysis, and </a:t>
                      </a:r>
                      <a:r>
                        <a:rPr lang="en-IN" sz="1800" kern="1200" dirty="0" err="1" smtClean="0">
                          <a:solidFill>
                            <a:schemeClr val="dk1"/>
                          </a:solidFill>
                          <a:effectLst/>
                          <a:latin typeface="+mn-lt"/>
                          <a:ea typeface="+mn-ea"/>
                          <a:cs typeface="+mn-cs"/>
                        </a:rPr>
                        <a:t>Naseem</a:t>
                      </a:r>
                      <a:r>
                        <a:rPr lang="en-IN" sz="1800" kern="1200" dirty="0" smtClean="0">
                          <a:solidFill>
                            <a:schemeClr val="dk1"/>
                          </a:solidFill>
                          <a:effectLst/>
                          <a:latin typeface="+mn-lt"/>
                          <a:ea typeface="+mn-ea"/>
                          <a:cs typeface="+mn-cs"/>
                        </a:rPr>
                        <a:t> et al.'s hybrid word ranking with various machine learning models, showcasing diverse strategies for sentiment classification.</a:t>
                      </a:r>
                      <a:endParaRPr lang="en-IN" dirty="0"/>
                    </a:p>
                  </a:txBody>
                  <a:tcPr/>
                </a:tc>
                <a:extLst>
                  <a:ext uri="{0D108BD9-81ED-4DB2-BD59-A6C34878D82A}">
                    <a16:rowId xmlns="" xmlns:a16="http://schemas.microsoft.com/office/drawing/2014/main" val="995445423"/>
                  </a:ext>
                </a:extLst>
              </a:tr>
              <a:tr h="1499591">
                <a:tc>
                  <a:txBody>
                    <a:bodyPr/>
                    <a:lstStyle/>
                    <a:p>
                      <a:r>
                        <a:rPr lang="en-US" dirty="0"/>
                        <a:t>6</a:t>
                      </a:r>
                      <a:r>
                        <a:rPr lang="en-US" dirty="0" smtClean="0"/>
                        <a:t>.</a:t>
                      </a:r>
                      <a:endParaRPr lang="en-IN" dirty="0"/>
                    </a:p>
                  </a:txBody>
                  <a:tcPr/>
                </a:tc>
                <a:tc>
                  <a:txBody>
                    <a:bodyPr/>
                    <a:lstStyle/>
                    <a:p>
                      <a:r>
                        <a:rPr lang="en-IN" sz="1800" b="0" kern="1200" dirty="0" smtClean="0">
                          <a:solidFill>
                            <a:schemeClr val="dk1"/>
                          </a:solidFill>
                          <a:effectLst/>
                          <a:latin typeface="+mn-lt"/>
                          <a:ea typeface="+mn-ea"/>
                          <a:cs typeface="+mn-cs"/>
                        </a:rPr>
                        <a:t>TSA-CNN-AOA: Twitter sentiment analysis using CNN optimized via arithmetic optimization algorithm</a:t>
                      </a:r>
                      <a:endParaRPr lang="en-IN" b="0" dirty="0"/>
                    </a:p>
                  </a:txBody>
                  <a:tcPr/>
                </a:tc>
                <a:tc>
                  <a:txBody>
                    <a:bodyPr/>
                    <a:lstStyle/>
                    <a:p>
                      <a:r>
                        <a:rPr lang="en-IN" sz="1800" kern="1200" dirty="0" smtClean="0">
                          <a:solidFill>
                            <a:schemeClr val="dk1"/>
                          </a:solidFill>
                          <a:effectLst/>
                          <a:latin typeface="+mn-lt"/>
                          <a:ea typeface="+mn-ea"/>
                          <a:cs typeface="+mn-cs"/>
                        </a:rPr>
                        <a:t>Serpil Aslan, </a:t>
                      </a:r>
                      <a:r>
                        <a:rPr lang="en-IN" sz="1800" kern="1200" dirty="0" err="1" smtClean="0">
                          <a:solidFill>
                            <a:schemeClr val="dk1"/>
                          </a:solidFill>
                          <a:effectLst/>
                          <a:latin typeface="+mn-lt"/>
                          <a:ea typeface="+mn-ea"/>
                          <a:cs typeface="+mn-cs"/>
                        </a:rPr>
                        <a:t>Soner</a:t>
                      </a:r>
                      <a:r>
                        <a:rPr lang="en-IN" sz="1800" kern="1200" dirty="0" smtClean="0">
                          <a:solidFill>
                            <a:schemeClr val="dk1"/>
                          </a:solidFill>
                          <a:effectLst/>
                          <a:latin typeface="+mn-lt"/>
                          <a:ea typeface="+mn-ea"/>
                          <a:cs typeface="+mn-cs"/>
                        </a:rPr>
                        <a:t> </a:t>
                      </a:r>
                      <a:r>
                        <a:rPr lang="en-IN" sz="1800" kern="1200" dirty="0" err="1" smtClean="0">
                          <a:solidFill>
                            <a:schemeClr val="dk1"/>
                          </a:solidFill>
                          <a:effectLst/>
                          <a:latin typeface="+mn-lt"/>
                          <a:ea typeface="+mn-ea"/>
                          <a:cs typeface="+mn-cs"/>
                        </a:rPr>
                        <a:t>Kızıloluk</a:t>
                      </a:r>
                      <a:r>
                        <a:rPr lang="en-IN" sz="1800" kern="1200" dirty="0" smtClean="0">
                          <a:solidFill>
                            <a:schemeClr val="dk1"/>
                          </a:solidFill>
                          <a:effectLst/>
                          <a:latin typeface="+mn-lt"/>
                          <a:ea typeface="+mn-ea"/>
                          <a:cs typeface="+mn-cs"/>
                        </a:rPr>
                        <a:t>, </a:t>
                      </a:r>
                      <a:r>
                        <a:rPr lang="en-IN" sz="1800" kern="1200" dirty="0" err="1" smtClean="0">
                          <a:solidFill>
                            <a:schemeClr val="dk1"/>
                          </a:solidFill>
                          <a:effectLst/>
                          <a:latin typeface="+mn-lt"/>
                          <a:ea typeface="+mn-ea"/>
                          <a:cs typeface="+mn-cs"/>
                        </a:rPr>
                        <a:t>Eser</a:t>
                      </a:r>
                      <a:r>
                        <a:rPr lang="en-IN" sz="1800" kern="1200" dirty="0" smtClean="0">
                          <a:solidFill>
                            <a:schemeClr val="dk1"/>
                          </a:solidFill>
                          <a:effectLst/>
                          <a:latin typeface="+mn-lt"/>
                          <a:ea typeface="+mn-ea"/>
                          <a:cs typeface="+mn-cs"/>
                        </a:rPr>
                        <a:t> </a:t>
                      </a:r>
                      <a:r>
                        <a:rPr lang="en-IN" sz="1800" kern="1200" dirty="0" err="1" smtClean="0">
                          <a:solidFill>
                            <a:schemeClr val="dk1"/>
                          </a:solidFill>
                          <a:effectLst/>
                          <a:latin typeface="+mn-lt"/>
                          <a:ea typeface="+mn-ea"/>
                          <a:cs typeface="+mn-cs"/>
                        </a:rPr>
                        <a:t>Sert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mn-lt"/>
                          <a:ea typeface="+mn-ea"/>
                          <a:cs typeface="+mn-cs"/>
                        </a:rPr>
                        <a:t>Aslan et al. reviewed the evolution of sentiment analysis, focusing on various methodological approaches in the field. They discussed machine learning-based methods involving text feature extraction with classifiers like Naive Bayes and SVM, as well as dictionary-based approaches for calculating polarity. The review highlighted that deep learning models, such as CNNs and LSTMs, have delivered promising outcomes in sentiment analysis.</a:t>
                      </a:r>
                    </a:p>
                  </a:txBody>
                  <a:tcPr/>
                </a:tc>
                <a:extLst>
                  <a:ext uri="{0D108BD9-81ED-4DB2-BD59-A6C34878D82A}">
                    <a16:rowId xmlns="" xmlns:a16="http://schemas.microsoft.com/office/drawing/2014/main" val="2978561299"/>
                  </a:ext>
                </a:extLst>
              </a:tr>
            </a:tbl>
          </a:graphicData>
        </a:graphic>
      </p:graphicFrame>
    </p:spTree>
    <p:extLst>
      <p:ext uri="{BB962C8B-B14F-4D97-AF65-F5344CB8AC3E}">
        <p14:creationId xmlns:p14="http://schemas.microsoft.com/office/powerpoint/2010/main" val="3137995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 xmlns:a16="http://schemas.microsoft.com/office/drawing/2014/main" id="{B427879C-5EF0-41E7-CB3D-7D28C40E0E54}"/>
              </a:ext>
            </a:extLst>
          </p:cNvPr>
          <p:cNvGraphicFramePr>
            <a:graphicFrameLocks noGrp="1"/>
          </p:cNvGraphicFramePr>
          <p:nvPr>
            <p:ph idx="1"/>
            <p:extLst>
              <p:ext uri="{D42A27DB-BD31-4B8C-83A1-F6EECF244321}">
                <p14:modId xmlns:p14="http://schemas.microsoft.com/office/powerpoint/2010/main" val="1165073195"/>
              </p:ext>
            </p:extLst>
          </p:nvPr>
        </p:nvGraphicFramePr>
        <p:xfrm>
          <a:off x="223935" y="155445"/>
          <a:ext cx="11849877" cy="6485501"/>
        </p:xfrm>
        <a:graphic>
          <a:graphicData uri="http://schemas.openxmlformats.org/drawingml/2006/table">
            <a:tbl>
              <a:tblPr firstRow="1" bandRow="1">
                <a:tableStyleId>{5C22544A-7EE6-4342-B048-85BDC9FD1C3A}</a:tableStyleId>
              </a:tblPr>
              <a:tblGrid>
                <a:gridCol w="632625">
                  <a:extLst>
                    <a:ext uri="{9D8B030D-6E8A-4147-A177-3AD203B41FA5}">
                      <a16:colId xmlns="" xmlns:a16="http://schemas.microsoft.com/office/drawing/2014/main" val="3130806208"/>
                    </a:ext>
                  </a:extLst>
                </a:gridCol>
                <a:gridCol w="3416337">
                  <a:extLst>
                    <a:ext uri="{9D8B030D-6E8A-4147-A177-3AD203B41FA5}">
                      <a16:colId xmlns="" xmlns:a16="http://schemas.microsoft.com/office/drawing/2014/main" val="186096629"/>
                    </a:ext>
                  </a:extLst>
                </a:gridCol>
                <a:gridCol w="1991170">
                  <a:extLst>
                    <a:ext uri="{9D8B030D-6E8A-4147-A177-3AD203B41FA5}">
                      <a16:colId xmlns="" xmlns:a16="http://schemas.microsoft.com/office/drawing/2014/main" val="616788026"/>
                    </a:ext>
                  </a:extLst>
                </a:gridCol>
                <a:gridCol w="5809745">
                  <a:extLst>
                    <a:ext uri="{9D8B030D-6E8A-4147-A177-3AD203B41FA5}">
                      <a16:colId xmlns="" xmlns:a16="http://schemas.microsoft.com/office/drawing/2014/main" val="1284239180"/>
                    </a:ext>
                  </a:extLst>
                </a:gridCol>
              </a:tblGrid>
              <a:tr h="383233">
                <a:tc>
                  <a:txBody>
                    <a:bodyPr/>
                    <a:lstStyle/>
                    <a:p>
                      <a:endParaRPr lang="en-IN" dirty="0"/>
                    </a:p>
                  </a:txBody>
                  <a:tcPr/>
                </a:tc>
                <a:tc>
                  <a:txBody>
                    <a:bodyPr/>
                    <a:lstStyle/>
                    <a:p>
                      <a:r>
                        <a:rPr lang="en-US" dirty="0" smtClean="0"/>
                        <a:t>Title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Authors</a:t>
                      </a:r>
                      <a:endParaRPr lang="en-IN" dirty="0"/>
                    </a:p>
                  </a:txBody>
                  <a:tcPr/>
                </a:tc>
                <a:tc>
                  <a:txBody>
                    <a:bodyPr/>
                    <a:lstStyle/>
                    <a:p>
                      <a:r>
                        <a:rPr lang="en-IN" dirty="0" smtClean="0"/>
                        <a:t>Inference</a:t>
                      </a:r>
                      <a:endParaRPr lang="en-IN" dirty="0"/>
                    </a:p>
                  </a:txBody>
                  <a:tcPr/>
                </a:tc>
                <a:extLst>
                  <a:ext uri="{0D108BD9-81ED-4DB2-BD59-A6C34878D82A}">
                    <a16:rowId xmlns="" xmlns:a16="http://schemas.microsoft.com/office/drawing/2014/main" val="3243452268"/>
                  </a:ext>
                </a:extLst>
              </a:tr>
              <a:tr h="1511933">
                <a:tc>
                  <a:txBody>
                    <a:bodyPr/>
                    <a:lstStyle/>
                    <a:p>
                      <a:r>
                        <a:rPr lang="en-US" dirty="0"/>
                        <a:t>7</a:t>
                      </a:r>
                      <a:r>
                        <a:rPr lang="en-US" dirty="0" smtClean="0"/>
                        <a:t>.</a:t>
                      </a:r>
                      <a:endParaRPr lang="en-IN" dirty="0"/>
                    </a:p>
                  </a:txBody>
                  <a:tcPr/>
                </a:tc>
                <a:tc>
                  <a:txBody>
                    <a:bodyPr/>
                    <a:lstStyle/>
                    <a:p>
                      <a:r>
                        <a:rPr lang="en-IN" sz="1800" b="0" kern="1200" dirty="0" err="1" smtClean="0">
                          <a:solidFill>
                            <a:schemeClr val="dk1"/>
                          </a:solidFill>
                          <a:effectLst/>
                          <a:latin typeface="+mn-lt"/>
                          <a:ea typeface="+mn-ea"/>
                          <a:cs typeface="+mn-cs"/>
                        </a:rPr>
                        <a:t>SenDemonNet</a:t>
                      </a:r>
                      <a:r>
                        <a:rPr lang="en-IN" sz="1800" b="0" kern="1200" dirty="0" smtClean="0">
                          <a:solidFill>
                            <a:schemeClr val="dk1"/>
                          </a:solidFill>
                          <a:effectLst/>
                          <a:latin typeface="+mn-lt"/>
                          <a:ea typeface="+mn-ea"/>
                          <a:cs typeface="+mn-cs"/>
                        </a:rPr>
                        <a:t>: sentiment analysis for demonetization tweets using heuristic deep neural network</a:t>
                      </a:r>
                      <a:endParaRPr lang="en-IN" b="0" dirty="0"/>
                    </a:p>
                  </a:txBody>
                  <a:tcPr/>
                </a:tc>
                <a:tc>
                  <a:txBody>
                    <a:bodyPr/>
                    <a:lstStyle/>
                    <a:p>
                      <a:r>
                        <a:rPr lang="en-IN" sz="1800" kern="1200" dirty="0" err="1" smtClean="0">
                          <a:solidFill>
                            <a:schemeClr val="dk1"/>
                          </a:solidFill>
                          <a:effectLst/>
                          <a:latin typeface="+mn-lt"/>
                          <a:ea typeface="+mn-ea"/>
                          <a:cs typeface="+mn-cs"/>
                        </a:rPr>
                        <a:t>Safak</a:t>
                      </a:r>
                      <a:r>
                        <a:rPr lang="en-IN" sz="1800" kern="1200" dirty="0" smtClean="0">
                          <a:solidFill>
                            <a:schemeClr val="dk1"/>
                          </a:solidFill>
                          <a:effectLst/>
                          <a:latin typeface="+mn-lt"/>
                          <a:ea typeface="+mn-ea"/>
                          <a:cs typeface="+mn-cs"/>
                        </a:rPr>
                        <a:t> </a:t>
                      </a:r>
                      <a:r>
                        <a:rPr lang="en-IN" sz="1800" kern="1200" dirty="0" err="1" smtClean="0">
                          <a:solidFill>
                            <a:schemeClr val="dk1"/>
                          </a:solidFill>
                          <a:effectLst/>
                          <a:latin typeface="+mn-lt"/>
                          <a:ea typeface="+mn-ea"/>
                          <a:cs typeface="+mn-cs"/>
                        </a:rPr>
                        <a:t>Kayikci</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err="1" smtClean="0">
                          <a:solidFill>
                            <a:schemeClr val="dk1"/>
                          </a:solidFill>
                          <a:effectLst/>
                          <a:latin typeface="+mn-lt"/>
                          <a:ea typeface="+mn-ea"/>
                          <a:cs typeface="+mn-cs"/>
                        </a:rPr>
                        <a:t>Kayikci</a:t>
                      </a:r>
                      <a:r>
                        <a:rPr lang="en-IN" sz="1800" kern="1200" dirty="0" smtClean="0">
                          <a:solidFill>
                            <a:schemeClr val="dk1"/>
                          </a:solidFill>
                          <a:effectLst/>
                          <a:latin typeface="+mn-lt"/>
                          <a:ea typeface="+mn-ea"/>
                          <a:cs typeface="+mn-cs"/>
                        </a:rPr>
                        <a:t> conducted a review of sentiment analysis methodologies applied to Twitter data, emphasizing their use in assessing government policies and public opinion and highlighted studies such as the analysis of the Indian demonetization policy using machine learning classifiers like Naïve Bayes, SVM, and decision trees, which showed a positive sentiment trend over time.</a:t>
                      </a:r>
                    </a:p>
                  </a:txBody>
                  <a:tcPr/>
                </a:tc>
                <a:extLst>
                  <a:ext uri="{0D108BD9-81ED-4DB2-BD59-A6C34878D82A}">
                    <a16:rowId xmlns="" xmlns:a16="http://schemas.microsoft.com/office/drawing/2014/main" val="1095246565"/>
                  </a:ext>
                </a:extLst>
              </a:tr>
              <a:tr h="1795420">
                <a:tc>
                  <a:txBody>
                    <a:bodyPr/>
                    <a:lstStyle/>
                    <a:p>
                      <a:r>
                        <a:rPr lang="en-US" dirty="0" smtClean="0"/>
                        <a:t>8.</a:t>
                      </a:r>
                      <a:endParaRPr lang="en-IN" dirty="0"/>
                    </a:p>
                  </a:txBody>
                  <a:tcPr/>
                </a:tc>
                <a:tc>
                  <a:txBody>
                    <a:bodyPr/>
                    <a:lstStyle/>
                    <a:p>
                      <a:r>
                        <a:rPr lang="en-IN" sz="1800" b="0" kern="1200" dirty="0" smtClean="0">
                          <a:solidFill>
                            <a:schemeClr val="dk1"/>
                          </a:solidFill>
                          <a:effectLst/>
                          <a:latin typeface="+mn-lt"/>
                          <a:ea typeface="+mn-ea"/>
                          <a:cs typeface="+mn-cs"/>
                        </a:rPr>
                        <a:t>NEURAL MACHINE TRANSLATION BY JOINTLY LEARNING TO ALIGN AND TRANSLATE</a:t>
                      </a:r>
                      <a:endParaRPr lang="en-IN" b="0" dirty="0"/>
                    </a:p>
                  </a:txBody>
                  <a:tcPr/>
                </a:tc>
                <a:tc>
                  <a:txBody>
                    <a:bodyPr/>
                    <a:lstStyle/>
                    <a:p>
                      <a:r>
                        <a:rPr lang="en-IN" sz="1800" kern="1200" dirty="0" err="1" smtClean="0">
                          <a:solidFill>
                            <a:schemeClr val="dk1"/>
                          </a:solidFill>
                          <a:effectLst/>
                          <a:latin typeface="+mn-lt"/>
                          <a:ea typeface="+mn-ea"/>
                          <a:cs typeface="+mn-cs"/>
                        </a:rPr>
                        <a:t>Dzmitry</a:t>
                      </a:r>
                      <a:r>
                        <a:rPr lang="en-IN" sz="1800" kern="1200" dirty="0" smtClean="0">
                          <a:solidFill>
                            <a:schemeClr val="dk1"/>
                          </a:solidFill>
                          <a:effectLst/>
                          <a:latin typeface="+mn-lt"/>
                          <a:ea typeface="+mn-ea"/>
                          <a:cs typeface="+mn-cs"/>
                        </a:rPr>
                        <a:t> </a:t>
                      </a:r>
                      <a:r>
                        <a:rPr lang="en-IN" sz="1800" kern="1200" dirty="0" err="1" smtClean="0">
                          <a:solidFill>
                            <a:schemeClr val="dk1"/>
                          </a:solidFill>
                          <a:effectLst/>
                          <a:latin typeface="+mn-lt"/>
                          <a:ea typeface="+mn-ea"/>
                          <a:cs typeface="+mn-cs"/>
                        </a:rPr>
                        <a:t>Bahdanau</a:t>
                      </a:r>
                      <a:r>
                        <a:rPr lang="en-IN" sz="1800" kern="1200" dirty="0" smtClean="0">
                          <a:solidFill>
                            <a:schemeClr val="dk1"/>
                          </a:solidFill>
                          <a:effectLst/>
                          <a:latin typeface="+mn-lt"/>
                          <a:ea typeface="+mn-ea"/>
                          <a:cs typeface="+mn-cs"/>
                        </a:rPr>
                        <a:t>, </a:t>
                      </a:r>
                      <a:r>
                        <a:rPr lang="en-IN" sz="1800" kern="1200" dirty="0" err="1" smtClean="0">
                          <a:solidFill>
                            <a:schemeClr val="dk1"/>
                          </a:solidFill>
                          <a:effectLst/>
                          <a:latin typeface="+mn-lt"/>
                          <a:ea typeface="+mn-ea"/>
                          <a:cs typeface="+mn-cs"/>
                        </a:rPr>
                        <a:t>KyungHyun</a:t>
                      </a:r>
                      <a:r>
                        <a:rPr lang="en-IN" sz="1800" kern="1200" dirty="0" smtClean="0">
                          <a:solidFill>
                            <a:schemeClr val="dk1"/>
                          </a:solidFill>
                          <a:effectLst/>
                          <a:latin typeface="+mn-lt"/>
                          <a:ea typeface="+mn-ea"/>
                          <a:cs typeface="+mn-cs"/>
                        </a:rPr>
                        <a:t> Cho, </a:t>
                      </a:r>
                      <a:r>
                        <a:rPr lang="en-IN" sz="1800" kern="1200" dirty="0" err="1" smtClean="0">
                          <a:solidFill>
                            <a:schemeClr val="dk1"/>
                          </a:solidFill>
                          <a:effectLst/>
                          <a:latin typeface="+mn-lt"/>
                          <a:ea typeface="+mn-ea"/>
                          <a:cs typeface="+mn-cs"/>
                        </a:rPr>
                        <a:t>Yoshua</a:t>
                      </a:r>
                      <a:r>
                        <a:rPr lang="en-IN" sz="1800" kern="1200" dirty="0" smtClean="0">
                          <a:solidFill>
                            <a:schemeClr val="dk1"/>
                          </a:solidFill>
                          <a:effectLst/>
                          <a:latin typeface="+mn-lt"/>
                          <a:ea typeface="+mn-ea"/>
                          <a:cs typeface="+mn-cs"/>
                        </a:rPr>
                        <a:t> </a:t>
                      </a:r>
                      <a:r>
                        <a:rPr lang="en-IN" sz="1800" kern="1200" dirty="0" err="1" smtClean="0">
                          <a:solidFill>
                            <a:schemeClr val="dk1"/>
                          </a:solidFill>
                          <a:effectLst/>
                          <a:latin typeface="+mn-lt"/>
                          <a:ea typeface="+mn-ea"/>
                          <a:cs typeface="+mn-cs"/>
                        </a:rPr>
                        <a:t>Bengio</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err="1" smtClean="0">
                          <a:solidFill>
                            <a:schemeClr val="dk1"/>
                          </a:solidFill>
                          <a:effectLst/>
                          <a:latin typeface="+mn-lt"/>
                          <a:ea typeface="+mn-ea"/>
                          <a:cs typeface="+mn-cs"/>
                        </a:rPr>
                        <a:t>Bahdanau</a:t>
                      </a:r>
                      <a:r>
                        <a:rPr lang="en-IN" sz="1800" kern="1200" dirty="0" smtClean="0">
                          <a:solidFill>
                            <a:schemeClr val="dk1"/>
                          </a:solidFill>
                          <a:effectLst/>
                          <a:latin typeface="+mn-lt"/>
                          <a:ea typeface="+mn-ea"/>
                          <a:cs typeface="+mn-cs"/>
                        </a:rPr>
                        <a:t> et al. reviewed the shortcomings of traditional encoder-decoder models in machine translation, particularly their dependence on fixed-length context vectors. The authors proposed the </a:t>
                      </a:r>
                      <a:r>
                        <a:rPr lang="en-IN" sz="1800" kern="1200" dirty="0" err="1" smtClean="0">
                          <a:solidFill>
                            <a:schemeClr val="dk1"/>
                          </a:solidFill>
                          <a:effectLst/>
                          <a:latin typeface="+mn-lt"/>
                          <a:ea typeface="+mn-ea"/>
                          <a:cs typeface="+mn-cs"/>
                        </a:rPr>
                        <a:t>RNNsearch</a:t>
                      </a:r>
                      <a:r>
                        <a:rPr lang="en-IN" sz="1800" kern="1200" dirty="0" smtClean="0">
                          <a:solidFill>
                            <a:schemeClr val="dk1"/>
                          </a:solidFill>
                          <a:effectLst/>
                          <a:latin typeface="+mn-lt"/>
                          <a:ea typeface="+mn-ea"/>
                          <a:cs typeface="+mn-cs"/>
                        </a:rPr>
                        <a:t> model, which demonstrated enhanced robustness and alignment capabilities, offering significant improvements over conventional approaches in translation tasks.</a:t>
                      </a:r>
                    </a:p>
                  </a:txBody>
                  <a:tcPr/>
                </a:tc>
                <a:extLst>
                  <a:ext uri="{0D108BD9-81ED-4DB2-BD59-A6C34878D82A}">
                    <a16:rowId xmlns="" xmlns:a16="http://schemas.microsoft.com/office/drawing/2014/main" val="4255342510"/>
                  </a:ext>
                </a:extLst>
              </a:tr>
              <a:tr h="2078908">
                <a:tc>
                  <a:txBody>
                    <a:bodyPr/>
                    <a:lstStyle/>
                    <a:p>
                      <a:r>
                        <a:rPr lang="en-US" dirty="0" smtClean="0"/>
                        <a:t>9.</a:t>
                      </a:r>
                      <a:endParaRPr lang="en-IN" dirty="0"/>
                    </a:p>
                  </a:txBody>
                  <a:tcPr/>
                </a:tc>
                <a:tc>
                  <a:txBody>
                    <a:bodyPr/>
                    <a:lstStyle/>
                    <a:p>
                      <a:r>
                        <a:rPr lang="en-IN" sz="1800" b="0" kern="1200" dirty="0" smtClean="0">
                          <a:solidFill>
                            <a:schemeClr val="dk1"/>
                          </a:solidFill>
                          <a:effectLst/>
                          <a:latin typeface="+mn-lt"/>
                          <a:ea typeface="+mn-ea"/>
                          <a:cs typeface="+mn-cs"/>
                        </a:rPr>
                        <a:t>Sentiment and Context-Aware Hybrid DNN with Attention for Text Sentiment Classification</a:t>
                      </a:r>
                      <a:endParaRPr lang="en-IN" b="0" dirty="0"/>
                    </a:p>
                  </a:txBody>
                  <a:tcPr/>
                </a:tc>
                <a:tc>
                  <a:txBody>
                    <a:bodyPr/>
                    <a:lstStyle/>
                    <a:p>
                      <a:r>
                        <a:rPr lang="en-IN" sz="1800" kern="1200" dirty="0" smtClean="0">
                          <a:solidFill>
                            <a:schemeClr val="dk1"/>
                          </a:solidFill>
                          <a:effectLst/>
                          <a:latin typeface="+mn-lt"/>
                          <a:ea typeface="+mn-ea"/>
                          <a:cs typeface="+mn-cs"/>
                        </a:rPr>
                        <a:t>JAWAD KHAN, NIAZ AHMAD, SHAH KHALID, FARMAN ALI and YOUNG MOONLEE</a:t>
                      </a:r>
                      <a:endParaRPr lang="en-IN" dirty="0"/>
                    </a:p>
                  </a:txBody>
                  <a:tcPr/>
                </a:tc>
                <a:tc>
                  <a:txBody>
                    <a:bodyPr/>
                    <a:lstStyle/>
                    <a:p>
                      <a:r>
                        <a:rPr lang="en-IN" sz="1800" kern="1200" dirty="0" smtClean="0">
                          <a:solidFill>
                            <a:schemeClr val="dk1"/>
                          </a:solidFill>
                          <a:effectLst/>
                          <a:latin typeface="+mn-lt"/>
                          <a:ea typeface="+mn-ea"/>
                          <a:cs typeface="+mn-cs"/>
                        </a:rPr>
                        <a:t>Khan et al. conducted a review of contemporary methods in text sentiment analysis, categorizing them into sentiment lexicons, machine learning, and deep learning approaches and highlighted the importance of sentiment lexicons for determining polarity and discussed the progression to advanced models like CNNs and LSTMs, which have shown better performance in sentiment classification.</a:t>
                      </a:r>
                      <a:endParaRPr lang="en-IN" dirty="0"/>
                    </a:p>
                  </a:txBody>
                  <a:tcPr/>
                </a:tc>
                <a:extLst>
                  <a:ext uri="{0D108BD9-81ED-4DB2-BD59-A6C34878D82A}">
                    <a16:rowId xmlns="" xmlns:a16="http://schemas.microsoft.com/office/drawing/2014/main" val="3652370162"/>
                  </a:ext>
                </a:extLst>
              </a:tr>
            </a:tbl>
          </a:graphicData>
        </a:graphic>
      </p:graphicFrame>
    </p:spTree>
    <p:extLst>
      <p:ext uri="{BB962C8B-B14F-4D97-AF65-F5344CB8AC3E}">
        <p14:creationId xmlns:p14="http://schemas.microsoft.com/office/powerpoint/2010/main" val="2702288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 xmlns:a16="http://schemas.microsoft.com/office/drawing/2014/main" id="{B427879C-5EF0-41E7-CB3D-7D28C40E0E54}"/>
              </a:ext>
            </a:extLst>
          </p:cNvPr>
          <p:cNvGraphicFramePr>
            <a:graphicFrameLocks noGrp="1"/>
          </p:cNvGraphicFramePr>
          <p:nvPr>
            <p:ph idx="1"/>
            <p:extLst>
              <p:ext uri="{D42A27DB-BD31-4B8C-83A1-F6EECF244321}">
                <p14:modId xmlns:p14="http://schemas.microsoft.com/office/powerpoint/2010/main" val="1816339506"/>
              </p:ext>
            </p:extLst>
          </p:nvPr>
        </p:nvGraphicFramePr>
        <p:xfrm>
          <a:off x="223935" y="155445"/>
          <a:ext cx="11849877" cy="2394913"/>
        </p:xfrm>
        <a:graphic>
          <a:graphicData uri="http://schemas.openxmlformats.org/drawingml/2006/table">
            <a:tbl>
              <a:tblPr firstRow="1" bandRow="1">
                <a:tableStyleId>{5C22544A-7EE6-4342-B048-85BDC9FD1C3A}</a:tableStyleId>
              </a:tblPr>
              <a:tblGrid>
                <a:gridCol w="632625">
                  <a:extLst>
                    <a:ext uri="{9D8B030D-6E8A-4147-A177-3AD203B41FA5}">
                      <a16:colId xmlns="" xmlns:a16="http://schemas.microsoft.com/office/drawing/2014/main" val="3130806208"/>
                    </a:ext>
                  </a:extLst>
                </a:gridCol>
                <a:gridCol w="3416337">
                  <a:extLst>
                    <a:ext uri="{9D8B030D-6E8A-4147-A177-3AD203B41FA5}">
                      <a16:colId xmlns="" xmlns:a16="http://schemas.microsoft.com/office/drawing/2014/main" val="186096629"/>
                    </a:ext>
                  </a:extLst>
                </a:gridCol>
                <a:gridCol w="1991170">
                  <a:extLst>
                    <a:ext uri="{9D8B030D-6E8A-4147-A177-3AD203B41FA5}">
                      <a16:colId xmlns="" xmlns:a16="http://schemas.microsoft.com/office/drawing/2014/main" val="616788026"/>
                    </a:ext>
                  </a:extLst>
                </a:gridCol>
                <a:gridCol w="5809745">
                  <a:extLst>
                    <a:ext uri="{9D8B030D-6E8A-4147-A177-3AD203B41FA5}">
                      <a16:colId xmlns="" xmlns:a16="http://schemas.microsoft.com/office/drawing/2014/main" val="1284239180"/>
                    </a:ext>
                  </a:extLst>
                </a:gridCol>
              </a:tblGrid>
              <a:tr h="383233">
                <a:tc>
                  <a:txBody>
                    <a:bodyPr/>
                    <a:lstStyle/>
                    <a:p>
                      <a:endParaRPr lang="en-IN" dirty="0"/>
                    </a:p>
                  </a:txBody>
                  <a:tcPr/>
                </a:tc>
                <a:tc>
                  <a:txBody>
                    <a:bodyPr/>
                    <a:lstStyle/>
                    <a:p>
                      <a:r>
                        <a:rPr lang="en-US" dirty="0" smtClean="0"/>
                        <a:t>Title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Authors</a:t>
                      </a:r>
                      <a:endParaRPr lang="en-IN" dirty="0"/>
                    </a:p>
                  </a:txBody>
                  <a:tcPr/>
                </a:tc>
                <a:tc>
                  <a:txBody>
                    <a:bodyPr/>
                    <a:lstStyle/>
                    <a:p>
                      <a:r>
                        <a:rPr lang="en-IN" dirty="0" smtClean="0"/>
                        <a:t>Inference</a:t>
                      </a:r>
                      <a:endParaRPr lang="en-IN" dirty="0"/>
                    </a:p>
                  </a:txBody>
                  <a:tcPr/>
                </a:tc>
                <a:extLst>
                  <a:ext uri="{0D108BD9-81ED-4DB2-BD59-A6C34878D82A}">
                    <a16:rowId xmlns="" xmlns:a16="http://schemas.microsoft.com/office/drawing/2014/main" val="3243452268"/>
                  </a:ext>
                </a:extLst>
              </a:tr>
              <a:tr h="1511933">
                <a:tc>
                  <a:txBody>
                    <a:bodyPr/>
                    <a:lstStyle/>
                    <a:p>
                      <a:r>
                        <a:rPr lang="en-US" dirty="0" smtClean="0"/>
                        <a:t>10.</a:t>
                      </a:r>
                      <a:endParaRPr lang="en-IN" dirty="0"/>
                    </a:p>
                  </a:txBody>
                  <a:tcPr/>
                </a:tc>
                <a:tc>
                  <a:txBody>
                    <a:bodyPr/>
                    <a:lstStyle/>
                    <a:p>
                      <a:r>
                        <a:rPr lang="en-IN" sz="1800" b="0" kern="1200" dirty="0" smtClean="0">
                          <a:solidFill>
                            <a:schemeClr val="dk1"/>
                          </a:solidFill>
                          <a:effectLst/>
                          <a:latin typeface="+mn-lt"/>
                          <a:ea typeface="+mn-ea"/>
                          <a:cs typeface="+mn-cs"/>
                        </a:rPr>
                        <a:t>Attention-Based Multi-Channel Gated Recurrent Neural Networks: A Novel Feature-Centric Approach for Aspect-Based Sentiment Classification</a:t>
                      </a:r>
                      <a:endParaRPr lang="en-IN" b="0" dirty="0"/>
                    </a:p>
                  </a:txBody>
                  <a:tcPr/>
                </a:tc>
                <a:tc>
                  <a:txBody>
                    <a:bodyPr/>
                    <a:lstStyle/>
                    <a:p>
                      <a:r>
                        <a:rPr lang="en-IN" sz="1800" kern="1200" dirty="0" smtClean="0">
                          <a:solidFill>
                            <a:schemeClr val="dk1"/>
                          </a:solidFill>
                          <a:effectLst/>
                          <a:latin typeface="+mn-lt"/>
                          <a:ea typeface="+mn-ea"/>
                          <a:cs typeface="+mn-cs"/>
                        </a:rPr>
                        <a:t>WAQAS AHMAD, HIKMAT ULLAH KHAN,TASSAWAR IQBAL AND SAQIB IQBAL</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mn-lt"/>
                          <a:ea typeface="+mn-ea"/>
                          <a:cs typeface="+mn-cs"/>
                        </a:rPr>
                        <a:t>Ahmad et al. provided a review on the evolution of sentiment analysis (SA) towards Aspect-Based Sentiment Analysis (ABSA), which captures sentiments related to specific features and discussed lexicon-based, topic </a:t>
                      </a:r>
                      <a:r>
                        <a:rPr lang="en-IN" sz="1800" kern="1200" dirty="0" err="1" smtClean="0">
                          <a:solidFill>
                            <a:schemeClr val="dk1"/>
                          </a:solidFill>
                          <a:effectLst/>
                          <a:latin typeface="+mn-lt"/>
                          <a:ea typeface="+mn-ea"/>
                          <a:cs typeface="+mn-cs"/>
                        </a:rPr>
                        <a:t>modeling</a:t>
                      </a:r>
                      <a:r>
                        <a:rPr lang="en-IN" sz="1800" kern="1200" dirty="0" smtClean="0">
                          <a:solidFill>
                            <a:schemeClr val="dk1"/>
                          </a:solidFill>
                          <a:effectLst/>
                          <a:latin typeface="+mn-lt"/>
                          <a:ea typeface="+mn-ea"/>
                          <a:cs typeface="+mn-cs"/>
                        </a:rPr>
                        <a:t>, and syntactic relation-based approaches for explicit aspect extraction and sentiment classification, noting their strengths and limitations.</a:t>
                      </a:r>
                    </a:p>
                  </a:txBody>
                  <a:tcPr/>
                </a:tc>
                <a:extLst>
                  <a:ext uri="{0D108BD9-81ED-4DB2-BD59-A6C34878D82A}">
                    <a16:rowId xmlns="" xmlns:a16="http://schemas.microsoft.com/office/drawing/2014/main" val="1095246565"/>
                  </a:ext>
                </a:extLst>
              </a:tr>
            </a:tbl>
          </a:graphicData>
        </a:graphic>
      </p:graphicFrame>
    </p:spTree>
    <p:extLst>
      <p:ext uri="{BB962C8B-B14F-4D97-AF65-F5344CB8AC3E}">
        <p14:creationId xmlns:p14="http://schemas.microsoft.com/office/powerpoint/2010/main" val="1606794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TotalTime>
  <Words>1292</Words>
  <Application>Microsoft Office PowerPoint</Application>
  <PresentationFormat>Custom</PresentationFormat>
  <Paragraphs>89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Sentiment Analysis on Social Media </vt:lpstr>
      <vt:lpstr>Abstract</vt:lpstr>
      <vt:lpstr>Introduction</vt:lpstr>
      <vt:lpstr>Motivation</vt:lpstr>
      <vt:lpstr>Objectives</vt:lpstr>
      <vt:lpstr>Literature Survey</vt:lpstr>
      <vt:lpstr>PowerPoint Presentation</vt:lpstr>
      <vt:lpstr>PowerPoint Presentation</vt:lpstr>
      <vt:lpstr>PowerPoint Presentation</vt:lpstr>
      <vt:lpstr>PowerPoint Presentation</vt:lpstr>
      <vt:lpstr>PowerPoint Presentation</vt:lpstr>
      <vt:lpstr>Algorithm</vt:lpstr>
      <vt:lpstr>Implementation Details</vt:lpstr>
      <vt:lpstr>Executable Software</vt:lpstr>
      <vt:lpstr>References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Social Media </dc:title>
  <dc:creator>Aswath Prakash</dc:creator>
  <cp:lastModifiedBy>doolineni prudhviteja</cp:lastModifiedBy>
  <cp:revision>70</cp:revision>
  <dcterms:created xsi:type="dcterms:W3CDTF">2024-11-06T04:09:07Z</dcterms:created>
  <dcterms:modified xsi:type="dcterms:W3CDTF">2025-04-08T06:51:40Z</dcterms:modified>
</cp:coreProperties>
</file>