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3" r:id="rId5"/>
    <p:sldId id="263" r:id="rId6"/>
    <p:sldId id="270" r:id="rId7"/>
    <p:sldId id="262" r:id="rId8"/>
    <p:sldId id="269" r:id="rId9"/>
    <p:sldId id="268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ndradaolteanu/gtzan-dataset-music-genre-classification/data" TargetMode="External"/><Relationship Id="rId2" Type="http://schemas.openxmlformats.org/officeDocument/2006/relationships/hyperlink" Target="https://librosa.org/doc/latest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ikit-learn.org/stabl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199"/>
            <a:ext cx="8229600" cy="866774"/>
          </a:xfrm>
        </p:spPr>
        <p:txBody>
          <a:bodyPr>
            <a:normAutofit fontScale="90000"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SIDDHARTH INSTITUTE OF ENGINEERING &amp; TECHNOLOGY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 (AUTONOMOUS)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(Approved by AICTE, New Delhi &amp; Affiliated to JNTUA,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Ananthapuramu</a:t>
            </a: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(Accredited by NBA for Civil, EEE, Mech., ECE &amp; CSE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Accredited by NAAC with ‘A+’ Grade)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Puttur -517583, Tirupathi District, A.P. (India)</a:t>
            </a:r>
            <a:b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DEPARTMENT OF COMPUTER SCIENCE AND ENGINEERING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ACY-2024-25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</a:b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Arial Black" panose="020B0A04020102020204" pitchFamily="34" charset="0"/>
                <a:cs typeface="Times New Roman" panose="02020603050405020304" pitchFamily="18" charset="0"/>
              </a:rPr>
              <a:t> 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iddharth Institute of Engineering &amp; Technology - [SIETK], Puttur -  Admissions, Contact, Website, Facilities 2021-20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274" y="569496"/>
            <a:ext cx="990599" cy="866775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-152400" y="3928482"/>
            <a:ext cx="2286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Batch Details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81400" y="2667933"/>
            <a:ext cx="18668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Project Review-1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205274" y="3200517"/>
            <a:ext cx="1724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Title of Project</a:t>
            </a:r>
            <a:endParaRPr lang="en-US" sz="2000" dirty="0"/>
          </a:p>
        </p:txBody>
      </p:sp>
      <p:graphicFrame>
        <p:nvGraphicFramePr>
          <p:cNvPr id="5" name="Table 10">
            <a:extLst>
              <a:ext uri="{FF2B5EF4-FFF2-40B4-BE49-F238E27FC236}">
                <a16:creationId xmlns:a16="http://schemas.microsoft.com/office/drawing/2014/main" id="{9726D40B-79FA-5C9C-B1C6-5162A7D08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669032"/>
              </p:ext>
            </p:extLst>
          </p:nvPr>
        </p:nvGraphicFramePr>
        <p:xfrm>
          <a:off x="457200" y="4378658"/>
          <a:ext cx="8305801" cy="225045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49693">
                  <a:extLst>
                    <a:ext uri="{9D8B030D-6E8A-4147-A177-3AD203B41FA5}">
                      <a16:colId xmlns:a16="http://schemas.microsoft.com/office/drawing/2014/main" val="3454361256"/>
                    </a:ext>
                  </a:extLst>
                </a:gridCol>
                <a:gridCol w="2284095">
                  <a:extLst>
                    <a:ext uri="{9D8B030D-6E8A-4147-A177-3AD203B41FA5}">
                      <a16:colId xmlns:a16="http://schemas.microsoft.com/office/drawing/2014/main" val="115167568"/>
                    </a:ext>
                  </a:extLst>
                </a:gridCol>
                <a:gridCol w="2595563">
                  <a:extLst>
                    <a:ext uri="{9D8B030D-6E8A-4147-A177-3AD203B41FA5}">
                      <a16:colId xmlns:a16="http://schemas.microsoft.com/office/drawing/2014/main" val="2541411041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47963892"/>
                    </a:ext>
                  </a:extLst>
                </a:gridCol>
              </a:tblGrid>
              <a:tr h="829116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S.NO: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 NO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INTERNAL GUIDE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435710"/>
                  </a:ext>
                </a:extLst>
              </a:tr>
              <a:tr h="47378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2826067"/>
                  </a:ext>
                </a:extLst>
              </a:tr>
              <a:tr h="47378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735473"/>
                  </a:ext>
                </a:extLst>
              </a:tr>
              <a:tr h="47378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13170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A4740B3-F7A1-1A81-6559-B2EE73346357}"/>
              </a:ext>
            </a:extLst>
          </p:cNvPr>
          <p:cNvSpPr/>
          <p:nvPr/>
        </p:nvSpPr>
        <p:spPr>
          <a:xfrm>
            <a:off x="220984" y="3542472"/>
            <a:ext cx="153161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Branch/sec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19322-6CF5-5718-56BA-F592D25AFAD7}"/>
              </a:ext>
            </a:extLst>
          </p:cNvPr>
          <p:cNvSpPr/>
          <p:nvPr/>
        </p:nvSpPr>
        <p:spPr>
          <a:xfrm>
            <a:off x="609600" y="1371600"/>
            <a:ext cx="7848600" cy="34163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automates music genre classification, addressing the limitations of manual and traditional methods.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provides a scalable and efficient framework, with potential applications in streaming services and music analysis.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includes multi-label classification and expanding to other audio analysis tasks, enhancing versatility and impact.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References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97ED567-7768-F67F-8F1C-AC725D0CAD48}"/>
              </a:ext>
            </a:extLst>
          </p:cNvPr>
          <p:cNvSpPr txBox="1"/>
          <p:nvPr/>
        </p:nvSpPr>
        <p:spPr>
          <a:xfrm>
            <a:off x="762000" y="1676400"/>
            <a:ext cx="7391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Audio and Music Signal Analysis in Python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🔗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GTZAN Dataset documentation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🔗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Machine Learning in Python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🔗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3" name="Rectangle 2"/>
          <p:cNvSpPr/>
          <p:nvPr/>
        </p:nvSpPr>
        <p:spPr>
          <a:xfrm>
            <a:off x="685800" y="1459230"/>
            <a:ext cx="777240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To develop a robust system for extracting relevant audio features using advanced signal processing techniques.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To train and evaluate multiple machine learning models, selecting the best-performing one for deployment.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To create an interactive, real-time genre prediction interface for practical use.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To achieve high classification accuracy and scalability for diverse music datasets.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To enhance the personalization of music recommendations on streaming platforms.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ABSTRACT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F29FAF-61A7-7C31-D76A-4324AE39644F}"/>
              </a:ext>
            </a:extLst>
          </p:cNvPr>
          <p:cNvSpPr/>
          <p:nvPr/>
        </p:nvSpPr>
        <p:spPr>
          <a:xfrm>
            <a:off x="627888" y="1274564"/>
            <a:ext cx="7830312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This project focuses on developing an automated system for classifying music genres using machine learning.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By extracting key audio features and training models, the system achieves high accuracy and efficiency.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The implementation includes a real-time prediction interface that enhances user interaction and experience.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Future enhancements could include expanding the system for multi-label classification and other audio-based applications.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0" i="0" dirty="0">
                <a:effectLst/>
                <a:latin typeface="Inter"/>
              </a:rPr>
              <a:t>The project aims to address the limitations of manual and traditional methods in music genre classification.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EE706-2E25-FE51-4A80-9FAA297B0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B87C-7703-89C1-7425-046ABE775D03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Literature Survey</a:t>
            </a:r>
          </a:p>
        </p:txBody>
      </p:sp>
      <p:pic>
        <p:nvPicPr>
          <p:cNvPr id="3" name="table">
            <a:extLst>
              <a:ext uri="{FF2B5EF4-FFF2-40B4-BE49-F238E27FC236}">
                <a16:creationId xmlns:a16="http://schemas.microsoft.com/office/drawing/2014/main" id="{0BB5C326-6BAB-5532-A2F4-30376FD96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43" y="1524000"/>
            <a:ext cx="8124114" cy="3886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A607AB-6D55-EC34-8922-0DB647CE1689}"/>
              </a:ext>
            </a:extLst>
          </p:cNvPr>
          <p:cNvSpPr txBox="1"/>
          <p:nvPr/>
        </p:nvSpPr>
        <p:spPr>
          <a:xfrm>
            <a:off x="1295400" y="2941638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dirty="0">
                <a:effectLst/>
                <a:latin typeface="Inter"/>
              </a:rPr>
              <a:t>Deep Learning for Music Genre Classification</a:t>
            </a:r>
            <a:endParaRPr lang="en-IN" sz="1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267E4C-0991-6A37-7381-9679CDD618EB}"/>
              </a:ext>
            </a:extLst>
          </p:cNvPr>
          <p:cNvSpPr txBox="1"/>
          <p:nvPr/>
        </p:nvSpPr>
        <p:spPr>
          <a:xfrm>
            <a:off x="1298448" y="3886105"/>
            <a:ext cx="1828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Transfer Learning for Music Classification</a:t>
            </a:r>
            <a:endParaRPr lang="en-IN" sz="13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0DC8A4-5494-715F-16CC-051FBFBB76A3}"/>
              </a:ext>
            </a:extLst>
          </p:cNvPr>
          <p:cNvSpPr txBox="1"/>
          <p:nvPr/>
        </p:nvSpPr>
        <p:spPr>
          <a:xfrm>
            <a:off x="1219200" y="4611449"/>
            <a:ext cx="19812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dirty="0">
                <a:effectLst/>
                <a:latin typeface="Inter"/>
              </a:rPr>
              <a:t>Music Genre Classification Using Machine Learning Techniques</a:t>
            </a:r>
            <a:endParaRPr lang="en-IN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061933-DD7C-8D53-BCD0-363A335D1B74}"/>
              </a:ext>
            </a:extLst>
          </p:cNvPr>
          <p:cNvSpPr txBox="1"/>
          <p:nvPr/>
        </p:nvSpPr>
        <p:spPr>
          <a:xfrm>
            <a:off x="685800" y="318785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  <a:endParaRPr lang="en-IN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073B4-9823-60F6-CDB6-E263B748981B}"/>
              </a:ext>
            </a:extLst>
          </p:cNvPr>
          <p:cNvSpPr txBox="1"/>
          <p:nvPr/>
        </p:nvSpPr>
        <p:spPr>
          <a:xfrm>
            <a:off x="688848" y="4022030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  <a:endParaRPr lang="en-IN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A36CA7-F4D8-04FA-2428-99E4B8B7A3B9}"/>
              </a:ext>
            </a:extLst>
          </p:cNvPr>
          <p:cNvSpPr txBox="1"/>
          <p:nvPr/>
        </p:nvSpPr>
        <p:spPr>
          <a:xfrm>
            <a:off x="674072" y="481919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  <a:endParaRPr lang="en-IN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9B030-8F5C-8131-49DB-F350AE2DC30F}"/>
              </a:ext>
            </a:extLst>
          </p:cNvPr>
          <p:cNvSpPr txBox="1"/>
          <p:nvPr/>
        </p:nvSpPr>
        <p:spPr>
          <a:xfrm>
            <a:off x="3453384" y="3096388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2019</a:t>
            </a:r>
            <a:endParaRPr lang="en-IN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02164C-B1FD-1C4D-E19E-9778ABE43569}"/>
              </a:ext>
            </a:extLst>
          </p:cNvPr>
          <p:cNvSpPr txBox="1"/>
          <p:nvPr/>
        </p:nvSpPr>
        <p:spPr>
          <a:xfrm>
            <a:off x="3453384" y="399382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2018</a:t>
            </a:r>
            <a:endParaRPr lang="en-IN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0551BC-5E6E-4F50-F790-D7CB7C0284E5}"/>
              </a:ext>
            </a:extLst>
          </p:cNvPr>
          <p:cNvSpPr txBox="1"/>
          <p:nvPr/>
        </p:nvSpPr>
        <p:spPr>
          <a:xfrm>
            <a:off x="3453384" y="4945026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2020</a:t>
            </a:r>
            <a:endParaRPr lang="en-I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6132EF-3A0B-3CFE-CA0B-BF8B5FED40F7}"/>
              </a:ext>
            </a:extLst>
          </p:cNvPr>
          <p:cNvSpPr txBox="1"/>
          <p:nvPr/>
        </p:nvSpPr>
        <p:spPr>
          <a:xfrm>
            <a:off x="4268723" y="2941638"/>
            <a:ext cx="1520954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dirty="0">
                <a:latin typeface="Inter"/>
              </a:rPr>
              <a:t>1. </a:t>
            </a:r>
            <a:r>
              <a:rPr lang="en-IN" sz="1300" b="0" i="0" dirty="0">
                <a:effectLst/>
                <a:latin typeface="Inter"/>
              </a:rPr>
              <a:t>Sander Dieleman</a:t>
            </a:r>
            <a:br>
              <a:rPr lang="en-IN" sz="1300" dirty="0"/>
            </a:br>
            <a:r>
              <a:rPr lang="en-IN" sz="1300" b="0" i="0" dirty="0">
                <a:effectLst/>
                <a:latin typeface="Inter"/>
              </a:rPr>
              <a:t>2. Benjamin           </a:t>
            </a:r>
            <a:r>
              <a:rPr lang="en-IN" sz="1300" b="0" i="0" dirty="0" err="1">
                <a:effectLst/>
                <a:latin typeface="Inter"/>
              </a:rPr>
              <a:t>Schrauwen</a:t>
            </a:r>
            <a:endParaRPr lang="en-IN" sz="13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615DFB-A862-C05B-BB97-9BB7F3EEF293}"/>
              </a:ext>
            </a:extLst>
          </p:cNvPr>
          <p:cNvSpPr txBox="1"/>
          <p:nvPr/>
        </p:nvSpPr>
        <p:spPr>
          <a:xfrm>
            <a:off x="4419600" y="3886105"/>
            <a:ext cx="121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00" b="0" i="0" dirty="0">
                <a:effectLst/>
                <a:latin typeface="Inter"/>
              </a:rPr>
              <a:t>1. Jordi Pons</a:t>
            </a:r>
            <a:br>
              <a:rPr lang="en-IN" sz="1300" dirty="0"/>
            </a:br>
            <a:r>
              <a:rPr lang="en-IN" sz="1300" b="0" i="0" dirty="0">
                <a:effectLst/>
                <a:latin typeface="Inter"/>
              </a:rPr>
              <a:t>2. Xavier Serra</a:t>
            </a:r>
            <a:endParaRPr lang="en-IN" sz="13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2F6AE56-49EB-7F82-7D0D-E362FAF658C3}"/>
              </a:ext>
            </a:extLst>
          </p:cNvPr>
          <p:cNvSpPr txBox="1"/>
          <p:nvPr/>
        </p:nvSpPr>
        <p:spPr>
          <a:xfrm>
            <a:off x="4457700" y="4698804"/>
            <a:ext cx="1143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0" i="0" dirty="0">
                <a:effectLst/>
                <a:latin typeface="Inter"/>
              </a:rPr>
              <a:t>1. John Smith</a:t>
            </a:r>
            <a:br>
              <a:rPr lang="en-US" sz="1300" dirty="0"/>
            </a:br>
            <a:r>
              <a:rPr lang="en-US" sz="1300" b="0" i="0" dirty="0">
                <a:effectLst/>
                <a:latin typeface="Inter"/>
              </a:rPr>
              <a:t>2. Jane Doe</a:t>
            </a:r>
            <a:endParaRPr lang="en-IN" sz="1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2A85B6-9558-C99E-A877-9E11715CABD6}"/>
              </a:ext>
            </a:extLst>
          </p:cNvPr>
          <p:cNvSpPr txBox="1"/>
          <p:nvPr/>
        </p:nvSpPr>
        <p:spPr>
          <a:xfrm>
            <a:off x="5789676" y="2990026"/>
            <a:ext cx="27447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0" i="0" dirty="0">
                <a:effectLst/>
                <a:latin typeface="Inter"/>
              </a:rPr>
              <a:t>Explores the use of CNNs for music genre classification</a:t>
            </a:r>
            <a:endParaRPr lang="en-IN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F0BFCF-C385-839F-5579-47C282D7957F}"/>
              </a:ext>
            </a:extLst>
          </p:cNvPr>
          <p:cNvSpPr txBox="1"/>
          <p:nvPr/>
        </p:nvSpPr>
        <p:spPr>
          <a:xfrm>
            <a:off x="5814061" y="3814280"/>
            <a:ext cx="28199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0" i="0" dirty="0">
                <a:effectLst/>
                <a:latin typeface="Inter"/>
              </a:rPr>
              <a:t>Investigates transfer learning for improving music classification</a:t>
            </a:r>
            <a:endParaRPr lang="en-IN" sz="13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92B731-E9DD-5097-B5F1-B67823825B2A}"/>
              </a:ext>
            </a:extLst>
          </p:cNvPr>
          <p:cNvSpPr txBox="1"/>
          <p:nvPr/>
        </p:nvSpPr>
        <p:spPr>
          <a:xfrm>
            <a:off x="5714403" y="4646292"/>
            <a:ext cx="2819995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0" i="0" dirty="0">
                <a:effectLst/>
                <a:latin typeface="Inter"/>
              </a:rPr>
              <a:t>Reviews various ML techniques for genre classification and their performance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41048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Architectural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1B68E7-D308-762B-D335-819AA88C8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81000"/>
            <a:ext cx="8229600" cy="5530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4CA0-459F-7DD0-FE73-11A773746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Existing System</a:t>
            </a:r>
            <a:b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D0AE56-A7E5-53BF-BE38-D180D6236227}"/>
              </a:ext>
            </a:extLst>
          </p:cNvPr>
          <p:cNvSpPr txBox="1"/>
          <p:nvPr/>
        </p:nvSpPr>
        <p:spPr>
          <a:xfrm>
            <a:off x="723900" y="1417638"/>
            <a:ext cx="7696200" cy="4809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Manual Classification</a:t>
            </a:r>
            <a:r>
              <a:rPr lang="en-US" sz="2400" b="0" i="0" dirty="0">
                <a:effectLst/>
                <a:latin typeface="Inter"/>
              </a:rPr>
              <a:t>: Time-consuming, error-prone, and subjective.</a:t>
            </a:r>
          </a:p>
          <a:p>
            <a:pPr marL="457200" indent="-457200"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Current Systems</a:t>
            </a:r>
            <a:r>
              <a:rPr lang="en-US" sz="2400" b="0" i="0" dirty="0">
                <a:effectLst/>
                <a:latin typeface="Inter"/>
              </a:rPr>
              <a:t>: Fail to generalize across diverse datasets, leading to subpar performance in real-world applications.</a:t>
            </a:r>
          </a:p>
          <a:p>
            <a:pPr marL="457200" indent="-457200"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Limitations</a:t>
            </a:r>
            <a:r>
              <a:rPr lang="en-US" sz="2400" b="0" i="0" dirty="0">
                <a:effectLst/>
                <a:latin typeface="Inter"/>
              </a:rPr>
              <a:t>: </a:t>
            </a:r>
          </a:p>
          <a:p>
            <a:pPr algn="just">
              <a:spcBef>
                <a:spcPts val="300"/>
              </a:spcBef>
            </a:pPr>
            <a:endParaRPr lang="en-US" sz="100" b="0" i="0" dirty="0">
              <a:effectLst/>
              <a:latin typeface="Inter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adaptability to evolving musical trends and diverse genres.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large-scale datasets efficiently.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High dependency on manual intervention, limited accuracy, and inefficiency in processing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130149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Proposed Methodology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143000"/>
            <a:ext cx="8382000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Data Collection</a:t>
            </a:r>
            <a:r>
              <a:rPr lang="en-US" sz="2400" b="0" i="0" dirty="0">
                <a:effectLst/>
                <a:latin typeface="Inter"/>
              </a:rPr>
              <a:t>: Use the GTZAN dataset, which includes audio tracks across multiple genres.</a:t>
            </a:r>
          </a:p>
          <a:p>
            <a:pPr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Preprocessing</a:t>
            </a:r>
            <a:r>
              <a:rPr lang="en-US" sz="2400" b="0" i="0" dirty="0">
                <a:effectLst/>
                <a:latin typeface="Inter"/>
              </a:rPr>
              <a:t>: Scale features for uniformity, encode labels for training, and apply PCA for dimensionality reduction.</a:t>
            </a:r>
          </a:p>
          <a:p>
            <a:pPr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Feature Extraction</a:t>
            </a:r>
            <a:r>
              <a:rPr lang="en-US" sz="2400" b="0" i="0" dirty="0">
                <a:effectLst/>
                <a:latin typeface="Inter"/>
              </a:rPr>
              <a:t>: Extract and store relevant audio features using </a:t>
            </a:r>
            <a:r>
              <a:rPr lang="en-US" sz="2400" b="1" i="0" dirty="0" err="1">
                <a:effectLst/>
                <a:latin typeface="Inter"/>
              </a:rPr>
              <a:t>librosa</a:t>
            </a:r>
            <a:r>
              <a:rPr lang="en-US" sz="2400" b="0" i="0" dirty="0">
                <a:effectLst/>
                <a:latin typeface="Inter"/>
              </a:rPr>
              <a:t>.</a:t>
            </a:r>
          </a:p>
          <a:p>
            <a:pPr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Model Training</a:t>
            </a:r>
            <a:r>
              <a:rPr lang="en-US" sz="2400" b="0" i="0" dirty="0">
                <a:effectLst/>
                <a:latin typeface="Inter"/>
              </a:rPr>
              <a:t>: Train and evaluate models like SVM, KNN, </a:t>
            </a:r>
            <a:r>
              <a:rPr lang="en-US" sz="2400" b="0" i="0" dirty="0" err="1">
                <a:effectLst/>
                <a:latin typeface="Inter"/>
              </a:rPr>
              <a:t>DecisionTrees</a:t>
            </a:r>
            <a:r>
              <a:rPr lang="en-US" sz="2400" b="0" i="0" dirty="0">
                <a:effectLst/>
                <a:latin typeface="Inter"/>
              </a:rPr>
              <a:t>, and Neural Networks and optimizing performance.</a:t>
            </a:r>
          </a:p>
          <a:p>
            <a:pPr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Evaluation</a:t>
            </a:r>
            <a:r>
              <a:rPr lang="en-US" sz="2400" b="0" i="0" dirty="0">
                <a:effectLst/>
                <a:latin typeface="Inter"/>
              </a:rPr>
              <a:t>: Use metrics like accuracy, precision, recall, and F1-score to compare model performance.</a:t>
            </a:r>
          </a:p>
          <a:p>
            <a:pPr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Real-Time Prediction</a:t>
            </a:r>
            <a:r>
              <a:rPr lang="en-US" sz="2400" b="0" i="0" dirty="0">
                <a:effectLst/>
                <a:latin typeface="Inter"/>
              </a:rPr>
              <a:t>: Develop an intuitive interface for real-time genre predictions.</a:t>
            </a:r>
          </a:p>
          <a:p>
            <a:pPr algn="just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  <a:latin typeface="Inter"/>
              </a:rPr>
              <a:t>Deployment</a:t>
            </a:r>
            <a:r>
              <a:rPr lang="en-US" sz="2400" b="0" i="0" dirty="0">
                <a:effectLst/>
                <a:latin typeface="Inter"/>
              </a:rPr>
              <a:t>: Ensure scalability and integration with music streaming platforms.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204F-C20C-3638-3308-4FC72D832361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Modules Description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C317192-4451-C0C2-9953-5223B1608F63}"/>
              </a:ext>
            </a:extLst>
          </p:cNvPr>
          <p:cNvSpPr txBox="1">
            <a:spLocks/>
          </p:cNvSpPr>
          <p:nvPr/>
        </p:nvSpPr>
        <p:spPr>
          <a:xfrm>
            <a:off x="685800" y="1445070"/>
            <a:ext cx="8229600" cy="3733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n-US" sz="2400" b="1" i="0" dirty="0">
                <a:effectLst/>
                <a:latin typeface="Inter"/>
              </a:rPr>
              <a:t>Module 1</a:t>
            </a:r>
            <a:r>
              <a:rPr lang="en-US" sz="2400" b="0" i="0" dirty="0">
                <a:effectLst/>
                <a:latin typeface="Inter"/>
              </a:rPr>
              <a:t>: Data Collection and Preprocessing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b="1" i="0" dirty="0">
                <a:effectLst/>
                <a:latin typeface="Inter"/>
              </a:rPr>
              <a:t>Module 2</a:t>
            </a:r>
            <a:r>
              <a:rPr lang="en-US" sz="2400" b="0" i="0" dirty="0">
                <a:effectLst/>
                <a:latin typeface="Inter"/>
              </a:rPr>
              <a:t>: Feature Extraction using </a:t>
            </a:r>
            <a:r>
              <a:rPr lang="en-US" sz="2400" b="1" i="0" dirty="0" err="1">
                <a:effectLst/>
                <a:latin typeface="Inter"/>
              </a:rPr>
              <a:t>librosa</a:t>
            </a:r>
            <a:endParaRPr lang="en-US" sz="2400" b="0" i="0" dirty="0">
              <a:effectLst/>
              <a:latin typeface="Inter"/>
            </a:endParaRP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b="1" i="0" dirty="0">
                <a:effectLst/>
                <a:latin typeface="Inter"/>
              </a:rPr>
              <a:t>Module 3</a:t>
            </a:r>
            <a:r>
              <a:rPr lang="en-US" sz="2400" b="0" i="0" dirty="0">
                <a:effectLst/>
                <a:latin typeface="Inter"/>
              </a:rPr>
              <a:t>: Model Training and Evaluation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b="1" i="0" dirty="0">
                <a:effectLst/>
                <a:latin typeface="Inter"/>
              </a:rPr>
              <a:t>Module 4</a:t>
            </a:r>
            <a:r>
              <a:rPr lang="en-US" sz="2400" b="0" i="0" dirty="0">
                <a:effectLst/>
                <a:latin typeface="Inter"/>
              </a:rPr>
              <a:t>: Real-Time Prediction Interface Development</a:t>
            </a:r>
          </a:p>
          <a:p>
            <a:pPr algn="just">
              <a:lnSpc>
                <a:spcPct val="150000"/>
              </a:lnSpc>
              <a:spcBef>
                <a:spcPts val="300"/>
              </a:spcBef>
            </a:pPr>
            <a:r>
              <a:rPr lang="en-US" sz="2400" b="1" i="0" dirty="0">
                <a:effectLst/>
                <a:latin typeface="Inter"/>
              </a:rPr>
              <a:t>Module 5</a:t>
            </a:r>
            <a:r>
              <a:rPr lang="en-US" sz="2400" b="0" i="0" dirty="0">
                <a:effectLst/>
                <a:latin typeface="Inter"/>
              </a:rPr>
              <a:t>: Deployment and Scalability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214884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Requirement specifications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51E98-EBB0-AD2F-597D-76F28BA71E56}"/>
              </a:ext>
            </a:extLst>
          </p:cNvPr>
          <p:cNvSpPr txBox="1"/>
          <p:nvPr/>
        </p:nvSpPr>
        <p:spPr>
          <a:xfrm>
            <a:off x="929640" y="1426782"/>
            <a:ext cx="77724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b="1" i="0" dirty="0">
                <a:effectLst/>
                <a:latin typeface="Inter"/>
              </a:rPr>
              <a:t>Software Requirements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Inter"/>
              </a:rPr>
              <a:t>Libraries</a:t>
            </a:r>
            <a:r>
              <a:rPr lang="en-IN" sz="2400" b="0" i="0" dirty="0">
                <a:effectLst/>
                <a:latin typeface="Inter"/>
              </a:rPr>
              <a:t>: </a:t>
            </a:r>
            <a:r>
              <a:rPr lang="en-IN" sz="2400" b="0" i="0" dirty="0" err="1">
                <a:effectLst/>
                <a:latin typeface="Inter"/>
              </a:rPr>
              <a:t>librosa</a:t>
            </a:r>
            <a:r>
              <a:rPr lang="en-IN" sz="2400" b="0" i="0" dirty="0">
                <a:effectLst/>
                <a:latin typeface="Inter"/>
              </a:rPr>
              <a:t> (audio analysis), scikit-learn (model training), </a:t>
            </a:r>
            <a:r>
              <a:rPr lang="en-IN" sz="2400" b="1" i="0" dirty="0">
                <a:effectLst/>
                <a:latin typeface="Inter"/>
              </a:rPr>
              <a:t>Programming Language</a:t>
            </a:r>
            <a:r>
              <a:rPr lang="en-IN" sz="2400" b="0" i="0" dirty="0">
                <a:effectLst/>
                <a:latin typeface="Inter"/>
              </a:rPr>
              <a:t>: Python.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Inter"/>
              </a:rPr>
              <a:t>IDE</a:t>
            </a:r>
            <a:r>
              <a:rPr lang="en-IN" sz="2400" b="0" i="0" dirty="0">
                <a:effectLst/>
                <a:latin typeface="Inter"/>
              </a:rPr>
              <a:t>: </a:t>
            </a:r>
            <a:r>
              <a:rPr lang="en-IN" sz="2400" b="0" i="0" dirty="0" err="1">
                <a:effectLst/>
                <a:latin typeface="Inter"/>
              </a:rPr>
              <a:t>Jupyter</a:t>
            </a:r>
            <a:r>
              <a:rPr lang="en-IN" sz="2400" b="0" i="0" dirty="0">
                <a:effectLst/>
                <a:latin typeface="Inter"/>
              </a:rPr>
              <a:t> Notebook for prototyping, VS Code for development.</a:t>
            </a:r>
          </a:p>
          <a:p>
            <a:pPr algn="l">
              <a:spcBef>
                <a:spcPts val="300"/>
              </a:spcBef>
            </a:pPr>
            <a:endParaRPr lang="en-IN" sz="2400" b="0" i="0" dirty="0">
              <a:effectLst/>
              <a:latin typeface="Inter"/>
            </a:endParaRPr>
          </a:p>
          <a:p>
            <a:pPr algn="l"/>
            <a:r>
              <a:rPr lang="en-IN" sz="2800" b="1" i="0" dirty="0">
                <a:effectLst/>
                <a:latin typeface="Inter"/>
              </a:rPr>
              <a:t>Hardware Requirements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Inter"/>
              </a:rPr>
              <a:t>Processor</a:t>
            </a:r>
            <a:r>
              <a:rPr lang="en-IN" sz="2400" b="0" i="0" dirty="0">
                <a:effectLst/>
                <a:latin typeface="Inter"/>
              </a:rPr>
              <a:t>: Intel i5 or higher.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Inter"/>
              </a:rPr>
              <a:t>RAM</a:t>
            </a:r>
            <a:r>
              <a:rPr lang="en-IN" sz="2400" b="0" i="0" dirty="0">
                <a:effectLst/>
                <a:latin typeface="Inter"/>
              </a:rPr>
              <a:t>: 4GB or higher.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Inter"/>
              </a:rPr>
              <a:t>Storage</a:t>
            </a:r>
            <a:r>
              <a:rPr lang="en-IN" sz="2400" b="0" i="0" dirty="0">
                <a:effectLst/>
                <a:latin typeface="Inter"/>
              </a:rPr>
              <a:t>: 250GB HDD or SSD.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</TotalTime>
  <Words>674</Words>
  <Application>Microsoft Office PowerPoint</Application>
  <PresentationFormat>On-screen Show (4:3)</PresentationFormat>
  <Paragraphs>77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Inter</vt:lpstr>
      <vt:lpstr>Times New Roman</vt:lpstr>
      <vt:lpstr>Office Theme</vt:lpstr>
      <vt:lpstr>SIDDHARTH INSTITUTE OF ENGINEERING &amp; TECHNOLOGY  (AUTONOMOUS) (Approved by AICTE, New Delhi &amp; Affiliated to JNTUA, Ananthapuramu) (Accredited by NBA for Civil, EEE, Mech., ECE &amp; CSE Accredited by NAAC with ‘A+’ Grade) Puttur -517583, Tirupathi District, A.P. (India) DEPARTMENT OF COMPUTER SCIENCE AND ENGINEERING ACY-2024-25    </vt:lpstr>
      <vt:lpstr>OBJECTIVE</vt:lpstr>
      <vt:lpstr>PowerPoint Presentation</vt:lpstr>
      <vt:lpstr>PowerPoint Presentation</vt:lpstr>
      <vt:lpstr>PowerPoint Presentation</vt:lpstr>
      <vt:lpstr>Existing System </vt:lpstr>
      <vt:lpstr>PowerPoint Presentation</vt:lpstr>
      <vt:lpstr>PowerPoint Presentation</vt:lpstr>
      <vt:lpstr>Requirement specifications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Project</dc:title>
  <dc:creator>Chandu</dc:creator>
  <cp:lastModifiedBy>PRUDVI REDDY</cp:lastModifiedBy>
  <cp:revision>18</cp:revision>
  <dcterms:created xsi:type="dcterms:W3CDTF">2006-08-16T00:00:00Z</dcterms:created>
  <dcterms:modified xsi:type="dcterms:W3CDTF">2025-02-01T14:41:42Z</dcterms:modified>
</cp:coreProperties>
</file>