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84" r:id="rId5"/>
    <p:sldId id="286" r:id="rId6"/>
    <p:sldId id="285" r:id="rId7"/>
    <p:sldId id="287" r:id="rId8"/>
    <p:sldId id="259" r:id="rId9"/>
    <p:sldId id="291" r:id="rId10"/>
    <p:sldId id="275" r:id="rId11"/>
    <p:sldId id="292" r:id="rId12"/>
    <p:sldId id="293" r:id="rId13"/>
    <p:sldId id="294" r:id="rId14"/>
    <p:sldId id="303" r:id="rId15"/>
    <p:sldId id="288" r:id="rId16"/>
    <p:sldId id="295" r:id="rId17"/>
    <p:sldId id="296" r:id="rId18"/>
    <p:sldId id="297" r:id="rId19"/>
    <p:sldId id="298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 RG" initials="KR" lastIdx="1" clrIdx="0">
    <p:extLst>
      <p:ext uri="{19B8F6BF-5375-455C-9EA6-DF929625EA0E}">
        <p15:presenceInfo xmlns:p15="http://schemas.microsoft.com/office/powerpoint/2012/main" userId="Kumar R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adaolteanu/gtzan-dataset-music-genre-classification/data" TargetMode="External"/><Relationship Id="rId2" Type="http://schemas.openxmlformats.org/officeDocument/2006/relationships/hyperlink" Target="https://librosa.org/doc/latest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3349" y="3810000"/>
            <a:ext cx="2133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Batch Details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46322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Zeroth</a:t>
            </a:r>
            <a:r>
              <a:rPr lang="en-US" sz="32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Review of Final Year Project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399" y="3043535"/>
            <a:ext cx="11652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Title of Project: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“Type your TITLE here”</a:t>
            </a:r>
            <a:endParaRPr lang="en-US" sz="24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7246"/>
              </p:ext>
            </p:extLst>
          </p:nvPr>
        </p:nvGraphicFramePr>
        <p:xfrm>
          <a:off x="152399" y="4267200"/>
          <a:ext cx="11887201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Student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Guide</a:t>
                      </a:r>
                      <a:endParaRPr lang="en-IN" sz="24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21F61A0501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80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Dr.R.G.Kumar</a:t>
                      </a:r>
                      <a:r>
                        <a:rPr lang="en-US" sz="28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algn="r"/>
                      <a:r>
                        <a:rPr lang="en-US" sz="180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M.Tech</a:t>
                      </a:r>
                      <a:r>
                        <a:rPr lang="en-US" sz="18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Ph.D</a:t>
                      </a:r>
                      <a:endParaRPr lang="en-US" sz="18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/>
                      <a:endParaRPr lang="en-US" sz="2000" kern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 Professor, </a:t>
                      </a:r>
                    </a:p>
                    <a:p>
                      <a:pPr algn="ctr"/>
                      <a:r>
                        <a:rPr lang="en-US" sz="24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Dept.</a:t>
                      </a:r>
                      <a:r>
                        <a:rPr lang="en-US" sz="2400" kern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CSE</a:t>
                      </a:r>
                      <a:endParaRPr lang="en-IN" sz="2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21F61A0501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XXXX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21F61A0501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21F61A0501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ZZZ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this row if not applicable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95" y="685700"/>
            <a:ext cx="1097052" cy="119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1408247" y="905470"/>
            <a:ext cx="96407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US" altLang="en-US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Approved by AICTE, New Delhi, Affiliated to JNTUA, </a:t>
            </a:r>
            <a:r>
              <a:rPr lang="en-US" altLang="en-US" sz="1400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Ananthapuramu</a:t>
            </a:r>
            <a:r>
              <a:rPr lang="en-US" alt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hangingPunct="1"/>
            <a:r>
              <a:rPr lang="en-US" alt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14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Accredited by NBA for CIVIL, EEE, MECH, ECE &amp; CSE and Accredited by NAAC with ‘A+’ Grade</a:t>
            </a:r>
            <a:r>
              <a:rPr lang="en-US" altLang="en-US" sz="20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eaLnBrk="1" hangingPunct="1"/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Puttur -517583, Tirupati District, A.P</a:t>
            </a:r>
            <a:endParaRPr lang="en-US" altLang="en-US" sz="2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4"/>
          <p:cNvSpPr txBox="1">
            <a:spLocks noChangeArrowheads="1"/>
          </p:cNvSpPr>
          <p:nvPr/>
        </p:nvSpPr>
        <p:spPr bwMode="auto">
          <a:xfrm>
            <a:off x="152400" y="95250"/>
            <a:ext cx="1181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I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 INSTITUTE OF ENGINEERING &amp; TECHNOLOGY</a:t>
            </a:r>
          </a:p>
          <a:p>
            <a:pPr algn="ctr" eaLnBrk="1" hangingPunct="1"/>
            <a:r>
              <a:rPr lang="en-I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0954" y="1845255"/>
            <a:ext cx="11692445" cy="707886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dirty="0">
                <a:ln w="11430"/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r>
              <a:rPr lang="en-US" sz="4000" b="1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1489"/>
              </p:ext>
            </p:extLst>
          </p:nvPr>
        </p:nvGraphicFramePr>
        <p:xfrm>
          <a:off x="381000" y="1143000"/>
          <a:ext cx="11658602" cy="5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9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Year of Publication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Supervised learning and unsupervised learning on music data with different genres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 </a:t>
                      </a:r>
                      <a:r>
                        <a:rPr lang="en-IN" dirty="0" err="1"/>
                        <a:t>Chunang</a:t>
                      </a:r>
                      <a:r>
                        <a:rPr lang="en-IN" dirty="0"/>
                        <a:t> Liu</a:t>
                      </a:r>
                    </a:p>
                    <a:p>
                      <a:pPr algn="ctr"/>
                      <a:r>
                        <a:rPr lang="en-IN" dirty="0"/>
                        <a:t>2. </a:t>
                      </a:r>
                      <a:r>
                        <a:rPr lang="en-IN" dirty="0" err="1"/>
                        <a:t>Zehan</a:t>
                      </a:r>
                      <a:r>
                        <a:rPr lang="en-IN" dirty="0"/>
                        <a:t> Chao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Discusses ML techniques in the context of music analytics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6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82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C13EF-4404-2164-E0CB-7D1560991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822CA-7FC1-CBBD-F90E-9BB9F36CC58E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014115-D76B-6475-1961-5846B66C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838200"/>
            <a:ext cx="95250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detailed audio analysis (e.g., MFCC,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chroma_stft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spectral centroid).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various machine learning models like SVM, KNN, Decision Trees, and Neural Networks, ensuring robust evaluation.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models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best hyperparameters for each algorithm.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intuitive interface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users to upload audio files and receive genre predictions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129078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2B3F1-FD76-92F6-EE09-592B65FE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849991-E4CC-E711-0627-1EA0A2385C3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6A00E-BFC3-A7C8-8E54-B95AD7A40939}"/>
              </a:ext>
            </a:extLst>
          </p:cNvPr>
          <p:cNvSpPr txBox="1"/>
          <p:nvPr/>
        </p:nvSpPr>
        <p:spPr>
          <a:xfrm>
            <a:off x="1371600" y="1295400"/>
            <a:ext cx="944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targets high accuracy and efficiency in classifying multiple music genres.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applications in music streaming, playlist creation, and automated tagging for large music libraries.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is extendable to other audio classification tasks, such as emotion recognition or speech analysis.</a:t>
            </a:r>
          </a:p>
        </p:txBody>
      </p:sp>
    </p:spTree>
    <p:extLst>
      <p:ext uri="{BB962C8B-B14F-4D97-AF65-F5344CB8AC3E}">
        <p14:creationId xmlns:p14="http://schemas.microsoft.com/office/powerpoint/2010/main" val="161240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217A-420A-B16F-E518-34350A644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08DA39-685D-8D7D-2F2D-E0E1D3E000E7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EDE345-0811-0B37-FD99-7FA9C215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838200"/>
            <a:ext cx="104394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the GTZAN dataset, which includes audio tracks across multiple genres.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Scale features for uniformity, encode labels for training, and apply PCA for dimensionality reduction.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Extract and store relevant audio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 and evaluate models like SVM, KNN, Decision Trees, and Neural Networks, optimizing performance through hyperparameter tuning.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metrics like accuracy, precision, recall, and F1-score to compare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4753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5C8F-5E64-020D-9F91-9BF6694A9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083260-2649-D555-C9D7-78B0E3A52FD1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91BBA92-A4F8-831B-3826-35EDFA06D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62000"/>
            <a:ext cx="6237287" cy="57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68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 sz="40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92614" y="274638"/>
            <a:ext cx="74067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ARCHITECTURAL DIAGRAM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91B68E7-D308-762B-D335-819AA88C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654" y="381000"/>
            <a:ext cx="8728146" cy="586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2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C4EA3-EFF5-6F67-6CF9-ADF344218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CA8B083-CD4E-6F76-3723-A18873E84B82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2697F-7B64-A6A6-3028-6D6E2E1CE07B}"/>
              </a:ext>
            </a:extLst>
          </p:cNvPr>
          <p:cNvSpPr txBox="1"/>
          <p:nvPr/>
        </p:nvSpPr>
        <p:spPr>
          <a:xfrm>
            <a:off x="1447800" y="1447800"/>
            <a:ext cx="9296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 high classification accuracy (&gt;90%) for music genres.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 scalable solution capable of handling diverse and extensive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real-time prediction interface that is intuitive and user-friendly.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personalization of music recommendations on streaming platforms.</a:t>
            </a:r>
          </a:p>
        </p:txBody>
      </p:sp>
    </p:spTree>
    <p:extLst>
      <p:ext uri="{BB962C8B-B14F-4D97-AF65-F5344CB8AC3E}">
        <p14:creationId xmlns:p14="http://schemas.microsoft.com/office/powerpoint/2010/main" val="195716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9AF7-8424-F6A4-D71B-E882A28D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0D0BED-E495-3B3F-AA6C-700CCD2F56C1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499201AA-B023-E8AB-74FC-8ED490B73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10363200" cy="53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38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46C0C-21A7-ED27-C9C4-3F39C8B4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AC02896-1C06-BB09-BEE3-9B17E2520720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B2A1A9-B43C-178E-22BD-34D1A5B2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914400"/>
            <a:ext cx="9525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audio analysis, scikit-learn for model training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chosen for its extensive libraries and community support.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for prototyping, VS Code for development.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GTZAN, a widely used dataset in music genre classification research.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9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C4C61-DAEE-DA4A-A25D-23E3DFE43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CE3A55-7F64-892F-4A5A-9CB343426488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ED567-7768-F67F-8F1C-AC725D0CAD48}"/>
              </a:ext>
            </a:extLst>
          </p:cNvPr>
          <p:cNvSpPr txBox="1"/>
          <p:nvPr/>
        </p:nvSpPr>
        <p:spPr>
          <a:xfrm>
            <a:off x="1600200" y="1752600"/>
            <a:ext cx="952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Audio and Music Signal Analysis in Python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🔗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GTZAN Dataset documentation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🔗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Machine Learning in Python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🔗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C16A-5D99-95FC-77C0-7505A964C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6AED-8345-50FB-931A-472478DB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7488"/>
            <a:ext cx="10972800" cy="6969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44A31-8CA2-1990-AA0D-2D37A064EEB0}"/>
              </a:ext>
            </a:extLst>
          </p:cNvPr>
          <p:cNvSpPr txBox="1"/>
          <p:nvPr/>
        </p:nvSpPr>
        <p:spPr>
          <a:xfrm>
            <a:off x="1143000" y="1228397"/>
            <a:ext cx="9982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classification plays a key role in personalized recommendations, helping users discover tracks tailored to their tastes.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can automate genre identification, enabling systems to analyze vast amounts of audio data efficiently.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integrates audio feature extraction, machine learning model training, and a user-friendly interface to classify genres with high precision.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aim is to enhance music streaming services and personalized playlists.</a:t>
            </a:r>
          </a:p>
        </p:txBody>
      </p:sp>
    </p:spTree>
    <p:extLst>
      <p:ext uri="{BB962C8B-B14F-4D97-AF65-F5344CB8AC3E}">
        <p14:creationId xmlns:p14="http://schemas.microsoft.com/office/powerpoint/2010/main" val="418077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02A94-A538-E263-909C-F3748028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F97B-BF07-03D7-0379-FA78D483CC24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en-US" sz="4400" dirty="0"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28F2A9-2814-60CA-9D5D-DF0F0E75561A}"/>
              </a:ext>
            </a:extLst>
          </p:cNvPr>
          <p:cNvSpPr txBox="1">
            <a:spLocks/>
          </p:cNvSpPr>
          <p:nvPr/>
        </p:nvSpPr>
        <p:spPr>
          <a:xfrm>
            <a:off x="5334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19322-6CF5-5718-56BA-F592D25AFAD7}"/>
              </a:ext>
            </a:extLst>
          </p:cNvPr>
          <p:cNvSpPr/>
          <p:nvPr/>
        </p:nvSpPr>
        <p:spPr>
          <a:xfrm>
            <a:off x="1295400" y="1295400"/>
            <a:ext cx="9601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automates music genre classification, addressing the limitations of manual and traditional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provides a scalable and efficient framework, with potential applications in streaming services and music analysis.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multi-label classification and expanding to other audio analysis tasks, enhancing versatility and impact.</a:t>
            </a:r>
          </a:p>
        </p:txBody>
      </p:sp>
    </p:spTree>
    <p:extLst>
      <p:ext uri="{BB962C8B-B14F-4D97-AF65-F5344CB8AC3E}">
        <p14:creationId xmlns:p14="http://schemas.microsoft.com/office/powerpoint/2010/main" val="1994269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FB51-67EF-E5C6-0049-ADC257C0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ABEB-F718-A11A-189F-7B1C630B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B090-9D14-11E6-E18B-3CB73961FF8B}"/>
              </a:ext>
            </a:extLst>
          </p:cNvPr>
          <p:cNvSpPr txBox="1"/>
          <p:nvPr/>
        </p:nvSpPr>
        <p:spPr>
          <a:xfrm>
            <a:off x="1143000" y="1219200"/>
            <a:ext cx="990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classification of music genres is time-consuming, error-prone, and subjective.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fail to generalize across diverse datasets, leading to subpar performance in real-world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demand for an automated solution capable of real-time predictions to meet the expectations of modern music listeners.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these challenges can improve the personalization of music streaming services.</a:t>
            </a:r>
          </a:p>
        </p:txBody>
      </p:sp>
    </p:spTree>
    <p:extLst>
      <p:ext uri="{BB962C8B-B14F-4D97-AF65-F5344CB8AC3E}">
        <p14:creationId xmlns:p14="http://schemas.microsoft.com/office/powerpoint/2010/main" val="390471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8229600" cy="79216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B3DF2-9656-297E-B92D-9C1B65E9A3DA}"/>
              </a:ext>
            </a:extLst>
          </p:cNvPr>
          <p:cNvSpPr txBox="1"/>
          <p:nvPr/>
        </p:nvSpPr>
        <p:spPr>
          <a:xfrm>
            <a:off x="1219200" y="1295400"/>
            <a:ext cx="975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approaches rely heavily on manual tagging by music experts or simplistic rule-based systems.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audio features like tempo or pitch are utilized, but they fail to capture the complexities of music.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 to evolving musical trends and diverse genres.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large-scale datasets efficiently.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advanced techniques like dimensionality reduction or feature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5091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4351" y="304800"/>
            <a:ext cx="93371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C7BD0-C02B-7BDF-609B-810051FECB4A}"/>
              </a:ext>
            </a:extLst>
          </p:cNvPr>
          <p:cNvSpPr txBox="1"/>
          <p:nvPr/>
        </p:nvSpPr>
        <p:spPr>
          <a:xfrm>
            <a:off x="1600200" y="1447800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manual intervention limits scalability and introduces subjectivity.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accuracy in distinguishing between genres with subtle differences.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in processing and analyzing large datasets restricts usability in commercial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6185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81200" y="274638"/>
            <a:ext cx="8229600" cy="63976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4DE21-2531-3C54-3A07-006CAB8222BD}"/>
              </a:ext>
            </a:extLst>
          </p:cNvPr>
          <p:cNvSpPr txBox="1"/>
          <p:nvPr/>
        </p:nvSpPr>
        <p:spPr>
          <a:xfrm>
            <a:off x="1981200" y="1600200"/>
            <a:ext cx="8458200" cy="3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FCC3BB-6709-F4BE-C1FC-37D6CDA2B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838200"/>
            <a:ext cx="9448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music genre classification using advanced machine learning techniques.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detailed audio features using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library, capturing the nuances of music.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multiple machine learning models, including SVM, KNN, Decision Trees, and Neural Networks, with rigorous hyperparameter tuning to ensure optimal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predictions through a user-friendly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interface, designed for ease of use and accessibility.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7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0051" y="304800"/>
            <a:ext cx="9645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3711D-C40F-609D-B538-E94B30BF2F26}"/>
              </a:ext>
            </a:extLst>
          </p:cNvPr>
          <p:cNvSpPr txBox="1"/>
          <p:nvPr/>
        </p:nvSpPr>
        <p:spPr>
          <a:xfrm>
            <a:off x="1405485" y="1371600"/>
            <a:ext cx="94911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improved accuracy due to advanced feature extraction and model optimization.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to handle extensive datasets spanning diverse music genres.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 capability ensures seamless integration with music streaming platforms.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personalized user experiences by enabling accurate genre-based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89979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E4AB-CC11-EB2F-43EF-C3F4FCD27596}"/>
              </a:ext>
            </a:extLst>
          </p:cNvPr>
          <p:cNvSpPr txBox="1"/>
          <p:nvPr/>
        </p:nvSpPr>
        <p:spPr>
          <a:xfrm>
            <a:off x="1371600" y="1447800"/>
            <a:ext cx="967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an automated system for classifying music genres using machine learning.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extracting key audio features and training models, the system achieves high accuracy and efficiency.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includes a real-time prediction interface that enhances user interaction and experience.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could include expanding the system for multi-label classification and other audio-based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611E7-43B1-7C0C-DA86-142EAC22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2EAC0FF-CEAC-8DD5-F970-6753F5C5636C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7495-1E3B-4879-488B-BE5A28C57634}"/>
              </a:ext>
            </a:extLst>
          </p:cNvPr>
          <p:cNvSpPr txBox="1"/>
          <p:nvPr/>
        </p:nvSpPr>
        <p:spPr>
          <a:xfrm>
            <a:off x="1295400" y="1371600"/>
            <a:ext cx="9601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system for extracting relevant audio features using advanced signal processing techniques.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and evaluate multiple machine learning models, selecting the best-performing one for deployment.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interactive, real-time genre prediction interface for practical 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high classification accuracy and scalability for diverse music datasets.</a:t>
            </a:r>
          </a:p>
        </p:txBody>
      </p:sp>
    </p:spTree>
    <p:extLst>
      <p:ext uri="{BB962C8B-B14F-4D97-AF65-F5344CB8AC3E}">
        <p14:creationId xmlns:p14="http://schemas.microsoft.com/office/powerpoint/2010/main" val="401502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1072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PowerPoint Presentation</vt:lpstr>
      <vt:lpstr>INTRODUCTION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Chandu</dc:creator>
  <cp:lastModifiedBy>PRUDVI REDDY</cp:lastModifiedBy>
  <cp:revision>28</cp:revision>
  <dcterms:created xsi:type="dcterms:W3CDTF">2006-08-16T00:00:00Z</dcterms:created>
  <dcterms:modified xsi:type="dcterms:W3CDTF">2025-01-02T15:42:03Z</dcterms:modified>
</cp:coreProperties>
</file>