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6" r:id="rId4"/>
    <p:sldId id="270" r:id="rId5"/>
    <p:sldId id="278" r:id="rId6"/>
    <p:sldId id="276" r:id="rId7"/>
    <p:sldId id="271" r:id="rId8"/>
    <p:sldId id="274" r:id="rId9"/>
    <p:sldId id="275" r:id="rId10"/>
    <p:sldId id="302" r:id="rId11"/>
    <p:sldId id="303" r:id="rId12"/>
    <p:sldId id="272" r:id="rId13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  <a:srgbClr val="FF0000"/>
    <a:srgbClr val="FFFFCC"/>
    <a:srgbClr val="E5F0FD"/>
    <a:srgbClr val="FFFF66"/>
    <a:srgbClr val="006600"/>
    <a:srgbClr val="003300"/>
    <a:srgbClr val="008000"/>
    <a:srgbClr val="DEDDB9"/>
    <a:srgbClr val="BFB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74836" autoAdjust="0"/>
  </p:normalViewPr>
  <p:slideViewPr>
    <p:cSldViewPr>
      <p:cViewPr varScale="1">
        <p:scale>
          <a:sx n="68" d="100"/>
          <a:sy n="68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DCD1-0788-2241-BC9D-313BA61618E6}" type="datetimeFigureOut">
              <a:rPr lang="en-US" smtClean="0"/>
              <a:pPr/>
              <a:t>1/26/2015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7791-F7A6-8746-9243-5D5916B543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0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FF7E2C-BF36-3A4E-BE1A-36E508D8BE4C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7E2C-BF36-3A4E-BE1A-36E508D8BE4C}" type="slidenum">
              <a:rPr lang="en-IE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698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Add</a:t>
            </a:r>
            <a:r>
              <a:rPr lang="en-IE" baseline="0" dirty="0" smtClean="0"/>
              <a:t> a Test + ensure it fails</a:t>
            </a:r>
          </a:p>
          <a:p>
            <a:r>
              <a:rPr lang="en-IE" baseline="0" dirty="0" smtClean="0"/>
              <a:t>Write minimum </a:t>
            </a:r>
            <a:r>
              <a:rPr lang="en-IE" baseline="0" dirty="0" err="1" smtClean="0"/>
              <a:t>amout</a:t>
            </a:r>
            <a:r>
              <a:rPr lang="en-IE" baseline="0" dirty="0" smtClean="0"/>
              <a:t> of code to get it to pass</a:t>
            </a:r>
          </a:p>
          <a:p>
            <a:r>
              <a:rPr lang="en-IE" baseline="0" dirty="0" err="1" smtClean="0"/>
              <a:t>Refactor</a:t>
            </a:r>
            <a:r>
              <a:rPr lang="en-IE" baseline="0" dirty="0" smtClean="0"/>
              <a:t> code, all the while rerunning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7E2C-BF36-3A4E-BE1A-36E508D8BE4C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9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8288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  <a:alpha val="22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  <a:alpha val="6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b"/>
          <a:lstStyle>
            <a:lvl1pPr>
              <a:defRPr cap="all" baseline="0">
                <a:solidFill>
                  <a:srgbClr val="00206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335699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3356992"/>
            <a:ext cx="2057400" cy="685800"/>
          </a:xfrm>
        </p:spPr>
        <p:txBody>
          <a:bodyPr>
            <a:noAutofit/>
          </a:bodyPr>
          <a:lstStyle>
            <a:lvl1pPr algn="ctr">
              <a:defRPr sz="200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 baseline="0">
                <a:solidFill>
                  <a:srgbClr val="002060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059BFD4B-C799-428D-913B-02A239B786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5BC947-ED3F-4197-AD5F-9006E201F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82E4FC-6D1A-4F36-8CD7-D60778C7E7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-987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892480" cy="4925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597352"/>
            <a:ext cx="2667000" cy="2606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4" y="6597352"/>
            <a:ext cx="5421083" cy="2606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0" y="1268760"/>
            <a:ext cx="533400" cy="18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55F4B6C6-533A-4F50-BAC9-F4F9948A32A9}" type="slidenum">
              <a:rPr lang="en-US" sz="1400" smtClean="0"/>
              <a:pPr algn="ctr" eaLnBrk="1" latinLnBrk="0" hangingPunct="1"/>
              <a:t>‹#›</a:t>
            </a:fld>
            <a:endParaRPr kumimoji="0" lang="en-US" sz="14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76064" y="1268760"/>
            <a:ext cx="8567936" cy="180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75000"/>
                  <a:alpha val="34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  <a:gs pos="100000">
                <a:schemeClr val="bg1">
                  <a:lumMod val="50000"/>
                  <a:alpha val="76000"/>
                </a:schemeClr>
              </a:gs>
            </a:gsLst>
            <a:lin ang="16800000" scaled="0"/>
            <a:tileRect/>
          </a:gradFill>
          <a:ln w="12700" cap="rnd" cmpd="sng" algn="ctr">
            <a:solidFill>
              <a:schemeClr val="tx1">
                <a:alpha val="6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Test Driven Development &amp; </a:t>
            </a:r>
            <a:r>
              <a:rPr lang="en-GB" dirty="0" err="1" smtClean="0"/>
              <a:t>UNIt</a:t>
            </a:r>
            <a:r>
              <a:rPr lang="en-GB" dirty="0" smtClean="0"/>
              <a:t>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Microsoft Uni</a:t>
            </a:r>
            <a:r>
              <a:rPr lang="en-IE" dirty="0" smtClean="0"/>
              <a:t>t Testing Framework</a:t>
            </a:r>
            <a:endParaRPr lang="en-IE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ourier" pitchFamily="49" charset="0"/>
              </a:rPr>
              <a:t>Microsoft.VisualStudio.TestTools.UnitTesting</a:t>
            </a:r>
            <a:r>
              <a:rPr lang="en-US" sz="1800" dirty="0" smtClean="0"/>
              <a:t> namespace</a:t>
            </a:r>
          </a:p>
          <a:p>
            <a:r>
              <a:rPr lang="en-US" sz="1800" dirty="0" smtClean="0"/>
              <a:t>A unit test = a </a:t>
            </a:r>
            <a:r>
              <a:rPr lang="en-US" sz="1800" dirty="0"/>
              <a:t>m</a:t>
            </a:r>
            <a:r>
              <a:rPr lang="en-US" sz="1800" dirty="0" smtClean="0"/>
              <a:t>ethod which is </a:t>
            </a:r>
            <a:r>
              <a:rPr lang="en-US" sz="1800" dirty="0" smtClean="0">
                <a:latin typeface="Courier" pitchFamily="49" charset="0"/>
              </a:rPr>
              <a:t>public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urier" pitchFamily="49" charset="0"/>
              </a:rPr>
              <a:t>void</a:t>
            </a:r>
            <a:r>
              <a:rPr lang="en-US" sz="1800" dirty="0" smtClean="0"/>
              <a:t> with no arguments which has attribute [</a:t>
            </a:r>
            <a:r>
              <a:rPr lang="en-US" sz="1800" dirty="0" err="1" smtClean="0">
                <a:latin typeface="Courier" pitchFamily="49" charset="0"/>
              </a:rPr>
              <a:t>TestMethod</a:t>
            </a:r>
            <a:r>
              <a:rPr lang="en-US" sz="1800" dirty="0" smtClean="0"/>
              <a:t>] in a class with attribute [</a:t>
            </a:r>
            <a:r>
              <a:rPr lang="en-US" sz="1800" dirty="0" err="1" smtClean="0">
                <a:latin typeface="Courier" pitchFamily="49" charset="0"/>
              </a:rPr>
              <a:t>TestClass</a:t>
            </a:r>
            <a:r>
              <a:rPr lang="en-US" sz="1800" dirty="0" smtClean="0"/>
              <a:t>]</a:t>
            </a:r>
          </a:p>
          <a:p>
            <a:pPr lvl="1"/>
            <a:r>
              <a:rPr lang="en-US" sz="1800" dirty="0" smtClean="0"/>
              <a:t>A unit test passes or fails</a:t>
            </a:r>
            <a:endParaRPr lang="en-US" sz="1800" dirty="0" smtClean="0"/>
          </a:p>
          <a:p>
            <a:r>
              <a:rPr lang="en-US" sz="1800" dirty="0" smtClean="0"/>
              <a:t>3 ways to verify a unit </a:t>
            </a:r>
            <a:r>
              <a:rPr lang="en-US" sz="1800" dirty="0"/>
              <a:t>t</a:t>
            </a:r>
            <a:r>
              <a:rPr lang="en-US" sz="1800" dirty="0" smtClean="0"/>
              <a:t>est has passed: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800" dirty="0" smtClean="0"/>
              <a:t>Using an assert (validate a specific outcome) (e.g. </a:t>
            </a:r>
            <a:r>
              <a:rPr lang="en-US" sz="1800" dirty="0" err="1" smtClean="0">
                <a:latin typeface="Courier" pitchFamily="49" charset="0"/>
              </a:rPr>
              <a:t>Assert.AreEqual</a:t>
            </a:r>
            <a:r>
              <a:rPr lang="en-US" sz="1800" dirty="0" smtClean="0">
                <a:latin typeface="Courier" pitchFamily="49" charset="0"/>
              </a:rPr>
              <a:t>(…))- </a:t>
            </a:r>
            <a:r>
              <a:rPr lang="en-US" sz="1800" dirty="0" smtClean="0"/>
              <a:t>if any assert in the unit test is false the test fails</a:t>
            </a:r>
            <a:endParaRPr lang="en-US" sz="1800" dirty="0" smtClean="0">
              <a:latin typeface="Courier" pitchFamily="49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sz="1800" dirty="0"/>
              <a:t>Verify that a specific exception has been thrown (using [</a:t>
            </a:r>
            <a:r>
              <a:rPr lang="en-US" sz="1800" dirty="0" err="1">
                <a:latin typeface="Courier" pitchFamily="49" charset="0"/>
              </a:rPr>
              <a:t>ExpectedException</a:t>
            </a:r>
            <a:r>
              <a:rPr lang="en-US" sz="1800" dirty="0" smtClean="0"/>
              <a:t>..) – if the exception is not thrown by the test the test fails</a:t>
            </a:r>
            <a:endParaRPr lang="en-US" sz="1800" dirty="0"/>
          </a:p>
          <a:p>
            <a:pPr marL="822960" lvl="1" indent="-457200">
              <a:buFont typeface="+mj-lt"/>
              <a:buAutoNum type="arabicPeriod"/>
            </a:pPr>
            <a:r>
              <a:rPr lang="en-US" sz="1800" dirty="0" smtClean="0"/>
              <a:t>Verify that no exception has been thrown – an exception thrown by a test which is not expected results in the test failing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dirty="0" smtClean="0"/>
              <a:t>An </a:t>
            </a:r>
            <a:r>
              <a:rPr lang="en-US" sz="1800" dirty="0" err="1" smtClean="0">
                <a:latin typeface="Courier" pitchFamily="49" charset="0"/>
              </a:rPr>
              <a:t>AssertFailedException</a:t>
            </a:r>
            <a:r>
              <a:rPr lang="en-US" sz="1800" dirty="0" smtClean="0"/>
              <a:t> is thrown by the framework when a test fails</a:t>
            </a:r>
          </a:p>
          <a:p>
            <a:endParaRPr lang="en-US" sz="2400" dirty="0" smtClean="0"/>
          </a:p>
          <a:p>
            <a:pPr marL="822960" lvl="1" indent="-457200">
              <a:buFont typeface="+mj-lt"/>
              <a:buAutoNum type="arabicPeriod"/>
            </a:pPr>
            <a:endParaRPr lang="en-US" sz="2100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94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Microsoft Uni</a:t>
            </a:r>
            <a:r>
              <a:rPr lang="en-IE" dirty="0" smtClean="0"/>
              <a:t>t Testing Framework</a:t>
            </a:r>
            <a:endParaRPr lang="en-IE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Assertion classes:</a:t>
            </a:r>
          </a:p>
          <a:p>
            <a:pPr lvl="1"/>
            <a:r>
              <a:rPr lang="en-US" sz="1800" dirty="0" smtClean="0">
                <a:latin typeface="Courier" pitchFamily="49" charset="0"/>
              </a:rPr>
              <a:t>Assert (</a:t>
            </a:r>
            <a:r>
              <a:rPr lang="en-US" sz="1800" dirty="0" smtClean="0"/>
              <a:t>general purpose assertions)</a:t>
            </a:r>
            <a:endParaRPr lang="en-US" sz="1800" dirty="0" smtClean="0">
              <a:latin typeface="Courier" pitchFamily="49" charset="0"/>
            </a:endParaRPr>
          </a:p>
          <a:p>
            <a:pPr lvl="2"/>
            <a:r>
              <a:rPr lang="en-US" sz="1800" dirty="0" err="1" smtClean="0">
                <a:latin typeface="Courier" pitchFamily="49" charset="0"/>
              </a:rPr>
              <a:t>AreEqual</a:t>
            </a:r>
            <a:r>
              <a:rPr lang="en-US" sz="1800" dirty="0" smtClean="0">
                <a:latin typeface="Courier" pitchFamily="49" charset="0"/>
              </a:rPr>
              <a:t>, </a:t>
            </a:r>
            <a:r>
              <a:rPr lang="en-US" sz="1800" dirty="0" err="1" smtClean="0">
                <a:latin typeface="Courier" pitchFamily="49" charset="0"/>
              </a:rPr>
              <a:t>AreSame</a:t>
            </a:r>
            <a:r>
              <a:rPr lang="en-US" sz="1800" dirty="0" smtClean="0">
                <a:latin typeface="Courier" pitchFamily="49" charset="0"/>
              </a:rPr>
              <a:t>, </a:t>
            </a:r>
            <a:r>
              <a:rPr lang="en-US" sz="1800" dirty="0" err="1" smtClean="0">
                <a:latin typeface="Courier" pitchFamily="49" charset="0"/>
              </a:rPr>
              <a:t>IsTrue</a:t>
            </a:r>
            <a:r>
              <a:rPr lang="en-US" sz="1800" dirty="0" smtClean="0">
                <a:latin typeface="Courier" pitchFamily="49" charset="0"/>
              </a:rPr>
              <a:t>, </a:t>
            </a:r>
            <a:r>
              <a:rPr lang="en-US" sz="1800" dirty="0" err="1" smtClean="0">
                <a:latin typeface="Courier" pitchFamily="49" charset="0"/>
              </a:rPr>
              <a:t>IsNull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/>
              <a:t>and opposites like </a:t>
            </a:r>
            <a:r>
              <a:rPr lang="en-US" sz="1800" dirty="0" err="1" smtClean="0">
                <a:latin typeface="Courier" pitchFamily="49" charset="0"/>
              </a:rPr>
              <a:t>AreNotEqual</a:t>
            </a:r>
            <a:r>
              <a:rPr lang="en-US" sz="1800" dirty="0" smtClean="0"/>
              <a:t>  etc.</a:t>
            </a:r>
          </a:p>
          <a:p>
            <a:pPr lvl="1"/>
            <a:r>
              <a:rPr lang="en-US" sz="1800" dirty="0" err="1" smtClean="0">
                <a:latin typeface="Courier" pitchFamily="49" charset="0"/>
              </a:rPr>
              <a:t>CollectionAssert</a:t>
            </a:r>
            <a:r>
              <a:rPr lang="en-US" sz="1800" dirty="0" smtClean="0">
                <a:latin typeface="Courier" pitchFamily="49" charset="0"/>
              </a:rPr>
              <a:t> (</a:t>
            </a:r>
            <a:r>
              <a:rPr lang="en-US" sz="1800" dirty="0" smtClean="0"/>
              <a:t>special assertions for collections)</a:t>
            </a:r>
            <a:endParaRPr lang="en-US" sz="1800" dirty="0" smtClean="0">
              <a:latin typeface="Courier" pitchFamily="49" charset="0"/>
            </a:endParaRPr>
          </a:p>
          <a:p>
            <a:pPr lvl="2"/>
            <a:r>
              <a:rPr lang="en-US" sz="1800" dirty="0" err="1" smtClean="0">
                <a:latin typeface="Courier" pitchFamily="49" charset="0"/>
              </a:rPr>
              <a:t>AreEqual</a:t>
            </a:r>
            <a:r>
              <a:rPr lang="en-US" sz="1800" dirty="0" smtClean="0">
                <a:latin typeface="Courier" pitchFamily="49" charset="0"/>
              </a:rPr>
              <a:t>, </a:t>
            </a:r>
            <a:r>
              <a:rPr lang="en-US" sz="1800" dirty="0" err="1" smtClean="0">
                <a:latin typeface="Courier" pitchFamily="49" charset="0"/>
              </a:rPr>
              <a:t>AreNotEqual</a:t>
            </a:r>
            <a:r>
              <a:rPr lang="en-US" sz="1800" dirty="0" smtClean="0">
                <a:latin typeface="Courier" pitchFamily="49" charset="0"/>
              </a:rPr>
              <a:t>, </a:t>
            </a:r>
            <a:r>
              <a:rPr lang="en-US" sz="1800" dirty="0" err="1" smtClean="0">
                <a:latin typeface="Courier" pitchFamily="49" charset="0"/>
              </a:rPr>
              <a:t>AreEquivalent</a:t>
            </a:r>
            <a:r>
              <a:rPr lang="en-US" sz="1800" dirty="0" smtClean="0">
                <a:latin typeface="Courier" pitchFamily="49" charset="0"/>
              </a:rPr>
              <a:t>., </a:t>
            </a:r>
            <a:r>
              <a:rPr lang="en-US" sz="1800" dirty="0" err="1" smtClean="0">
                <a:latin typeface="Courier" pitchFamily="49" charset="0"/>
              </a:rPr>
              <a:t>IsSubsetOf</a:t>
            </a:r>
            <a:r>
              <a:rPr lang="en-US" sz="1800" dirty="0" smtClean="0">
                <a:latin typeface="Courier" pitchFamily="49" charset="0"/>
              </a:rPr>
              <a:t>, Contains, </a:t>
            </a:r>
            <a:r>
              <a:rPr lang="en-US" sz="1800" dirty="0"/>
              <a:t>and opposites etc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>
                <a:latin typeface="Courier" pitchFamily="49" charset="0"/>
              </a:rPr>
              <a:t>StringAssert</a:t>
            </a:r>
            <a:r>
              <a:rPr lang="en-US" sz="1800" dirty="0" smtClean="0">
                <a:latin typeface="Courier" pitchFamily="49" charset="0"/>
              </a:rPr>
              <a:t> (</a:t>
            </a:r>
            <a:r>
              <a:rPr lang="en-US" sz="1800" dirty="0" smtClean="0"/>
              <a:t>special </a:t>
            </a:r>
            <a:r>
              <a:rPr lang="en-US" sz="1800" dirty="0"/>
              <a:t>assertions for </a:t>
            </a:r>
            <a:r>
              <a:rPr lang="en-US" sz="1800" dirty="0" smtClean="0"/>
              <a:t>strings)</a:t>
            </a:r>
            <a:endParaRPr lang="en-US" sz="1800" dirty="0" smtClean="0">
              <a:latin typeface="Courier" pitchFamily="49" charset="0"/>
            </a:endParaRPr>
          </a:p>
          <a:p>
            <a:pPr lvl="2"/>
            <a:r>
              <a:rPr lang="en-US" sz="1800" dirty="0" smtClean="0">
                <a:latin typeface="Courier" pitchFamily="49" charset="0"/>
              </a:rPr>
              <a:t>Contains, </a:t>
            </a:r>
            <a:r>
              <a:rPr lang="en-US" sz="1800" dirty="0" err="1" smtClean="0">
                <a:latin typeface="Courier" pitchFamily="49" charset="0"/>
              </a:rPr>
              <a:t>EndsWith</a:t>
            </a:r>
            <a:r>
              <a:rPr lang="en-US" sz="1800" dirty="0" smtClean="0">
                <a:latin typeface="Courier" pitchFamily="49" charset="0"/>
              </a:rPr>
              <a:t>, Matches, </a:t>
            </a:r>
            <a:r>
              <a:rPr lang="en-US" sz="1800" dirty="0" err="1" smtClean="0">
                <a:latin typeface="Courier" pitchFamily="49" charset="0"/>
              </a:rPr>
              <a:t>StartsWith</a:t>
            </a:r>
            <a:r>
              <a:rPr lang="en-US" sz="1800" dirty="0" smtClean="0">
                <a:latin typeface="Courier" pitchFamily="49" charset="0"/>
              </a:rPr>
              <a:t>, </a:t>
            </a:r>
            <a:r>
              <a:rPr lang="en-US" sz="1800" dirty="0"/>
              <a:t>and opposites </a:t>
            </a:r>
            <a:r>
              <a:rPr lang="en-US" sz="1800" dirty="0" smtClean="0"/>
              <a:t>etc.</a:t>
            </a:r>
          </a:p>
          <a:p>
            <a:pPr marL="822960" lvl="1" indent="-457200">
              <a:buFont typeface="+mj-lt"/>
              <a:buAutoNum type="arabicPeriod"/>
            </a:pPr>
            <a:endParaRPr lang="en-US" sz="2100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8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700808"/>
            <a:ext cx="8712968" cy="4968552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Code Coverage is an approach or technique that sees you executing [all] the statements and paths through your code-base</a:t>
            </a:r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Which code has been touched by a test.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Identifies code that your tests missed</a:t>
            </a:r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Thus, you should find bugs you may not otherwise have found, code coverage “gives you clues”</a:t>
            </a:r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Identifies code that does not have a test case exercising it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Code coverage can be a useful metric, but it must be used with care</a:t>
            </a:r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Determine whether high code coverage is a good thing</a:t>
            </a:r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Simply “touching” every line of code might not be suitable</a:t>
            </a:r>
          </a:p>
          <a:p>
            <a:pPr lvl="1"/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Outline</a:t>
            </a:r>
            <a:endParaRPr lang="en-IE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2400" dirty="0" smtClean="0"/>
              <a:t>Outline</a:t>
            </a:r>
            <a:endParaRPr lang="en-IE" sz="2400" b="1" u="sng" dirty="0" smtClean="0"/>
          </a:p>
          <a:p>
            <a:pPr>
              <a:buNone/>
            </a:pPr>
            <a:endParaRPr lang="en-IE" sz="100" b="1" u="sng" dirty="0" smtClean="0"/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 smtClean="0"/>
              <a:t>What is TDD</a:t>
            </a:r>
            <a:endParaRPr lang="en-IE" sz="2000" dirty="0" smtClean="0"/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IE" sz="2000" dirty="0" smtClean="0"/>
              <a:t>Code Refactoring</a:t>
            </a:r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 smtClean="0"/>
              <a:t>Steps to start TDD</a:t>
            </a:r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IE" sz="2000" dirty="0" smtClean="0"/>
              <a:t>Unit </a:t>
            </a:r>
            <a:r>
              <a:rPr lang="en-IE" sz="2000" dirty="0" smtClean="0"/>
              <a:t>Testing</a:t>
            </a:r>
            <a:endParaRPr lang="en-IE" sz="2000" dirty="0" smtClean="0"/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000" dirty="0" smtClean="0"/>
              <a:t>Code Coverage</a:t>
            </a:r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</a:t>
            </a:r>
            <a:endParaRPr lang="en-IE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     Test-Driven Development (TDD) is a software development technique that involves (repeatedly) </a:t>
            </a:r>
            <a:r>
              <a:rPr lang="en-US" sz="2400" u="sng" dirty="0" smtClean="0"/>
              <a:t>first writing a test case </a:t>
            </a:r>
            <a:r>
              <a:rPr lang="en-US" sz="2400" dirty="0" smtClean="0"/>
              <a:t>and then </a:t>
            </a:r>
            <a:r>
              <a:rPr lang="en-US" sz="2400" u="sng" dirty="0" smtClean="0"/>
              <a:t>implementing the code necessary</a:t>
            </a:r>
            <a:r>
              <a:rPr lang="en-US" sz="2400" dirty="0" smtClean="0"/>
              <a:t> to exercise the test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IE" sz="2100" dirty="0" smtClean="0"/>
              <a:t>(Test case First, Then Code)</a:t>
            </a:r>
            <a:endParaRPr lang="en-US" sz="21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120000"/>
              </a:lnSpc>
              <a:buNone/>
            </a:pPr>
            <a:r>
              <a:rPr lang="en-US" sz="2400" b="1" u="sng" dirty="0" smtClean="0"/>
              <a:t>In TDD:</a:t>
            </a:r>
            <a:endParaRPr lang="en-US" sz="2400" dirty="0" smtClean="0"/>
          </a:p>
          <a:p>
            <a:pPr>
              <a:lnSpc>
                <a:spcPct val="120000"/>
              </a:lnSpc>
              <a:buNone/>
            </a:pPr>
            <a:r>
              <a:rPr lang="en-IE" sz="2400" dirty="0" smtClean="0"/>
              <a:t>Requirements =&gt;  Tests =&gt;  </a:t>
            </a:r>
            <a:r>
              <a:rPr lang="en-IE" sz="2400" dirty="0" smtClean="0"/>
              <a:t>Code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Requirements drive the </a:t>
            </a:r>
            <a:r>
              <a:rPr lang="en-US" sz="2100" dirty="0" smtClean="0"/>
              <a:t>tests (user stories/use cases)</a:t>
            </a:r>
            <a:endParaRPr lang="en-US" sz="2100" dirty="0" smtClean="0"/>
          </a:p>
          <a:p>
            <a:pPr lvl="1">
              <a:lnSpc>
                <a:spcPct val="120000"/>
              </a:lnSpc>
            </a:pPr>
            <a:r>
              <a:rPr lang="en-US" sz="2100" dirty="0" smtClean="0"/>
              <a:t>Tests drive the development of the application </a:t>
            </a:r>
            <a:r>
              <a:rPr lang="en-US" sz="2100" dirty="0" smtClean="0"/>
              <a:t>code</a:t>
            </a:r>
            <a:endParaRPr lang="en-US" sz="21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No application code is written without writing a failing test </a:t>
            </a:r>
            <a:r>
              <a:rPr lang="en-US" sz="2400" dirty="0" smtClean="0"/>
              <a:t>first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Tests are collected in a suite and the suite is run </a:t>
            </a:r>
            <a:r>
              <a:rPr lang="en-US" sz="2400" dirty="0" smtClean="0"/>
              <a:t>frequently (e.g. on check in)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Tests </a:t>
            </a:r>
            <a:r>
              <a:rPr lang="en-US" sz="2400" dirty="0" smtClean="0"/>
              <a:t>and code are written in elementary </a:t>
            </a:r>
            <a:r>
              <a:rPr lang="en-US" sz="2400" dirty="0" smtClean="0"/>
              <a:t>increments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Refactoring is a continuous </a:t>
            </a:r>
            <a:r>
              <a:rPr lang="en-US" sz="2400" dirty="0" smtClean="0"/>
              <a:t>operation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0" y="1844824"/>
            <a:ext cx="9144000" cy="341297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developer writes an (</a:t>
            </a:r>
            <a:r>
              <a:rPr lang="en-US" u="sng" dirty="0" smtClean="0">
                <a:solidFill>
                  <a:srgbClr val="C00000"/>
                </a:solidFill>
              </a:rPr>
              <a:t>initially failing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C00000"/>
                </a:solidFill>
              </a:rPr>
              <a:t>automated test case</a:t>
            </a:r>
            <a:r>
              <a:rPr lang="en-US" dirty="0" smtClean="0"/>
              <a:t> </a:t>
            </a:r>
            <a:r>
              <a:rPr lang="en-US" dirty="0" smtClean="0"/>
              <a:t>that </a:t>
            </a:r>
            <a:r>
              <a:rPr lang="en-US" dirty="0" smtClean="0"/>
              <a:t>defines a </a:t>
            </a:r>
            <a:r>
              <a:rPr lang="en-US" dirty="0" smtClean="0">
                <a:solidFill>
                  <a:srgbClr val="C00000"/>
                </a:solidFill>
              </a:rPr>
              <a:t>desired requirement </a:t>
            </a:r>
            <a:r>
              <a:rPr lang="en-US" dirty="0" smtClean="0"/>
              <a:t>(improvement or new function)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developer then produces </a:t>
            </a:r>
            <a:r>
              <a:rPr lang="en-US" dirty="0" smtClean="0"/>
              <a:t>the minimum amount of code </a:t>
            </a:r>
            <a:r>
              <a:rPr lang="en-US" dirty="0" smtClean="0">
                <a:solidFill>
                  <a:srgbClr val="C00000"/>
                </a:solidFill>
              </a:rPr>
              <a:t>to pass that test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finally </a:t>
            </a:r>
            <a:r>
              <a:rPr lang="en-US" dirty="0" smtClean="0">
                <a:solidFill>
                  <a:srgbClr val="C00000"/>
                </a:solidFill>
              </a:rPr>
              <a:t>re-factors</a:t>
            </a:r>
            <a:r>
              <a:rPr lang="en-US" dirty="0" smtClean="0"/>
              <a:t> the new code to acceptable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0" y="1988840"/>
            <a:ext cx="550810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kern="0" dirty="0" smtClean="0">
                <a:solidFill>
                  <a:srgbClr val="FF0000"/>
                </a:solidFill>
                <a:latin typeface="Arial"/>
              </a:rPr>
              <a:t>TDD = Test First Development + Refactoring</a:t>
            </a:r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Add a Test + ensure it fails</a:t>
            </a:r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Write minimum amount of code to get it to pass</a:t>
            </a:r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Refractor </a:t>
            </a:r>
            <a:r>
              <a:rPr lang="en-IE" dirty="0" smtClean="0"/>
              <a:t>code</a:t>
            </a:r>
            <a:endParaRPr lang="en-IE" dirty="0" smtClean="0"/>
          </a:p>
          <a:p>
            <a:endParaRPr lang="en-GB" sz="2000" b="1" kern="0" dirty="0" smtClean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4" name="Content Placeholder 3" descr="Pictur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29250" y="1556792"/>
            <a:ext cx="3714750" cy="4525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47856" y="1772816"/>
            <a:ext cx="12961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Test should Initially Fail (and for expected reason)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 Refactoring</a:t>
            </a:r>
            <a:endParaRPr lang="en-IE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"/>
          </p:nvPr>
        </p:nvSpPr>
        <p:spPr>
          <a:xfrm>
            <a:off x="251520" y="1600200"/>
            <a:ext cx="8712968" cy="5257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800" b="1" dirty="0" smtClean="0"/>
              <a:t>Refactoring</a:t>
            </a:r>
            <a:r>
              <a:rPr lang="en-GB" sz="2800" dirty="0" smtClean="0"/>
              <a:t> </a:t>
            </a:r>
            <a:r>
              <a:rPr lang="en-GB" sz="2800" dirty="0" smtClean="0"/>
              <a:t>is a disciplined technique for restructuring an existing body of code, altering its internal structure without changing its external behaviour.</a:t>
            </a:r>
          </a:p>
          <a:p>
            <a:pPr lvl="1"/>
            <a:r>
              <a:rPr lang="en-GB" sz="2000" dirty="0" smtClean="0"/>
              <a:t>Code Improvement</a:t>
            </a:r>
            <a:endParaRPr lang="en-IE" sz="2000" dirty="0" smtClean="0"/>
          </a:p>
          <a:p>
            <a:r>
              <a:rPr lang="en-IE" sz="2400" dirty="0" smtClean="0"/>
              <a:t>Refactoring </a:t>
            </a:r>
            <a:r>
              <a:rPr lang="en-IE" sz="2400" dirty="0" smtClean="0"/>
              <a:t>removes </a:t>
            </a:r>
            <a:r>
              <a:rPr lang="en-IE" sz="2400" dirty="0" smtClean="0"/>
              <a:t>‘code smell’ </a:t>
            </a:r>
            <a:r>
              <a:rPr lang="en-IE" sz="2400" dirty="0" smtClean="0"/>
              <a:t>– check code metrics</a:t>
            </a:r>
            <a:endParaRPr lang="en-IE" sz="2400" dirty="0" smtClean="0"/>
          </a:p>
          <a:p>
            <a:pPr lvl="1"/>
            <a:r>
              <a:rPr lang="en-IE" sz="2000" dirty="0" smtClean="0"/>
              <a:t>Aim for “clean code”</a:t>
            </a:r>
            <a:endParaRPr lang="en-IE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en-IE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Analyze the requirements + write the </a:t>
            </a:r>
            <a:r>
              <a:rPr lang="en-US" sz="2400" dirty="0" smtClean="0">
                <a:solidFill>
                  <a:srgbClr val="C00000"/>
                </a:solidFill>
              </a:rPr>
              <a:t>list of tasks </a:t>
            </a:r>
            <a:r>
              <a:rPr lang="en-US" sz="2400" dirty="0" smtClean="0"/>
              <a:t>or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C00000"/>
                </a:solidFill>
              </a:rPr>
              <a:t>Pick a task</a:t>
            </a:r>
            <a:r>
              <a:rPr lang="en-US" sz="2400" dirty="0" smtClean="0"/>
              <a:t> or </a:t>
            </a:r>
            <a:r>
              <a:rPr lang="en-US" sz="2400" dirty="0" smtClean="0"/>
              <a:t>feature:</a:t>
            </a:r>
            <a:endParaRPr lang="en-US" sz="2400" dirty="0" smtClean="0"/>
          </a:p>
          <a:p>
            <a:pPr marL="822960" lvl="1" indent="-457200"/>
            <a:r>
              <a:rPr lang="en-US" sz="2100" dirty="0" smtClean="0"/>
              <a:t>Brainstorm a list of tests for the task or feature</a:t>
            </a:r>
          </a:p>
          <a:p>
            <a:pPr marL="822960" lvl="1" indent="-457200"/>
            <a:r>
              <a:rPr lang="en-US" sz="2100" dirty="0" smtClean="0"/>
              <a:t>Review the tests list and pick a test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C00000"/>
                </a:solidFill>
              </a:rPr>
              <a:t>Write the test 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dirty="0" smtClean="0"/>
              <a:t>Write only enough code that the test case compiles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Run the test and see running the code</a:t>
            </a:r>
            <a:r>
              <a:rPr lang="en-US" sz="2400" dirty="0" smtClean="0">
                <a:solidFill>
                  <a:srgbClr val="C00000"/>
                </a:solidFill>
              </a:rPr>
              <a:t> fails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Write only enough code to just </a:t>
            </a:r>
            <a:r>
              <a:rPr lang="en-US" sz="2400" dirty="0" smtClean="0">
                <a:solidFill>
                  <a:srgbClr val="C00000"/>
                </a:solidFill>
              </a:rPr>
              <a:t>pass the test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C00000"/>
                </a:solidFill>
              </a:rPr>
              <a:t>Re-factor</a:t>
            </a:r>
            <a:r>
              <a:rPr lang="en-US" sz="2400" dirty="0" smtClean="0"/>
              <a:t> </a:t>
            </a:r>
            <a:r>
              <a:rPr lang="en-US" sz="2400" dirty="0" smtClean="0"/>
              <a:t>the production </a:t>
            </a:r>
            <a:r>
              <a:rPr lang="en-US" sz="2400" dirty="0" smtClean="0"/>
              <a:t>code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Repeat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Unit Tests</a:t>
            </a:r>
            <a:endParaRPr lang="en-IE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endParaRPr lang="en-US" sz="2400" dirty="0" smtClean="0"/>
          </a:p>
          <a:p>
            <a:r>
              <a:rPr lang="en-US" sz="2400" dirty="0" smtClean="0"/>
              <a:t>Testing </a:t>
            </a:r>
            <a:r>
              <a:rPr lang="en-US" sz="2400" dirty="0" smtClean="0"/>
              <a:t>a </a:t>
            </a:r>
            <a:r>
              <a:rPr lang="en-US" sz="2400" dirty="0" smtClean="0"/>
              <a:t>method (unit) </a:t>
            </a:r>
            <a:r>
              <a:rPr lang="en-US" sz="2400" dirty="0" smtClean="0"/>
              <a:t>in a class you are writing – while you are writing that </a:t>
            </a:r>
            <a:r>
              <a:rPr lang="en-US" sz="2400" dirty="0" smtClean="0"/>
              <a:t>class</a:t>
            </a:r>
            <a:endParaRPr lang="en-US" sz="2400" dirty="0"/>
          </a:p>
          <a:p>
            <a:r>
              <a:rPr lang="en-US" sz="2400" dirty="0" smtClean="0"/>
              <a:t>A type of white box test</a:t>
            </a:r>
          </a:p>
          <a:p>
            <a:r>
              <a:rPr lang="en-US" sz="2400" dirty="0" smtClean="0"/>
              <a:t>Tests are written by a developer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buFont typeface="Wingdings 3" pitchFamily="18" charset="2"/>
              <a:buNone/>
            </a:pPr>
            <a:r>
              <a:rPr lang="en-US" sz="2400" dirty="0" smtClean="0"/>
              <a:t>			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Unit Test - Definitions</a:t>
            </a:r>
            <a:endParaRPr lang="en-IE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Test </a:t>
            </a:r>
            <a:r>
              <a:rPr lang="en-US" sz="2400" b="1" u="sng" dirty="0" smtClean="0"/>
              <a:t>Fixture/Test </a:t>
            </a:r>
            <a:r>
              <a:rPr lang="en-US" sz="2400" b="1" u="sng" dirty="0" smtClean="0"/>
              <a:t>Class</a:t>
            </a:r>
            <a:r>
              <a:rPr lang="en-US" sz="2400" dirty="0" smtClean="0"/>
              <a:t> – A class with some unit tests in it.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Test (or Test Method)</a:t>
            </a:r>
            <a:r>
              <a:rPr lang="en-US" sz="2400" dirty="0" smtClean="0"/>
              <a:t> – a test implemented in a Test Class</a:t>
            </a:r>
            <a:endParaRPr lang="en-US" sz="2400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Test Suite</a:t>
            </a:r>
            <a:r>
              <a:rPr lang="en-US" sz="2400" dirty="0" smtClean="0"/>
              <a:t> - A set of test grouped together</a:t>
            </a:r>
            <a:endParaRPr lang="en-US" sz="2400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Test Harness/ Runner</a:t>
            </a:r>
            <a:r>
              <a:rPr lang="en-US" sz="2400" dirty="0" smtClean="0"/>
              <a:t> – The tool that actually executes the tests.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718</Words>
  <Application>Microsoft Office PowerPoint</Application>
  <PresentationFormat>On-screen Show (4:3)</PresentationFormat>
  <Paragraphs>96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Test Driven Development &amp; UNIt TESTING</vt:lpstr>
      <vt:lpstr>Outline</vt:lpstr>
      <vt:lpstr>What is TDD</vt:lpstr>
      <vt:lpstr>What is TDD</vt:lpstr>
      <vt:lpstr>What is TDD</vt:lpstr>
      <vt:lpstr>Code Refactoring</vt:lpstr>
      <vt:lpstr>TDD Steps</vt:lpstr>
      <vt:lpstr>Unit Tests</vt:lpstr>
      <vt:lpstr>Unit Test - Definitions</vt:lpstr>
      <vt:lpstr>Microsoft Unit Testing Framework</vt:lpstr>
      <vt:lpstr>Microsoft Unit Testing Framework</vt:lpstr>
      <vt:lpstr>Code Coverage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 2</dc:title>
  <dc:creator>John Walsh</dc:creator>
  <cp:lastModifiedBy>Clynch, Gary - Lecturer of Computing</cp:lastModifiedBy>
  <cp:revision>308</cp:revision>
  <dcterms:created xsi:type="dcterms:W3CDTF">2009-11-10T10:43:15Z</dcterms:created>
  <dcterms:modified xsi:type="dcterms:W3CDTF">2015-01-26T14:57:18Z</dcterms:modified>
</cp:coreProperties>
</file>