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  <p:sldMasterId id="2147483662" r:id="rId5"/>
  </p:sldMasterIdLst>
  <p:notesMasterIdLst>
    <p:notesMasterId r:id="rId13"/>
  </p:notesMasterIdLst>
  <p:sldIdLst>
    <p:sldId id="256" r:id="rId6"/>
    <p:sldId id="286" r:id="rId7"/>
    <p:sldId id="281" r:id="rId8"/>
    <p:sldId id="285" r:id="rId9"/>
    <p:sldId id="288" r:id="rId10"/>
    <p:sldId id="287" r:id="rId11"/>
    <p:sldId id="26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Quattrocen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63225-4B36-4E53-A88C-A55CBF385046}" v="6" dt="2023-05-24T20:19:43.071"/>
  </p1510:revLst>
</p1510:revInfo>
</file>

<file path=ppt/tableStyles.xml><?xml version="1.0" encoding="utf-8"?>
<a:tblStyleLst xmlns:a="http://schemas.openxmlformats.org/drawingml/2006/main" def="{26053026-F297-42F2-8F03-0F02EBEF7472}">
  <a:tblStyle styleId="{26053026-F297-42F2-8F03-0F02EBEF74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112CE8-9815-427A-943F-7559FC1687A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22" y="10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477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26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699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16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16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41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3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396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9248" y="0"/>
            <a:ext cx="602475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0"/>
            <a:ext cx="3200400" cy="5143500"/>
          </a:xfrm>
          <a:custGeom>
            <a:avLst/>
            <a:gdLst/>
            <a:ahLst/>
            <a:cxnLst/>
            <a:rect l="l" t="t" r="r" b="b"/>
            <a:pathLst>
              <a:path w="4267200" h="6858000" extrusionOk="0">
                <a:moveTo>
                  <a:pt x="4267200" y="0"/>
                </a:moveTo>
                <a:lnTo>
                  <a:pt x="0" y="0"/>
                </a:lnTo>
                <a:lnTo>
                  <a:pt x="0" y="6858000"/>
                </a:lnTo>
                <a:lnTo>
                  <a:pt x="4267200" y="6858000"/>
                </a:lnTo>
                <a:lnTo>
                  <a:pt x="4267200" y="0"/>
                </a:lnTo>
                <a:close/>
              </a:path>
            </a:pathLst>
          </a:custGeom>
          <a:solidFill>
            <a:srgbClr val="1E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949" y="4774312"/>
            <a:ext cx="1101692" cy="139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604" y="259460"/>
            <a:ext cx="985266" cy="27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4032" y="1771635"/>
            <a:ext cx="2635655" cy="8023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8575" marR="0" lvl="0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" marR="0" lvl="1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75" marR="0" lvl="2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575" marR="0" lvl="3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575" marR="0" lvl="4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575" marR="0" lvl="5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575" marR="0" lvl="6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" marR="0" lvl="7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575" marR="0" lvl="8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r>
              <a:rPr lang="en-US" dirty="0"/>
              <a:t>	</a:t>
            </a:r>
            <a:r>
              <a:rPr lang="en-US" b="0" dirty="0">
                <a:solidFill>
                  <a:srgbClr val="404040"/>
                </a:solidFill>
              </a:rPr>
              <a:t>TCS – Microsoft Confidential</a:t>
            </a:r>
            <a:endParaRPr sz="14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92990" y="107913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with content">
  <p:cSld name="2_Title with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92990" y="107913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464461" y="839933"/>
            <a:ext cx="7886195" cy="32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−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with image">
  <p:cSld name="1_TItle Slide with imag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498914" y="1915591"/>
            <a:ext cx="3172557" cy="23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502694" y="1200150"/>
            <a:ext cx="3659131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 with image">
  <p:cSld name="3_TItle Slide with ima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98914" y="2123094"/>
            <a:ext cx="3641515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502694" y="1408014"/>
            <a:ext cx="3641515" cy="34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286560" y="3204315"/>
            <a:ext cx="1498697" cy="18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65141" y="4944617"/>
            <a:ext cx="0" cy="127635"/>
          </a:xfrm>
          <a:custGeom>
            <a:avLst/>
            <a:gdLst/>
            <a:ahLst/>
            <a:cxnLst/>
            <a:rect l="l" t="t" r="r" b="b"/>
            <a:pathLst>
              <a:path w="120000" h="170179" extrusionOk="0">
                <a:moveTo>
                  <a:pt x="0" y="0"/>
                </a:moveTo>
                <a:lnTo>
                  <a:pt x="0" y="169558"/>
                </a:lnTo>
              </a:path>
            </a:pathLst>
          </a:custGeom>
          <a:noFill/>
          <a:ln w="9525" cap="flat" cmpd="sng">
            <a:solidFill>
              <a:srgbClr val="8082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92990" y="107913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88" b="1" i="0">
                <a:solidFill>
                  <a:srgbClr val="FFCA0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64461" y="839933"/>
            <a:ext cx="7886195" cy="32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−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8575" marR="0" lvl="0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" marR="0" lvl="1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75" marR="0" lvl="2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575" marR="0" lvl="3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575" marR="0" lvl="4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575" marR="0" lvl="5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575" marR="0" lvl="6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" marR="0" lvl="7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575" marR="0" lvl="8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r>
              <a:rPr lang="en-US" dirty="0"/>
              <a:t>	</a:t>
            </a:r>
            <a:r>
              <a:rPr lang="en-US" b="0" dirty="0">
                <a:solidFill>
                  <a:srgbClr val="404040"/>
                </a:solidFill>
              </a:rPr>
              <a:t>TCS – Microsoft Confidential</a:t>
            </a:r>
            <a:endParaRPr sz="14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with content">
  <p:cSld name="2_Title with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92990" y="107913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464461" y="839933"/>
            <a:ext cx="7886195" cy="32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−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 Title or content">
  <p:cSld name="2_No Title or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with image">
  <p:cSld name="1_TItle Slide with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98914" y="1915591"/>
            <a:ext cx="3172557" cy="23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502694" y="1200150"/>
            <a:ext cx="3659131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 with image">
  <p:cSld name="3_TItle Slide with imag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98914" y="2123094"/>
            <a:ext cx="3641515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02694" y="1408014"/>
            <a:ext cx="3641515" cy="34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86560" y="3204315"/>
            <a:ext cx="1498697" cy="18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hank you slide">
  <p:cSld name="5_Thank you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92990" y="107913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4565141" y="4944617"/>
            <a:ext cx="0" cy="127635"/>
          </a:xfrm>
          <a:custGeom>
            <a:avLst/>
            <a:gdLst/>
            <a:ahLst/>
            <a:cxnLst/>
            <a:rect l="l" t="t" r="r" b="b"/>
            <a:pathLst>
              <a:path w="120000" h="170179" extrusionOk="0">
                <a:moveTo>
                  <a:pt x="0" y="0"/>
                </a:moveTo>
                <a:lnTo>
                  <a:pt x="0" y="169558"/>
                </a:lnTo>
              </a:path>
              <a:path w="120000" h="170179" extrusionOk="0">
                <a:moveTo>
                  <a:pt x="0" y="0"/>
                </a:moveTo>
                <a:lnTo>
                  <a:pt x="0" y="169558"/>
                </a:lnTo>
              </a:path>
            </a:pathLst>
          </a:custGeom>
          <a:noFill/>
          <a:ln w="9525" cap="flat" cmpd="sng">
            <a:solidFill>
              <a:srgbClr val="8082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345" y="4742307"/>
            <a:ext cx="1024939" cy="28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912" y="4958642"/>
            <a:ext cx="842318" cy="10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8723" y="4943475"/>
            <a:ext cx="838962" cy="9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033396"/>
            <a:ext cx="6681978" cy="107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192990" y="107913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88" b="1" i="0">
                <a:solidFill>
                  <a:srgbClr val="FFCA0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8575" marR="0" lvl="0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" marR="0" lvl="1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75" marR="0" lvl="2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575" marR="0" lvl="3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575" marR="0" lvl="4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575" marR="0" lvl="5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575" marR="0" lvl="6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" marR="0" lvl="7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575" marR="0" lvl="8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r>
              <a:rPr lang="en-US" dirty="0"/>
              <a:t>	</a:t>
            </a:r>
            <a:r>
              <a:rPr lang="en-US" b="0" dirty="0">
                <a:solidFill>
                  <a:srgbClr val="404040"/>
                </a:solidFill>
              </a:rPr>
              <a:t>TCS – Microsoft Confidential</a:t>
            </a:r>
            <a:endParaRPr sz="14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4565141" y="4944617"/>
            <a:ext cx="0" cy="127635"/>
          </a:xfrm>
          <a:custGeom>
            <a:avLst/>
            <a:gdLst/>
            <a:ahLst/>
            <a:cxnLst/>
            <a:rect l="l" t="t" r="r" b="b"/>
            <a:pathLst>
              <a:path w="120000" h="170179" extrusionOk="0">
                <a:moveTo>
                  <a:pt x="0" y="0"/>
                </a:moveTo>
                <a:lnTo>
                  <a:pt x="0" y="169558"/>
                </a:lnTo>
              </a:path>
            </a:pathLst>
          </a:custGeom>
          <a:noFill/>
          <a:ln w="9525" cap="flat" cmpd="sng">
            <a:solidFill>
              <a:srgbClr val="8082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92990" y="107913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88" b="1" i="0">
                <a:solidFill>
                  <a:srgbClr val="FFCA0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64461" y="839933"/>
            <a:ext cx="7886195" cy="32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−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8575" marR="0" lvl="0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" marR="0" lvl="1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75" marR="0" lvl="2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575" marR="0" lvl="3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575" marR="0" lvl="4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575" marR="0" lvl="5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575" marR="0" lvl="6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" marR="0" lvl="7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575" marR="0" lvl="8" indent="0" algn="l" rtl="0">
              <a:lnSpc>
                <a:spcPct val="105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1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r>
              <a:rPr lang="en-US" dirty="0"/>
              <a:t>	</a:t>
            </a:r>
            <a:r>
              <a:rPr lang="en-US" b="0" dirty="0">
                <a:solidFill>
                  <a:srgbClr val="404040"/>
                </a:solidFill>
              </a:rPr>
              <a:t>TCS – Microsoft Confidential</a:t>
            </a:r>
            <a:endParaRPr sz="14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92990" y="107913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F037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64461" y="839933"/>
            <a:ext cx="7886195" cy="32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378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3782"/>
              </a:buClr>
              <a:buSzPts val="1200"/>
              <a:buFont typeface="Noto Sans"/>
              <a:buChar char="−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378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3782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378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4540250" y="4891759"/>
            <a:ext cx="121058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TCS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299348" y="4864345"/>
            <a:ext cx="300588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alibri"/>
              <a:buNone/>
            </a:pPr>
            <a:fld id="{00000000-1234-1234-1234-123412341234}" type="slidenum"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r>
              <a:rPr lang="en-US" sz="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4565002" y="4945062"/>
            <a:ext cx="0" cy="127170"/>
          </a:xfrm>
          <a:prstGeom prst="straightConnector1">
            <a:avLst/>
          </a:prstGeom>
          <a:noFill/>
          <a:ln w="9525" cap="flat" cmpd="sng">
            <a:solidFill>
              <a:srgbClr val="80828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 descr="Logo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 l="8635" t="21191" r="8635" b="21190"/>
          <a:stretch/>
        </p:blipFill>
        <p:spPr>
          <a:xfrm>
            <a:off x="281646" y="4742462"/>
            <a:ext cx="1032805" cy="29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Ico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11071" y="4900096"/>
            <a:ext cx="832779" cy="1250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29">
          <p15:clr>
            <a:srgbClr val="F26B43"/>
          </p15:clr>
        </p15:guide>
        <p15:guide id="4" pos="5631">
          <p15:clr>
            <a:srgbClr val="F26B43"/>
          </p15:clr>
        </p15:guide>
        <p15:guide id="5" orient="horz" pos="424">
          <p15:clr>
            <a:srgbClr val="F26B43"/>
          </p15:clr>
        </p15:guide>
        <p15:guide id="6" orient="horz" pos="2946">
          <p15:clr>
            <a:srgbClr val="F26B43"/>
          </p15:clr>
        </p15:guide>
        <p15:guide id="7" pos="1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92990" y="107913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F037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464461" y="839933"/>
            <a:ext cx="7886195" cy="32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378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3782"/>
              </a:buClr>
              <a:buSzPts val="1200"/>
              <a:buFont typeface="Noto Sans"/>
              <a:buChar char="−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378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3782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378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/>
          <p:nvPr/>
        </p:nvSpPr>
        <p:spPr>
          <a:xfrm>
            <a:off x="4540250" y="4891759"/>
            <a:ext cx="121058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 Classification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4299348" y="4864345"/>
            <a:ext cx="300588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alibri"/>
              <a:buNone/>
            </a:pPr>
            <a:fld id="{00000000-1234-1234-1234-123412341234}" type="slidenum"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r>
              <a:rPr lang="en-US" sz="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9"/>
          <p:cNvCxnSpPr/>
          <p:nvPr/>
        </p:nvCxnSpPr>
        <p:spPr>
          <a:xfrm>
            <a:off x="4565002" y="4945062"/>
            <a:ext cx="0" cy="127170"/>
          </a:xfrm>
          <a:prstGeom prst="straightConnector1">
            <a:avLst/>
          </a:prstGeom>
          <a:noFill/>
          <a:ln w="9525" cap="flat" cmpd="sng">
            <a:solidFill>
              <a:srgbClr val="80828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2" name="Google Shape;52;p9" descr="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l="8635" t="21191" r="8635" b="21190"/>
          <a:stretch/>
        </p:blipFill>
        <p:spPr>
          <a:xfrm>
            <a:off x="281646" y="4742462"/>
            <a:ext cx="1032805" cy="29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11071" y="4900096"/>
            <a:ext cx="832779" cy="1250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29">
          <p15:clr>
            <a:srgbClr val="F26B43"/>
          </p15:clr>
        </p15:guide>
        <p15:guide id="4" pos="5631">
          <p15:clr>
            <a:srgbClr val="F26B43"/>
          </p15:clr>
        </p15:guide>
        <p15:guide id="5" orient="horz" pos="424">
          <p15:clr>
            <a:srgbClr val="F26B43"/>
          </p15:clr>
        </p15:guide>
        <p15:guide id="6" orient="horz" pos="2946">
          <p15:clr>
            <a:srgbClr val="F26B43"/>
          </p15:clr>
        </p15:guide>
        <p15:guide id="7" pos="1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3543299" y="228600"/>
            <a:ext cx="5314950" cy="13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TCS – Banco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Davivienda </a:t>
            </a:r>
          </a:p>
          <a:p>
            <a:pPr marL="95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Automatización</a:t>
            </a:r>
            <a:br>
              <a:rPr lang="en-US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CÍVICA iOS - Android</a:t>
            </a:r>
            <a:endParaRPr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71450" y="742950"/>
            <a:ext cx="57150" cy="3829050"/>
          </a:xfrm>
          <a:custGeom>
            <a:avLst/>
            <a:gdLst/>
            <a:ahLst/>
            <a:cxnLst/>
            <a:rect l="l" t="t" r="r" b="b"/>
            <a:pathLst>
              <a:path w="120000" h="642620" extrusionOk="0">
                <a:moveTo>
                  <a:pt x="0" y="0"/>
                </a:moveTo>
                <a:lnTo>
                  <a:pt x="0" y="642365"/>
                </a:lnTo>
              </a:path>
            </a:pathLst>
          </a:custGeom>
          <a:noFill/>
          <a:ln w="12175" cap="flat" cmpd="sng">
            <a:solidFill>
              <a:srgbClr val="EF37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6" descr="BANCO DAVIVIENDA - Plaza Central - Centro Comercial"/>
          <p:cNvPicPr preferRelativeResize="0"/>
          <p:nvPr/>
        </p:nvPicPr>
        <p:blipFill rotWithShape="1">
          <a:blip r:embed="rId3">
            <a:alphaModFix/>
          </a:blip>
          <a:srcRect t="38066" b="41946"/>
          <a:stretch/>
        </p:blipFill>
        <p:spPr>
          <a:xfrm>
            <a:off x="1211084" y="228600"/>
            <a:ext cx="1954296" cy="32709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543299" y="2400300"/>
            <a:ext cx="3036673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Davivienda </a:t>
            </a:r>
            <a:r>
              <a:rPr lang="en-US" sz="1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</a:t>
            </a:r>
            <a:br>
              <a:rPr lang="en-US" sz="1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sz="1800" b="1" dirty="0" smtClean="0">
                <a:solidFill>
                  <a:schemeClr val="lt1"/>
                </a:solidFill>
              </a:rPr>
              <a:t>23</a:t>
            </a:r>
            <a:r>
              <a:rPr lang="es-CO" dirty="0" smtClean="0"/>
              <a:t> </a:t>
            </a:r>
            <a:r>
              <a:rPr lang="en-US" sz="1800" b="1" dirty="0" smtClean="0">
                <a:solidFill>
                  <a:schemeClr val="lt1"/>
                </a:solidFill>
              </a:rPr>
              <a:t>de Abril del</a:t>
            </a:r>
            <a:r>
              <a:rPr lang="en-US" sz="1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752" y="4742307"/>
            <a:ext cx="1032128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7863" y="4950332"/>
            <a:ext cx="818387" cy="10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 descr="BANCO DAVIVIENDA - Plaza Central - Centro Comercial"/>
          <p:cNvPicPr preferRelativeResize="0"/>
          <p:nvPr/>
        </p:nvPicPr>
        <p:blipFill rotWithShape="1">
          <a:blip r:embed="rId5">
            <a:alphaModFix/>
          </a:blip>
          <a:srcRect t="38066" b="41946"/>
          <a:stretch/>
        </p:blipFill>
        <p:spPr>
          <a:xfrm>
            <a:off x="1314449" y="4742307"/>
            <a:ext cx="1954296" cy="32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44000" cy="34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73048" y="48030"/>
            <a:ext cx="181479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1" dirty="0" smtClean="0">
                <a:solidFill>
                  <a:srgbClr val="FFFFFF"/>
                </a:solidFill>
                <a:latin typeface="Quattrocento Sans"/>
                <a:sym typeface="Quattrocento Sans"/>
              </a:rPr>
              <a:t>Ejecuciones Daviplata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4424600" y="4950332"/>
            <a:ext cx="1450657" cy="1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" lvl="0" indent="0" algn="l" rtl="0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 b="1">
                <a:solidFill>
                  <a:srgbClr val="7E7E7E"/>
                </a:solidFill>
              </a:rPr>
              <a:t>2</a:t>
            </a:fld>
            <a:r>
              <a:rPr lang="en-US" b="1" dirty="0">
                <a:solidFill>
                  <a:srgbClr val="7E7E7E"/>
                </a:solidFill>
              </a:rPr>
              <a:t>    </a:t>
            </a:r>
            <a:r>
              <a:rPr lang="en-US" dirty="0"/>
              <a:t>TCS – Microsoft Confidential</a:t>
            </a:r>
            <a:endParaRPr dirty="0"/>
          </a:p>
        </p:txBody>
      </p:sp>
      <p:pic>
        <p:nvPicPr>
          <p:cNvPr id="103" name="Google Shape;103;p17" descr="Artificial Intelligence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48446" y="4346863"/>
            <a:ext cx="617220" cy="6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968" y="676275"/>
            <a:ext cx="7656063" cy="35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752" y="4742307"/>
            <a:ext cx="1032128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7863" y="4950332"/>
            <a:ext cx="818387" cy="10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 descr="BANCO DAVIVIENDA - Plaza Central - Centro Comercial"/>
          <p:cNvPicPr preferRelativeResize="0"/>
          <p:nvPr/>
        </p:nvPicPr>
        <p:blipFill rotWithShape="1">
          <a:blip r:embed="rId5">
            <a:alphaModFix/>
          </a:blip>
          <a:srcRect t="38066" b="41946"/>
          <a:stretch/>
        </p:blipFill>
        <p:spPr>
          <a:xfrm>
            <a:off x="1314449" y="4742307"/>
            <a:ext cx="1954296" cy="32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44000" cy="34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73048" y="48030"/>
            <a:ext cx="181479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1" dirty="0" smtClean="0">
                <a:solidFill>
                  <a:srgbClr val="FFFFFF"/>
                </a:solidFill>
                <a:latin typeface="Quattrocento Sans"/>
                <a:sym typeface="Quattrocento Sans"/>
              </a:rPr>
              <a:t>Ejecuciones Daviplata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4424600" y="4950332"/>
            <a:ext cx="1450657" cy="1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" lvl="0" indent="0" algn="l" rtl="0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 b="1">
                <a:solidFill>
                  <a:srgbClr val="7E7E7E"/>
                </a:solidFill>
              </a:rPr>
              <a:t>3</a:t>
            </a:fld>
            <a:r>
              <a:rPr lang="en-US" b="1" dirty="0">
                <a:solidFill>
                  <a:srgbClr val="7E7E7E"/>
                </a:solidFill>
              </a:rPr>
              <a:t>    </a:t>
            </a:r>
            <a:r>
              <a:rPr lang="en-US" dirty="0"/>
              <a:t>TCS – Microsoft Confidential</a:t>
            </a:r>
            <a:endParaRPr dirty="0"/>
          </a:p>
        </p:txBody>
      </p:sp>
      <p:pic>
        <p:nvPicPr>
          <p:cNvPr id="103" name="Google Shape;103;p17" descr="Artificial Intelligence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48446" y="4346863"/>
            <a:ext cx="617220" cy="6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258" y="1019432"/>
            <a:ext cx="7439974" cy="29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752" y="4742307"/>
            <a:ext cx="1032128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7863" y="4950332"/>
            <a:ext cx="818387" cy="10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 descr="BANCO DAVIVIENDA - Plaza Central - Centro Comercial"/>
          <p:cNvPicPr preferRelativeResize="0"/>
          <p:nvPr/>
        </p:nvPicPr>
        <p:blipFill rotWithShape="1">
          <a:blip r:embed="rId5">
            <a:alphaModFix/>
          </a:blip>
          <a:srcRect t="38066" b="41946"/>
          <a:stretch/>
        </p:blipFill>
        <p:spPr>
          <a:xfrm>
            <a:off x="1314449" y="4742307"/>
            <a:ext cx="1954296" cy="32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44000" cy="34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73048" y="48030"/>
            <a:ext cx="181479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1" dirty="0" smtClean="0">
                <a:solidFill>
                  <a:srgbClr val="FFFFFF"/>
                </a:solidFill>
                <a:latin typeface="Quattrocento Sans"/>
                <a:sym typeface="Quattrocento Sans"/>
              </a:rPr>
              <a:t>Ejecuciones Daviplata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4424600" y="4950332"/>
            <a:ext cx="1450657" cy="1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" lvl="0" indent="0" algn="l" rtl="0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 b="1">
                <a:solidFill>
                  <a:srgbClr val="7E7E7E"/>
                </a:solidFill>
              </a:rPr>
              <a:t>4</a:t>
            </a:fld>
            <a:r>
              <a:rPr lang="en-US" b="1" dirty="0">
                <a:solidFill>
                  <a:srgbClr val="7E7E7E"/>
                </a:solidFill>
              </a:rPr>
              <a:t>    </a:t>
            </a:r>
            <a:r>
              <a:rPr lang="en-US" dirty="0"/>
              <a:t>TCS – Microsoft Confidential</a:t>
            </a:r>
            <a:endParaRPr dirty="0"/>
          </a:p>
        </p:txBody>
      </p:sp>
      <p:pic>
        <p:nvPicPr>
          <p:cNvPr id="103" name="Google Shape;103;p17" descr="Artificial Intelligence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48446" y="4346863"/>
            <a:ext cx="617220" cy="6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60" y="953406"/>
            <a:ext cx="7511317" cy="32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752" y="4742307"/>
            <a:ext cx="1032128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7863" y="4950332"/>
            <a:ext cx="818387" cy="10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 descr="BANCO DAVIVIENDA - Plaza Central - Centro Comercial"/>
          <p:cNvPicPr preferRelativeResize="0"/>
          <p:nvPr/>
        </p:nvPicPr>
        <p:blipFill rotWithShape="1">
          <a:blip r:embed="rId5">
            <a:alphaModFix/>
          </a:blip>
          <a:srcRect t="38066" b="41946"/>
          <a:stretch/>
        </p:blipFill>
        <p:spPr>
          <a:xfrm>
            <a:off x="1314449" y="4742307"/>
            <a:ext cx="1954296" cy="32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44000" cy="34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73048" y="48030"/>
            <a:ext cx="181479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1" dirty="0" smtClean="0">
                <a:solidFill>
                  <a:srgbClr val="FFFFFF"/>
                </a:solidFill>
                <a:latin typeface="Quattrocento Sans"/>
                <a:sym typeface="Quattrocento Sans"/>
              </a:rPr>
              <a:t>Ejecuciones Daviplata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4424600" y="4950332"/>
            <a:ext cx="1450657" cy="1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" lvl="0" indent="0" algn="l" rtl="0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 b="1">
                <a:solidFill>
                  <a:srgbClr val="7E7E7E"/>
                </a:solidFill>
              </a:rPr>
              <a:t>5</a:t>
            </a:fld>
            <a:r>
              <a:rPr lang="en-US" b="1" dirty="0">
                <a:solidFill>
                  <a:srgbClr val="7E7E7E"/>
                </a:solidFill>
              </a:rPr>
              <a:t>    </a:t>
            </a:r>
            <a:r>
              <a:rPr lang="en-US" dirty="0"/>
              <a:t>TCS – Microsoft Confidential</a:t>
            </a:r>
            <a:endParaRPr dirty="0"/>
          </a:p>
        </p:txBody>
      </p:sp>
      <p:pic>
        <p:nvPicPr>
          <p:cNvPr id="103" name="Google Shape;103;p17" descr="Artificial Intelligence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48446" y="4346863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8;p16"/>
          <p:cNvSpPr txBox="1"/>
          <p:nvPr/>
        </p:nvSpPr>
        <p:spPr>
          <a:xfrm>
            <a:off x="1914525" y="381620"/>
            <a:ext cx="5314950" cy="93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TCS – Banco </a:t>
            </a:r>
            <a:r>
              <a:rPr lang="en-US" sz="2000" b="1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Davivienda </a:t>
            </a:r>
          </a:p>
          <a:p>
            <a:pPr marL="95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Avances desarrollo </a:t>
            </a:r>
          </a:p>
          <a:p>
            <a:pPr marL="95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CÍVICA Android </a:t>
            </a:r>
            <a:endParaRPr sz="1800" b="1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981" y="1736124"/>
            <a:ext cx="8718194" cy="215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752" y="4742307"/>
            <a:ext cx="1032128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7863" y="4950332"/>
            <a:ext cx="818387" cy="10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 descr="BANCO DAVIVIENDA - Plaza Central - Centro Comercial"/>
          <p:cNvPicPr preferRelativeResize="0"/>
          <p:nvPr/>
        </p:nvPicPr>
        <p:blipFill rotWithShape="1">
          <a:blip r:embed="rId5">
            <a:alphaModFix/>
          </a:blip>
          <a:srcRect t="38066" b="41946"/>
          <a:stretch/>
        </p:blipFill>
        <p:spPr>
          <a:xfrm>
            <a:off x="1314449" y="4742307"/>
            <a:ext cx="1954296" cy="32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44000" cy="34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73048" y="48030"/>
            <a:ext cx="181479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1" dirty="0" smtClean="0">
                <a:solidFill>
                  <a:srgbClr val="FFFFFF"/>
                </a:solidFill>
                <a:latin typeface="Quattrocento Sans"/>
                <a:sym typeface="Quattrocento Sans"/>
              </a:rPr>
              <a:t>Ejecuciones Daviplata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4424600" y="4950332"/>
            <a:ext cx="1450657" cy="1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" lvl="0" indent="0" algn="l" rtl="0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 b="1">
                <a:solidFill>
                  <a:srgbClr val="7E7E7E"/>
                </a:solidFill>
              </a:rPr>
              <a:t>6</a:t>
            </a:fld>
            <a:r>
              <a:rPr lang="en-US" b="1" dirty="0">
                <a:solidFill>
                  <a:srgbClr val="7E7E7E"/>
                </a:solidFill>
              </a:rPr>
              <a:t>    </a:t>
            </a:r>
            <a:r>
              <a:rPr lang="en-US" dirty="0"/>
              <a:t>TCS – Microsoft Confidential</a:t>
            </a:r>
            <a:endParaRPr dirty="0"/>
          </a:p>
        </p:txBody>
      </p:sp>
      <p:pic>
        <p:nvPicPr>
          <p:cNvPr id="103" name="Google Shape;103;p17" descr="Artificial Intelligence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48446" y="4346863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8;p16"/>
          <p:cNvSpPr txBox="1"/>
          <p:nvPr/>
        </p:nvSpPr>
        <p:spPr>
          <a:xfrm>
            <a:off x="1914525" y="381620"/>
            <a:ext cx="5314950" cy="93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TCS – Banco </a:t>
            </a:r>
            <a:r>
              <a:rPr lang="en-US" sz="2000" b="1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Davivienda </a:t>
            </a:r>
          </a:p>
          <a:p>
            <a:pPr marL="95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Avances desarrollo </a:t>
            </a:r>
          </a:p>
          <a:p>
            <a:pPr marL="95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CÍVICA Android </a:t>
            </a:r>
            <a:endParaRPr sz="1800" b="1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311" y="1429199"/>
            <a:ext cx="6879378" cy="31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4398454" y="4958162"/>
            <a:ext cx="1383983" cy="1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61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rPr lang="en-US" sz="788" b="1" i="0" u="none" strike="noStrike" cap="none" dirty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12	</a:t>
            </a:r>
            <a:r>
              <a:rPr lang="en-US" sz="788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TCS – Microsoft Confidential</a:t>
            </a:r>
            <a:endParaRPr sz="788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4565141" y="4944617"/>
            <a:ext cx="0" cy="127635"/>
          </a:xfrm>
          <a:custGeom>
            <a:avLst/>
            <a:gdLst/>
            <a:ahLst/>
            <a:cxnLst/>
            <a:rect l="l" t="t" r="r" b="b"/>
            <a:pathLst>
              <a:path w="120000" h="170179" extrusionOk="0">
                <a:moveTo>
                  <a:pt x="0" y="0"/>
                </a:moveTo>
                <a:lnTo>
                  <a:pt x="0" y="169558"/>
                </a:lnTo>
              </a:path>
            </a:pathLst>
          </a:custGeom>
          <a:noFill/>
          <a:ln w="9525" cap="flat" cmpd="sng">
            <a:solidFill>
              <a:srgbClr val="8082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345" y="4742307"/>
            <a:ext cx="1024939" cy="2820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3"/>
          <p:cNvGrpSpPr/>
          <p:nvPr/>
        </p:nvGrpSpPr>
        <p:grpSpPr>
          <a:xfrm>
            <a:off x="0" y="0"/>
            <a:ext cx="9144000" cy="5143498"/>
            <a:chOff x="0" y="0"/>
            <a:chExt cx="12192000" cy="6857997"/>
          </a:xfrm>
        </p:grpSpPr>
        <p:pic>
          <p:nvPicPr>
            <p:cNvPr id="212" name="Google Shape;212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773216" y="6611522"/>
              <a:ext cx="1123091" cy="139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192000" cy="68579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670788" y="829399"/>
            <a:ext cx="3558312" cy="76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25" rIns="0" bIns="0" anchor="t" anchorCtr="0">
            <a:spAutoFit/>
          </a:bodyPr>
          <a:lstStyle/>
          <a:p>
            <a:pPr marL="9525" lvl="0" indent="0" algn="l" rtl="0">
              <a:lnSpc>
                <a:spcPct val="100000"/>
              </a:lnSpc>
              <a:spcBef>
                <a:spcPts val="71"/>
              </a:spcBef>
              <a:spcAft>
                <a:spcPts val="0"/>
              </a:spcAft>
              <a:buSzPts val="1400"/>
              <a:buNone/>
            </a:pPr>
            <a:r>
              <a:rPr lang="en-US" sz="4800" dirty="0">
                <a:solidFill>
                  <a:srgbClr val="FFFFFF"/>
                </a:solidFill>
              </a:rPr>
              <a:t>THANK YOU…</a:t>
            </a:r>
            <a:endParaRPr sz="4800" dirty="0"/>
          </a:p>
        </p:txBody>
      </p:sp>
      <p:pic>
        <p:nvPicPr>
          <p:cNvPr id="215" name="Google Shape;215;p23" descr="BANCO DAVIVIENDA - Plaza Central - Centro Comercial"/>
          <p:cNvPicPr preferRelativeResize="0"/>
          <p:nvPr/>
        </p:nvPicPr>
        <p:blipFill rotWithShape="1">
          <a:blip r:embed="rId6">
            <a:alphaModFix/>
          </a:blip>
          <a:srcRect t="38066" b="41946"/>
          <a:stretch/>
        </p:blipFill>
        <p:spPr>
          <a:xfrm>
            <a:off x="7195720" y="795169"/>
            <a:ext cx="1954296" cy="327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ntent Slides">
  <a:themeElements>
    <a:clrScheme name="TCS New Color Palette">
      <a:dk1>
        <a:srgbClr val="000000"/>
      </a:dk1>
      <a:lt1>
        <a:srgbClr val="FFFFFF"/>
      </a:lt1>
      <a:dk2>
        <a:srgbClr val="1E2323"/>
      </a:dk2>
      <a:lt2>
        <a:srgbClr val="F4F3F9"/>
      </a:lt2>
      <a:accent1>
        <a:srgbClr val="64E6E1"/>
      </a:accent1>
      <a:accent2>
        <a:srgbClr val="007DC5"/>
      </a:accent2>
      <a:accent3>
        <a:srgbClr val="4D2F9E"/>
      </a:accent3>
      <a:accent4>
        <a:srgbClr val="BE0046"/>
      </a:accent4>
      <a:accent5>
        <a:srgbClr val="EB5000"/>
      </a:accent5>
      <a:accent6>
        <a:srgbClr val="FFE600"/>
      </a:accent6>
      <a:hlink>
        <a:srgbClr val="007DC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ontent Slides">
  <a:themeElements>
    <a:clrScheme name="TCS New Color Palette">
      <a:dk1>
        <a:srgbClr val="000000"/>
      </a:dk1>
      <a:lt1>
        <a:srgbClr val="FFFFFF"/>
      </a:lt1>
      <a:dk2>
        <a:srgbClr val="1E2323"/>
      </a:dk2>
      <a:lt2>
        <a:srgbClr val="F4F3F9"/>
      </a:lt2>
      <a:accent1>
        <a:srgbClr val="64E6E1"/>
      </a:accent1>
      <a:accent2>
        <a:srgbClr val="007DC5"/>
      </a:accent2>
      <a:accent3>
        <a:srgbClr val="4D2F9E"/>
      </a:accent3>
      <a:accent4>
        <a:srgbClr val="BE0046"/>
      </a:accent4>
      <a:accent5>
        <a:srgbClr val="EB5000"/>
      </a:accent5>
      <a:accent6>
        <a:srgbClr val="FFE600"/>
      </a:accent6>
      <a:hlink>
        <a:srgbClr val="007DC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8A159179713428A7AE33219444710" ma:contentTypeVersion="10" ma:contentTypeDescription="Create a new document." ma:contentTypeScope="" ma:versionID="5209548ee3089ea3d7243d739085f650">
  <xsd:schema xmlns:xsd="http://www.w3.org/2001/XMLSchema" xmlns:xs="http://www.w3.org/2001/XMLSchema" xmlns:p="http://schemas.microsoft.com/office/2006/metadata/properties" xmlns:ns3="06dbce9c-56da-4dcb-b38d-50757ab0737c" xmlns:ns4="f5a933e1-397d-43b1-9b71-b70a009c2392" targetNamespace="http://schemas.microsoft.com/office/2006/metadata/properties" ma:root="true" ma:fieldsID="eaf598b6cb4d6df77fd45089cc43c64f" ns3:_="" ns4:_="">
    <xsd:import namespace="06dbce9c-56da-4dcb-b38d-50757ab0737c"/>
    <xsd:import namespace="f5a933e1-397d-43b1-9b71-b70a009c23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dbce9c-56da-4dcb-b38d-50757ab073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a933e1-397d-43b1-9b71-b70a009c239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6dbce9c-56da-4dcb-b38d-50757ab0737c" xsi:nil="true"/>
  </documentManagement>
</p:properties>
</file>

<file path=customXml/itemProps1.xml><?xml version="1.0" encoding="utf-8"?>
<ds:datastoreItem xmlns:ds="http://schemas.openxmlformats.org/officeDocument/2006/customXml" ds:itemID="{4E822727-52B2-438E-BA4B-09C83E57A3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0769BC-2D2A-47EF-BAF4-B2F8B29B0C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dbce9c-56da-4dcb-b38d-50757ab0737c"/>
    <ds:schemaRef ds:uri="f5a933e1-397d-43b1-9b71-b70a009c23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134185-98BD-4336-B228-4B18AFC480ED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06dbce9c-56da-4dcb-b38d-50757ab0737c"/>
    <ds:schemaRef ds:uri="f5a933e1-397d-43b1-9b71-b70a009c2392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46247</TotalTime>
  <Words>68</Words>
  <Application>Microsoft Office PowerPoint</Application>
  <PresentationFormat>Presentación en pantalla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Noto Sans</vt:lpstr>
      <vt:lpstr>Arial</vt:lpstr>
      <vt:lpstr>Courier New</vt:lpstr>
      <vt:lpstr>Calibri</vt:lpstr>
      <vt:lpstr>Quattrocento Sans</vt:lpstr>
      <vt:lpstr>2_Content Slides</vt:lpstr>
      <vt:lpstr>3_Content Slides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 YOU…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Jimenez Vergara</dc:creator>
  <cp:lastModifiedBy>Juan Pablo  </cp:lastModifiedBy>
  <cp:revision>137</cp:revision>
  <dcterms:modified xsi:type="dcterms:W3CDTF">2024-04-23T13:53:36Z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0x010100EF78A159179713428A7AE33219444710</vt:lpwstr>
  </property>
</Properties>
</file>