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2" r:id="rId3"/>
    <p:sldId id="258" r:id="rId4"/>
    <p:sldId id="259" r:id="rId5"/>
    <p:sldId id="260" r:id="rId6"/>
    <p:sldId id="263" r:id="rId7"/>
    <p:sldId id="264" r:id="rId8"/>
    <p:sldId id="265" r:id="rId9"/>
    <p:sldId id="267" r:id="rId10"/>
    <p:sldId id="266" r:id="rId11"/>
    <p:sldId id="268"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462" autoAdjust="0"/>
  </p:normalViewPr>
  <p:slideViewPr>
    <p:cSldViewPr snapToGrid="0">
      <p:cViewPr varScale="1">
        <p:scale>
          <a:sx n="82" d="100"/>
          <a:sy n="82" d="100"/>
        </p:scale>
        <p:origin x="16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DE26E-F2BA-485B-90BE-CF60768F50BE}" type="datetimeFigureOut">
              <a:rPr lang="fr-CH" smtClean="0"/>
              <a:t>13.05.2018</a:t>
            </a:fld>
            <a:endParaRPr lang="fr-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58B54-6ABF-46A4-BD7A-834726E0CD02}" type="slidenum">
              <a:rPr lang="fr-CH" smtClean="0"/>
              <a:t>‹Nr.›</a:t>
            </a:fld>
            <a:endParaRPr lang="fr-CH"/>
          </a:p>
        </p:txBody>
      </p:sp>
    </p:spTree>
    <p:extLst>
      <p:ext uri="{BB962C8B-B14F-4D97-AF65-F5344CB8AC3E}">
        <p14:creationId xmlns:p14="http://schemas.microsoft.com/office/powerpoint/2010/main" val="1231793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fr-CH" dirty="0" err="1"/>
              <a:t>Quellen</a:t>
            </a:r>
            <a:r>
              <a:rPr lang="fr-CH" dirty="0"/>
              <a:t> der </a:t>
            </a:r>
            <a:r>
              <a:rPr lang="fr-CH" dirty="0" err="1"/>
              <a:t>Bilder</a:t>
            </a:r>
            <a:r>
              <a:rPr lang="fr-CH" dirty="0"/>
              <a:t>: </a:t>
            </a:r>
            <a:br>
              <a:rPr lang="fr-CH" dirty="0"/>
            </a:br>
            <a:r>
              <a:rPr lang="fr-CH" dirty="0"/>
              <a:t>https://www.hdg.de/lemo/bestand/objekt/foto-alfred-andersch.html</a:t>
            </a:r>
          </a:p>
        </p:txBody>
      </p:sp>
      <p:sp>
        <p:nvSpPr>
          <p:cNvPr id="4" name="Foliennummernplatzhalter 3"/>
          <p:cNvSpPr>
            <a:spLocks noGrp="1"/>
          </p:cNvSpPr>
          <p:nvPr>
            <p:ph type="sldNum" sz="quarter" idx="10"/>
          </p:nvPr>
        </p:nvSpPr>
        <p:spPr/>
        <p:txBody>
          <a:bodyPr/>
          <a:lstStyle/>
          <a:p>
            <a:fld id="{E1458B54-6ABF-46A4-BD7A-834726E0CD02}" type="slidenum">
              <a:rPr lang="fr-CH" smtClean="0"/>
              <a:t>3</a:t>
            </a:fld>
            <a:endParaRPr lang="fr-CH"/>
          </a:p>
        </p:txBody>
      </p:sp>
    </p:spTree>
    <p:extLst>
      <p:ext uri="{BB962C8B-B14F-4D97-AF65-F5344CB8AC3E}">
        <p14:creationId xmlns:p14="http://schemas.microsoft.com/office/powerpoint/2010/main" val="1572742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4</a:t>
            </a:fld>
            <a:endParaRPr lang="fr-CH"/>
          </a:p>
        </p:txBody>
      </p:sp>
    </p:spTree>
    <p:extLst>
      <p:ext uri="{BB962C8B-B14F-4D97-AF65-F5344CB8AC3E}">
        <p14:creationId xmlns:p14="http://schemas.microsoft.com/office/powerpoint/2010/main" val="162085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Andersch erste Romanpublikation seines autobiografischen Berichts „Die Kirschen der Freiheit“ im Jahr 1952 zog eine eher negative Kritik nach sich. Die direkte und schonungslose Darstellung des Naziregimes wurde in der sensiblen Zeit der 1950er Jahre als zu hart empfunden. Anderschs Desertion, die das zentrale Thema des Berichts bildet, wurde kontrovers diskutiert.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Als Alfred Anderschs Roman „Sansibar oder der letzte Grund“ 1957 erschien, war die Resonanz der Leser und der Literaturkritiker überwiegend positiv. Der Roman wurde in zahlreichen  inländischen und ausländischen Zeitungen besprochen. Mit „Sansibar oder der letzte Grund“ wurde Andersch zum Erfolgsautor. Ein Jahr später erhielt Andersch für den Roman die Auszeichnung des Deutschen Kritikerpreises. Der Roman wurde vielfach übersetzt.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Der Schriftsteller Arno Schmidt würdigte die gelungene literarische Qualität des Werkes  ebenso wie die gesellschaftlich-politische und moralische  Haltung, die der Roman transportiert. So schreibt Arno Schmidt in der Zeitung „Die Andere Zeitung“ am  20.10.1957,  der Roman sei „Eine sachlich unwiderlegbare Anklage gegen Deutschland. Eine Warnung ‚an alle, die es angeht‘. Unterricht in (ja, fast Anleitung) zu Flucht als Protest. […] Kompositorisch ausgezeichnet; sprachlich bedeutend über dem Durchschnitt“.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Die Rezensenten sahen in dem Roman eine bedeutende Stellungnahme zu dem Terrorregime der Nationalsozialisten, die darüber hinaus auch ästhetisch-literarisch gelungen ist. So schreibt Kurt Schürmann in „Der Mittag“ im Jahr 1958, dass man das Werk: „als eines der wenigen in der deutschen Nachkriegsliteratur nennen dürfe[…], in denen das ‚Dritte Reich‘ und seine Folgen dichterisch bewältigt worden </a:t>
            </a:r>
            <a:endParaRPr lang="de-CH" dirty="0"/>
          </a:p>
        </p:txBody>
      </p:sp>
      <p:sp>
        <p:nvSpPr>
          <p:cNvPr id="4" name="Foliennummernplatzhalter 3"/>
          <p:cNvSpPr>
            <a:spLocks noGrp="1"/>
          </p:cNvSpPr>
          <p:nvPr>
            <p:ph type="sldNum" sz="quarter" idx="10"/>
          </p:nvPr>
        </p:nvSpPr>
        <p:spPr/>
        <p:txBody>
          <a:bodyPr/>
          <a:lstStyle/>
          <a:p>
            <a:fld id="{E1458B54-6ABF-46A4-BD7A-834726E0CD02}" type="slidenum">
              <a:rPr lang="fr-CH" smtClean="0"/>
              <a:t>5</a:t>
            </a:fld>
            <a:endParaRPr lang="fr-CH"/>
          </a:p>
        </p:txBody>
      </p:sp>
    </p:spTree>
    <p:extLst>
      <p:ext uri="{BB962C8B-B14F-4D97-AF65-F5344CB8AC3E}">
        <p14:creationId xmlns:p14="http://schemas.microsoft.com/office/powerpoint/2010/main" val="3582374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1" kern="1200" dirty="0">
                <a:solidFill>
                  <a:schemeClr val="tx1"/>
                </a:solidFill>
                <a:effectLst/>
                <a:latin typeface="+mn-lt"/>
                <a:ea typeface="+mn-ea"/>
                <a:cs typeface="+mn-cs"/>
              </a:rPr>
              <a:t>Der Junge</a:t>
            </a:r>
            <a:r>
              <a:rPr lang="de-CH" sz="1200" kern="1200" dirty="0">
                <a:solidFill>
                  <a:schemeClr val="tx1"/>
                </a:solidFill>
                <a:effectLst/>
                <a:latin typeface="+mn-lt"/>
                <a:ea typeface="+mn-ea"/>
                <a:cs typeface="+mn-cs"/>
              </a:rPr>
              <a:t> macht bei Fischer Knudsen eine Ausbildung, aber träumt eigentlich von der großen Freiheit, die ihm sein Romanheld </a:t>
            </a:r>
            <a:r>
              <a:rPr lang="de-CH" sz="1200" kern="1200" dirty="0" err="1">
                <a:solidFill>
                  <a:schemeClr val="tx1"/>
                </a:solidFill>
                <a:effectLst/>
                <a:latin typeface="+mn-lt"/>
                <a:ea typeface="+mn-ea"/>
                <a:cs typeface="+mn-cs"/>
              </a:rPr>
              <a:t>Huckleberry</a:t>
            </a:r>
            <a:r>
              <a:rPr lang="de-CH" sz="1200" kern="1200" dirty="0">
                <a:solidFill>
                  <a:schemeClr val="tx1"/>
                </a:solidFill>
                <a:effectLst/>
                <a:latin typeface="+mn-lt"/>
                <a:ea typeface="+mn-ea"/>
                <a:cs typeface="+mn-cs"/>
              </a:rPr>
              <a:t> Finn vorlebt. Es gibt drei Gründe, warum er Rerik verlassen möchte: das langweilige Leben in Rerik, die Mentalität der dort lebenden Menschen und die Sehnsucht nach der fernen Insel Sansibar.</a:t>
            </a:r>
          </a:p>
          <a:p>
            <a:endParaRPr lang="de-CH" sz="1200" kern="1200" dirty="0">
              <a:solidFill>
                <a:schemeClr val="tx1"/>
              </a:solidFill>
              <a:effectLst/>
              <a:latin typeface="+mn-lt"/>
              <a:ea typeface="+mn-ea"/>
              <a:cs typeface="+mn-cs"/>
            </a:endParaRPr>
          </a:p>
          <a:p>
            <a:r>
              <a:rPr lang="de-CH" sz="1200" b="1" kern="1200" dirty="0">
                <a:solidFill>
                  <a:schemeClr val="tx1"/>
                </a:solidFill>
                <a:effectLst/>
                <a:latin typeface="+mn-lt"/>
                <a:ea typeface="+mn-ea"/>
                <a:cs typeface="+mn-cs"/>
              </a:rPr>
              <a:t>Fischer Knudsen</a:t>
            </a:r>
            <a:r>
              <a:rPr lang="de-CH" sz="1200" kern="1200" dirty="0">
                <a:solidFill>
                  <a:schemeClr val="tx1"/>
                </a:solidFill>
                <a:effectLst/>
                <a:latin typeface="+mn-lt"/>
                <a:ea typeface="+mn-ea"/>
                <a:cs typeface="+mn-cs"/>
              </a:rPr>
              <a:t> ist einer der Letzten in Rerik, der in der kommunistischen Untergrundpartei ist. Heimlich trifft er in der Kirche des Ortes den aus Berlin kommenden Parteigenossen Gregor, von dem er Anweisungen für die Parteiarbeit erhalten soll. Doch </a:t>
            </a:r>
            <a:r>
              <a:rPr lang="de-CH" sz="1200" b="1" kern="1200" dirty="0">
                <a:solidFill>
                  <a:schemeClr val="tx1"/>
                </a:solidFill>
                <a:effectLst/>
                <a:latin typeface="+mn-lt"/>
                <a:ea typeface="+mn-ea"/>
                <a:cs typeface="+mn-cs"/>
              </a:rPr>
              <a:t>Gregor</a:t>
            </a:r>
            <a:r>
              <a:rPr lang="de-CH" sz="1200" kern="1200" dirty="0">
                <a:solidFill>
                  <a:schemeClr val="tx1"/>
                </a:solidFill>
                <a:effectLst/>
                <a:latin typeface="+mn-lt"/>
                <a:ea typeface="+mn-ea"/>
                <a:cs typeface="+mn-cs"/>
              </a:rPr>
              <a:t> schlägt ihm stattdessen vor, mit ihm vor dem Naziregime ins Ausland zu fliehen. Knudsen will aber in Rerik bleiben, da er sich um seine geistig verwirrte Frau sorgt, die er nicht der Willkür der Nazis aussetzen will.</a:t>
            </a:r>
          </a:p>
          <a:p>
            <a:endParaRPr lang="de-CH" sz="1200" kern="1200" dirty="0">
              <a:solidFill>
                <a:schemeClr val="tx1"/>
              </a:solidFill>
              <a:effectLst/>
              <a:latin typeface="+mn-lt"/>
              <a:ea typeface="+mn-ea"/>
              <a:cs typeface="+mn-cs"/>
            </a:endParaRPr>
          </a:p>
          <a:p>
            <a:r>
              <a:rPr lang="de-CH" sz="1200" b="1" kern="1200" dirty="0">
                <a:solidFill>
                  <a:schemeClr val="tx1"/>
                </a:solidFill>
                <a:effectLst/>
                <a:latin typeface="+mn-lt"/>
                <a:ea typeface="+mn-ea"/>
                <a:cs typeface="+mn-cs"/>
              </a:rPr>
              <a:t>Der Ortspfarrer</a:t>
            </a:r>
            <a:r>
              <a:rPr lang="de-CH" sz="1200" kern="1200" dirty="0">
                <a:solidFill>
                  <a:schemeClr val="tx1"/>
                </a:solidFill>
                <a:effectLst/>
                <a:latin typeface="+mn-lt"/>
                <a:ea typeface="+mn-ea"/>
                <a:cs typeface="+mn-cs"/>
              </a:rPr>
              <a:t> </a:t>
            </a:r>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hat im Angesicht des Schreckensregimes der Nazis seinen Glauben an die Menschheit und an Gott verloren. Er glaubt, Gott habe die Welt verlassen, und er wartet bisher vergebens auf ein Zeichen von ihm. Ihm ist die Holzskulptur „Lesender Klosterschüler“ ans Herz gewachsen, die in seiner Kirche steht.</a:t>
            </a:r>
          </a:p>
          <a:p>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hat Knudsen gebeten, die Holzfigur „Lesender Klosterschüler“ mit dem Schiff nach Schweden zu schmuggeln, da sie von den Nazis als „entartet“ klassifiziert und verboten wurde. Er hofft, sie so vor der gewaltsamen Zerstörung bewahren zu können. Doch Knudsen möchte diesen gefährlichen Auftrag nicht ausführen. Als </a:t>
            </a:r>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in der Kirche auf Knudsen und Gregor trifft, ist Gregor hingegen sof...</a:t>
            </a:r>
          </a:p>
          <a:p>
            <a:endParaRPr lang="de-CH" dirty="0"/>
          </a:p>
        </p:txBody>
      </p:sp>
      <p:sp>
        <p:nvSpPr>
          <p:cNvPr id="4" name="Foliennummernplatzhalter 3"/>
          <p:cNvSpPr>
            <a:spLocks noGrp="1"/>
          </p:cNvSpPr>
          <p:nvPr>
            <p:ph type="sldNum" sz="quarter" idx="10"/>
          </p:nvPr>
        </p:nvSpPr>
        <p:spPr/>
        <p:txBody>
          <a:bodyPr/>
          <a:lstStyle/>
          <a:p>
            <a:fld id="{E1458B54-6ABF-46A4-BD7A-834726E0CD02}" type="slidenum">
              <a:rPr lang="fr-CH" smtClean="0"/>
              <a:t>6</a:t>
            </a:fld>
            <a:endParaRPr lang="fr-CH"/>
          </a:p>
        </p:txBody>
      </p:sp>
    </p:spTree>
    <p:extLst>
      <p:ext uri="{BB962C8B-B14F-4D97-AF65-F5344CB8AC3E}">
        <p14:creationId xmlns:p14="http://schemas.microsoft.com/office/powerpoint/2010/main" val="416338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7</a:t>
            </a:fld>
            <a:endParaRPr lang="fr-CH"/>
          </a:p>
        </p:txBody>
      </p:sp>
    </p:spTree>
    <p:extLst>
      <p:ext uri="{BB962C8B-B14F-4D97-AF65-F5344CB8AC3E}">
        <p14:creationId xmlns:p14="http://schemas.microsoft.com/office/powerpoint/2010/main" val="563707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0" i="0" kern="1200" dirty="0">
                <a:solidFill>
                  <a:schemeClr val="tx1"/>
                </a:solidFill>
                <a:effectLst/>
                <a:latin typeface="+mn-lt"/>
                <a:ea typeface="+mn-ea"/>
                <a:cs typeface="+mn-cs"/>
              </a:rPr>
              <a:t>Flucht und Freiheit sind zentrale Themen von „Sansibar oder der letzte Grund“. Es geht Alfred Andersch darum, Augenblicke existenzieller Freiheit im selbstbestimmten Handeln und damit die punktuelle Rückgewinnung von Freiheit im totalitären System darzustellen. Damit knüpft er an Grundgedanken der Hauptvertreter des französischen Existenzialismus Jean-Paul Sartre und Albert Camus an. Augenblicke solcher Freiheit, die im Roman nur einen Wimpernschlag lang andauern, lässt Andersch seine Romanfiguren auf verschiedene Weise durchleben. So setzen sich die Figuren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und Gregor eher auf philosophische Weise mit der Frage auseinander, während sie bei Judith, Knudsen und dem Jungen durch ihre Handlungen und Erfahrungen zum Tragen kommt.</a:t>
            </a:r>
          </a:p>
          <a:p>
            <a:br>
              <a:rPr lang="de-CH" sz="1200" b="0" i="0" kern="1200" dirty="0">
                <a:solidFill>
                  <a:schemeClr val="tx1"/>
                </a:solidFill>
                <a:effectLst/>
                <a:latin typeface="+mn-lt"/>
                <a:ea typeface="+mn-ea"/>
                <a:cs typeface="+mn-cs"/>
              </a:rPr>
            </a:br>
            <a:endParaRPr lang="de-CH" sz="1200" b="0" i="0" kern="1200" dirty="0">
              <a:solidFill>
                <a:schemeClr val="tx1"/>
              </a:solidFill>
              <a:effectLst/>
              <a:latin typeface="+mn-lt"/>
              <a:ea typeface="+mn-ea"/>
              <a:cs typeface="+mn-cs"/>
            </a:endParaRPr>
          </a:p>
          <a:p>
            <a:r>
              <a:rPr lang="de-CH" sz="1200" b="0" i="0" kern="1200" dirty="0">
                <a:solidFill>
                  <a:schemeClr val="tx1"/>
                </a:solidFill>
                <a:effectLst/>
                <a:latin typeface="+mn-lt"/>
                <a:ea typeface="+mn-ea"/>
                <a:cs typeface="+mn-cs"/>
              </a:rPr>
              <a:t>An den Beispielen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und Judith lässt sich exemplarisch darstellen, wie Andersch die Themen Flucht und Freiheit umsetzt. Der Pfarrer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scheint mit seiner asketischen Lebensführung zu Beginn des Romans noch recht zufrieden zu sein, doch als er erfährt, dass der „Lesende Klosterschüler“ von den Nationalsozialisten abgeholt werden soll, sieht er sich und seine Kirche in Gefahr. So entrüstet er sich gegenüber seinem Arzt: „Der </a:t>
            </a:r>
            <a:r>
              <a:rPr lang="de-CH" sz="1200" b="0" i="1" kern="1200" dirty="0">
                <a:solidFill>
                  <a:schemeClr val="tx1"/>
                </a:solidFill>
                <a:effectLst/>
                <a:latin typeface="+mn-lt"/>
                <a:ea typeface="+mn-ea"/>
                <a:cs typeface="+mn-cs"/>
              </a:rPr>
              <a:t>Klosterschüler</a:t>
            </a:r>
            <a:r>
              <a:rPr lang="de-CH" sz="1200" b="0" i="0" kern="1200" dirty="0">
                <a:solidFill>
                  <a:schemeClr val="tx1"/>
                </a:solidFill>
                <a:effectLst/>
                <a:latin typeface="+mn-lt"/>
                <a:ea typeface="+mn-ea"/>
                <a:cs typeface="+mn-cs"/>
              </a:rPr>
              <a:t> ist kein Kunstwerk, Herr Doktor, er ist ein Gebrauchsgegenstand. Er wird gebraucht, verstehen Sie, gebraucht! Und zwar in meiner Kirche.“ Seine Weigerung, die Holzfigur auszuliefern, bildet den Ausgangspunkt für den weiteren Verlauf der Handlung. Entscheidend in Bezug auf die Themen Flucht und Freiheit ist bei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die Entscheidung, die er nach dem letzten Besuch seines Arztes treffen muss. Er hat die Wahl zwischen dem Rückzug ins Krankenhaus, der Verhaftung und Folter durch die Nationalsozialisten oder dem Tod im Kampf gegen den übermächtigen Gegner. Seine Entscheidung fällt auf den Akt verzweifelten Widerstands. Er stellt sich den „Anderen“ mit der Pistole in der Hand. Im für ihn tödlichen Schusswechsel erlebt er seinen Augenblick existenzieller Freiheit. Der mit seinem Gott hadernde Pfarrer sieht im Sterben das langersehnte göttliche Zeichen: „Die Schrift, auf die ich mein Leben lang gewartet habe. Er wandte sich um und blickte auf die Wand, und während er die Schrift las, spürte er kaum, wie das Feuer in ihn eindrang, er dachte nur, ich bin lebendig, als die kleinen heißen Feuer in ihm brannten. Sie trafen ihn überall.“</a:t>
            </a:r>
          </a:p>
          <a:p>
            <a:br>
              <a:rPr lang="de-CH" sz="1200" b="0" i="0" kern="1200" dirty="0">
                <a:solidFill>
                  <a:schemeClr val="tx1"/>
                </a:solidFill>
                <a:effectLst/>
                <a:latin typeface="+mn-lt"/>
                <a:ea typeface="+mn-ea"/>
                <a:cs typeface="+mn-cs"/>
              </a:rPr>
            </a:br>
            <a:endParaRPr lang="de-CH" sz="1200" b="0" i="0" kern="1200" dirty="0">
              <a:solidFill>
                <a:schemeClr val="tx1"/>
              </a:solidFill>
              <a:effectLst/>
              <a:latin typeface="+mn-lt"/>
              <a:ea typeface="+mn-ea"/>
              <a:cs typeface="+mn-cs"/>
            </a:endParaRPr>
          </a:p>
          <a:p>
            <a:r>
              <a:rPr lang="de-CH" sz="1200" b="0" i="0" kern="1200" dirty="0">
                <a:solidFill>
                  <a:schemeClr val="tx1"/>
                </a:solidFill>
                <a:effectLst/>
                <a:latin typeface="+mn-lt"/>
                <a:ea typeface="+mn-ea"/>
                <a:cs typeface="+mn-cs"/>
              </a:rPr>
              <a:t>Judith ist die Figur, die augenscheinlich den triftigsten und schwerwiegendsten Grund zur Flucht hat. Sollte ihr Vorhaben misslingen, droht ihr aufgrund ihrer jüdischen Herkunft in Nazi-Deutschland womöglich nicht nur der Verlust ihrer Freiheit, sondern auch ihres Lebens. Trotzdem erscheint ihre Flucht am wenigsten durchdacht, wie der Verlauf der Handlung zeigt. So folgt sie nach dem Selbstmord ihrer Mutter deren Empfehlung, die allerdings eher einem emotionalen als einen strategischen Ursprung hatte. In Rerik wird Judith allerdings schnell desillusioniert, ihre Lage scheint aussichtslos. Erst als Gregor ihr eine letzte Möglichkeit eröffnet, gelingt ihr mit seiner Hilfe die Flucht. Trotz ihrer prekären Lage fragt sie sich immer wieder, was ihr die Flucht wert ist. So äußert sie gegenüber Gregor, der den Fischer Knudsen mit Gewalt in die Rolle des Fluchthelfers zwingen will: „[I]</a:t>
            </a:r>
            <a:r>
              <a:rPr lang="de-CH" sz="1200" b="0" i="0" kern="1200" dirty="0" err="1">
                <a:solidFill>
                  <a:schemeClr val="tx1"/>
                </a:solidFill>
                <a:effectLst/>
                <a:latin typeface="+mn-lt"/>
                <a:ea typeface="+mn-ea"/>
                <a:cs typeface="+mn-cs"/>
              </a:rPr>
              <a:t>ch</a:t>
            </a:r>
            <a:r>
              <a:rPr lang="de-CH" sz="1200" b="0" i="0" kern="1200" dirty="0">
                <a:solidFill>
                  <a:schemeClr val="tx1"/>
                </a:solidFill>
                <a:effectLst/>
                <a:latin typeface="+mn-lt"/>
                <a:ea typeface="+mn-ea"/>
                <a:cs typeface="+mn-cs"/>
              </a:rPr>
              <a:t> kann dem Mann nicht sein Boot wegnehmen. So geht es nicht, wie Sie es sich gedacht haben.“ Letztlich entscheidet sich Judith aber doch zur Flucht. Von Knudsen mit der Figur ins schwedische </a:t>
            </a:r>
            <a:r>
              <a:rPr lang="de-CH" sz="1200" b="0" i="0" kern="1200" dirty="0" err="1">
                <a:solidFill>
                  <a:schemeClr val="tx1"/>
                </a:solidFill>
                <a:effectLst/>
                <a:latin typeface="+mn-lt"/>
                <a:ea typeface="+mn-ea"/>
                <a:cs typeface="+mn-cs"/>
              </a:rPr>
              <a:t>Skillinge</a:t>
            </a:r>
            <a:r>
              <a:rPr lang="de-CH" sz="1200" b="0" i="0" kern="1200" dirty="0">
                <a:solidFill>
                  <a:schemeClr val="tx1"/>
                </a:solidFill>
                <a:effectLst/>
                <a:latin typeface="+mn-lt"/>
                <a:ea typeface="+mn-ea"/>
                <a:cs typeface="+mn-cs"/>
              </a:rPr>
              <a:t> gebracht, scheint sie zum Ende des Romans in der Freiheit angekommen zu sein. Allerdings unterscheidet sich diese Freiheit grundlegend von der </a:t>
            </a:r>
            <a:r>
              <a:rPr lang="de-CH" sz="1200" b="0" i="0" kern="1200" dirty="0" err="1">
                <a:solidFill>
                  <a:schemeClr val="tx1"/>
                </a:solidFill>
                <a:effectLst/>
                <a:latin typeface="+mn-lt"/>
                <a:ea typeface="+mn-ea"/>
                <a:cs typeface="+mn-cs"/>
              </a:rPr>
              <a:t>Helanders</a:t>
            </a:r>
            <a:r>
              <a:rPr lang="de-CH" sz="1200" b="0" i="0" kern="1200" dirty="0">
                <a:solidFill>
                  <a:schemeClr val="tx1"/>
                </a:solidFill>
                <a:effectLst/>
                <a:latin typeface="+mn-lt"/>
                <a:ea typeface="+mn-ea"/>
                <a:cs typeface="+mn-cs"/>
              </a:rPr>
              <a:t>. Während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das Gefühl der Freiheit erlebt, sind es bei Judith die äußeren Umstände, die sie frei erscheinen lassen.</a:t>
            </a:r>
          </a:p>
          <a:p>
            <a:endParaRPr lang="de-CH" dirty="0"/>
          </a:p>
          <a:p>
            <a:endParaRPr lang="de-CH" dirty="0"/>
          </a:p>
        </p:txBody>
      </p:sp>
      <p:sp>
        <p:nvSpPr>
          <p:cNvPr id="4" name="Foliennummernplatzhalter 3"/>
          <p:cNvSpPr>
            <a:spLocks noGrp="1"/>
          </p:cNvSpPr>
          <p:nvPr>
            <p:ph type="sldNum" sz="quarter" idx="10"/>
          </p:nvPr>
        </p:nvSpPr>
        <p:spPr/>
        <p:txBody>
          <a:bodyPr/>
          <a:lstStyle/>
          <a:p>
            <a:fld id="{9D4829A0-F8E0-48DF-AD26-5B4DF797D0B3}" type="slidenum">
              <a:rPr lang="de-CH" smtClean="0"/>
              <a:t>8</a:t>
            </a:fld>
            <a:endParaRPr lang="de-CH"/>
          </a:p>
        </p:txBody>
      </p:sp>
    </p:spTree>
    <p:extLst>
      <p:ext uri="{BB962C8B-B14F-4D97-AF65-F5344CB8AC3E}">
        <p14:creationId xmlns:p14="http://schemas.microsoft.com/office/powerpoint/2010/main" val="4238685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9</a:t>
            </a:fld>
            <a:endParaRPr lang="fr-CH"/>
          </a:p>
        </p:txBody>
      </p:sp>
    </p:spTree>
    <p:extLst>
      <p:ext uri="{BB962C8B-B14F-4D97-AF65-F5344CB8AC3E}">
        <p14:creationId xmlns:p14="http://schemas.microsoft.com/office/powerpoint/2010/main" val="2743443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Abidin: Anfang des Buches merkt man das der Junge </a:t>
            </a:r>
            <a:r>
              <a:rPr lang="de-CH" dirty="0" err="1"/>
              <a:t>nreif</a:t>
            </a:r>
            <a:r>
              <a:rPr lang="de-CH" dirty="0"/>
              <a:t> ist, da er denkt, die Welt eines Comics ist </a:t>
            </a:r>
            <a:r>
              <a:rPr lang="de-CH" dirty="0" err="1"/>
              <a:t>realität</a:t>
            </a:r>
            <a:r>
              <a:rPr lang="de-CH" dirty="0"/>
              <a:t>. Er meint, das er einfach irgendwo hin gehen kann </a:t>
            </a:r>
            <a:r>
              <a:rPr lang="de-CH" dirty="0" err="1"/>
              <a:t>nd</a:t>
            </a:r>
            <a:r>
              <a:rPr lang="de-CH" dirty="0"/>
              <a:t> das alles einfach ist </a:t>
            </a:r>
            <a:r>
              <a:rPr lang="de-CH" dirty="0" err="1"/>
              <a:t>nd</a:t>
            </a:r>
            <a:r>
              <a:rPr lang="de-CH" dirty="0"/>
              <a:t> es z keinen Schwierigkeiten führt.</a:t>
            </a:r>
          </a:p>
          <a:p>
            <a:endParaRPr lang="de-CH" dirty="0"/>
          </a:p>
          <a:p>
            <a:r>
              <a:rPr lang="de-CH" dirty="0"/>
              <a:t>Warum </a:t>
            </a:r>
          </a:p>
        </p:txBody>
      </p:sp>
      <p:sp>
        <p:nvSpPr>
          <p:cNvPr id="4" name="Foliennummernplatzhalter 3"/>
          <p:cNvSpPr>
            <a:spLocks noGrp="1"/>
          </p:cNvSpPr>
          <p:nvPr>
            <p:ph type="sldNum" sz="quarter" idx="10"/>
          </p:nvPr>
        </p:nvSpPr>
        <p:spPr/>
        <p:txBody>
          <a:bodyPr/>
          <a:lstStyle/>
          <a:p>
            <a:fld id="{9D4829A0-F8E0-48DF-AD26-5B4DF797D0B3}" type="slidenum">
              <a:rPr lang="de-CH" smtClean="0"/>
              <a:t>10</a:t>
            </a:fld>
            <a:endParaRPr lang="de-CH"/>
          </a:p>
        </p:txBody>
      </p:sp>
    </p:spTree>
    <p:extLst>
      <p:ext uri="{BB962C8B-B14F-4D97-AF65-F5344CB8AC3E}">
        <p14:creationId xmlns:p14="http://schemas.microsoft.com/office/powerpoint/2010/main" val="781136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11</a:t>
            </a:fld>
            <a:endParaRPr lang="fr-CH"/>
          </a:p>
        </p:txBody>
      </p:sp>
    </p:spTree>
    <p:extLst>
      <p:ext uri="{BB962C8B-B14F-4D97-AF65-F5344CB8AC3E}">
        <p14:creationId xmlns:p14="http://schemas.microsoft.com/office/powerpoint/2010/main" val="331223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504008-2BC8-48AF-8580-C2123BA0BA8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fr-CH"/>
          </a:p>
        </p:txBody>
      </p:sp>
      <p:sp>
        <p:nvSpPr>
          <p:cNvPr id="3" name="Untertitel 2">
            <a:extLst>
              <a:ext uri="{FF2B5EF4-FFF2-40B4-BE49-F238E27FC236}">
                <a16:creationId xmlns:a16="http://schemas.microsoft.com/office/drawing/2014/main" id="{65B25E3D-E8E4-43A6-B1B4-3B78EA4DC6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fr-CH"/>
          </a:p>
        </p:txBody>
      </p:sp>
      <p:sp>
        <p:nvSpPr>
          <p:cNvPr id="4" name="Datumsplatzhalter 3">
            <a:extLst>
              <a:ext uri="{FF2B5EF4-FFF2-40B4-BE49-F238E27FC236}">
                <a16:creationId xmlns:a16="http://schemas.microsoft.com/office/drawing/2014/main" id="{8A23E4F5-16B7-43C8-B94D-3362FE2E1923}"/>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912F286F-0668-4F86-A2EC-AA3A67E5D718}"/>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9AB76921-1E6D-4FF3-938C-74F50FDB7BAC}"/>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47657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DD5B6D-49AA-4585-A0A9-76B70DDEB4F8}"/>
              </a:ext>
            </a:extLst>
          </p:cNvPr>
          <p:cNvSpPr>
            <a:spLocks noGrp="1"/>
          </p:cNvSpPr>
          <p:nvPr>
            <p:ph type="title"/>
          </p:nvPr>
        </p:nvSpPr>
        <p:spPr/>
        <p:txBody>
          <a:bodyPr/>
          <a:lstStyle/>
          <a:p>
            <a:r>
              <a:rPr lang="de-DE"/>
              <a:t>Mastertitelformat bearbeiten</a:t>
            </a:r>
            <a:endParaRPr lang="fr-CH"/>
          </a:p>
        </p:txBody>
      </p:sp>
      <p:sp>
        <p:nvSpPr>
          <p:cNvPr id="3" name="Vertikaler Textplatzhalter 2">
            <a:extLst>
              <a:ext uri="{FF2B5EF4-FFF2-40B4-BE49-F238E27FC236}">
                <a16:creationId xmlns:a16="http://schemas.microsoft.com/office/drawing/2014/main" id="{99FA5D2A-1E36-4A74-80F3-A4EF0317855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521B6671-5D53-42B6-B44B-20CB7A52CD5E}"/>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7BE173AA-A44E-4813-AF07-2F631F7BDA16}"/>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3015BF66-5AFB-4382-950C-B9ECC65B8110}"/>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168196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062DA4E-2328-45D5-91C7-EE2241635428}"/>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fr-CH"/>
          </a:p>
        </p:txBody>
      </p:sp>
      <p:sp>
        <p:nvSpPr>
          <p:cNvPr id="3" name="Vertikaler Textplatzhalter 2">
            <a:extLst>
              <a:ext uri="{FF2B5EF4-FFF2-40B4-BE49-F238E27FC236}">
                <a16:creationId xmlns:a16="http://schemas.microsoft.com/office/drawing/2014/main" id="{3E2658B9-A79A-4B61-8571-268788C3FFB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A6CF36AA-C873-4995-9E81-DBC28C57A9E7}"/>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752CB7C7-82BD-4898-A894-6337A407B567}"/>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3873EB8A-5D21-44E7-8561-4CF384C0CA7D}"/>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397322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416B59-9A13-46EE-9CE3-CBD31A582280}"/>
              </a:ext>
            </a:extLst>
          </p:cNvPr>
          <p:cNvSpPr>
            <a:spLocks noGrp="1"/>
          </p:cNvSpPr>
          <p:nvPr>
            <p:ph type="title"/>
          </p:nvPr>
        </p:nvSpPr>
        <p:spPr/>
        <p:txBody>
          <a:bodyPr/>
          <a:lstStyle/>
          <a:p>
            <a:r>
              <a:rPr lang="de-DE"/>
              <a:t>Mastertitelformat bearbeiten</a:t>
            </a:r>
            <a:endParaRPr lang="fr-CH"/>
          </a:p>
        </p:txBody>
      </p:sp>
      <p:sp>
        <p:nvSpPr>
          <p:cNvPr id="3" name="Inhaltsplatzhalter 2">
            <a:extLst>
              <a:ext uri="{FF2B5EF4-FFF2-40B4-BE49-F238E27FC236}">
                <a16:creationId xmlns:a16="http://schemas.microsoft.com/office/drawing/2014/main" id="{71E84601-E8F7-4635-883D-A6FD7397823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5E2F02B1-F754-459E-BA03-44055D72F31E}"/>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720314A4-1206-4548-8B3B-8D48D6CBAF85}"/>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67716CA0-B2ED-40E9-BCF7-DA70A15DC0CB}"/>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439334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8240D1-53D3-4FC8-A7B5-B9D40841F5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fr-CH"/>
          </a:p>
        </p:txBody>
      </p:sp>
      <p:sp>
        <p:nvSpPr>
          <p:cNvPr id="3" name="Textplatzhalter 2">
            <a:extLst>
              <a:ext uri="{FF2B5EF4-FFF2-40B4-BE49-F238E27FC236}">
                <a16:creationId xmlns:a16="http://schemas.microsoft.com/office/drawing/2014/main" id="{ECF7BEA7-C66F-444F-A7AE-92F911934D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AC08358-DDB2-47CA-9A6D-143899145F4F}"/>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B4D5797D-9797-4C3D-8ADC-5216C976C5F1}"/>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6C24E0D6-0F84-47CF-96C3-497402504E44}"/>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755334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C86908-2CF8-4F16-8B5B-D3D6A7A7D1CD}"/>
              </a:ext>
            </a:extLst>
          </p:cNvPr>
          <p:cNvSpPr>
            <a:spLocks noGrp="1"/>
          </p:cNvSpPr>
          <p:nvPr>
            <p:ph type="title"/>
          </p:nvPr>
        </p:nvSpPr>
        <p:spPr/>
        <p:txBody>
          <a:bodyPr/>
          <a:lstStyle/>
          <a:p>
            <a:r>
              <a:rPr lang="de-DE"/>
              <a:t>Mastertitelformat bearbeiten</a:t>
            </a:r>
            <a:endParaRPr lang="fr-CH"/>
          </a:p>
        </p:txBody>
      </p:sp>
      <p:sp>
        <p:nvSpPr>
          <p:cNvPr id="3" name="Inhaltsplatzhalter 2">
            <a:extLst>
              <a:ext uri="{FF2B5EF4-FFF2-40B4-BE49-F238E27FC236}">
                <a16:creationId xmlns:a16="http://schemas.microsoft.com/office/drawing/2014/main" id="{C7B00857-69B6-4299-901A-2658DE166EE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Inhaltsplatzhalter 3">
            <a:extLst>
              <a:ext uri="{FF2B5EF4-FFF2-40B4-BE49-F238E27FC236}">
                <a16:creationId xmlns:a16="http://schemas.microsoft.com/office/drawing/2014/main" id="{D210E30E-A49B-49BD-8C08-3647DDF584C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5" name="Datumsplatzhalter 4">
            <a:extLst>
              <a:ext uri="{FF2B5EF4-FFF2-40B4-BE49-F238E27FC236}">
                <a16:creationId xmlns:a16="http://schemas.microsoft.com/office/drawing/2014/main" id="{39AB78B1-48D6-4668-9566-2EC09DC8D65D}"/>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6" name="Fußzeilenplatzhalter 5">
            <a:extLst>
              <a:ext uri="{FF2B5EF4-FFF2-40B4-BE49-F238E27FC236}">
                <a16:creationId xmlns:a16="http://schemas.microsoft.com/office/drawing/2014/main" id="{B378A51C-F312-42D1-A893-4072F83CFF1C}"/>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C36DBE48-97C9-479A-BCD6-FCE00028264D}"/>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585588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242889-3853-43BF-82A1-53FAC7F23D8D}"/>
              </a:ext>
            </a:extLst>
          </p:cNvPr>
          <p:cNvSpPr>
            <a:spLocks noGrp="1"/>
          </p:cNvSpPr>
          <p:nvPr>
            <p:ph type="title"/>
          </p:nvPr>
        </p:nvSpPr>
        <p:spPr>
          <a:xfrm>
            <a:off x="839788" y="365125"/>
            <a:ext cx="10515600" cy="1325563"/>
          </a:xfrm>
        </p:spPr>
        <p:txBody>
          <a:bodyPr/>
          <a:lstStyle/>
          <a:p>
            <a:r>
              <a:rPr lang="de-DE"/>
              <a:t>Mastertitelformat bearbeiten</a:t>
            </a:r>
            <a:endParaRPr lang="fr-CH"/>
          </a:p>
        </p:txBody>
      </p:sp>
      <p:sp>
        <p:nvSpPr>
          <p:cNvPr id="3" name="Textplatzhalter 2">
            <a:extLst>
              <a:ext uri="{FF2B5EF4-FFF2-40B4-BE49-F238E27FC236}">
                <a16:creationId xmlns:a16="http://schemas.microsoft.com/office/drawing/2014/main" id="{68E26483-B2B3-47BA-B8D7-D3A61AA242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F1869EE-7DB4-4F48-ABB0-08C066FDC91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5" name="Textplatzhalter 4">
            <a:extLst>
              <a:ext uri="{FF2B5EF4-FFF2-40B4-BE49-F238E27FC236}">
                <a16:creationId xmlns:a16="http://schemas.microsoft.com/office/drawing/2014/main" id="{294136FC-CFE4-45FA-8B82-49507C258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BC42C3F-8C1D-4F0D-9E29-3E7F7F7798C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7" name="Datumsplatzhalter 6">
            <a:extLst>
              <a:ext uri="{FF2B5EF4-FFF2-40B4-BE49-F238E27FC236}">
                <a16:creationId xmlns:a16="http://schemas.microsoft.com/office/drawing/2014/main" id="{3CC4034C-B7CD-49A2-98DC-51DD283C0671}"/>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8" name="Fußzeilenplatzhalter 7">
            <a:extLst>
              <a:ext uri="{FF2B5EF4-FFF2-40B4-BE49-F238E27FC236}">
                <a16:creationId xmlns:a16="http://schemas.microsoft.com/office/drawing/2014/main" id="{9FEDB3D8-D8E0-4312-B57D-9B776A8D3238}"/>
              </a:ext>
            </a:extLst>
          </p:cNvPr>
          <p:cNvSpPr>
            <a:spLocks noGrp="1"/>
          </p:cNvSpPr>
          <p:nvPr>
            <p:ph type="ftr" sz="quarter" idx="11"/>
          </p:nvPr>
        </p:nvSpPr>
        <p:spPr/>
        <p:txBody>
          <a:bodyPr/>
          <a:lstStyle/>
          <a:p>
            <a:endParaRPr lang="fr-CH"/>
          </a:p>
        </p:txBody>
      </p:sp>
      <p:sp>
        <p:nvSpPr>
          <p:cNvPr id="9" name="Foliennummernplatzhalter 8">
            <a:extLst>
              <a:ext uri="{FF2B5EF4-FFF2-40B4-BE49-F238E27FC236}">
                <a16:creationId xmlns:a16="http://schemas.microsoft.com/office/drawing/2014/main" id="{D79E924F-EF0C-49BC-A878-EC603CB4A60A}"/>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677107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8FBEED-0B95-47E1-BE7C-8142F5278FE0}"/>
              </a:ext>
            </a:extLst>
          </p:cNvPr>
          <p:cNvSpPr>
            <a:spLocks noGrp="1"/>
          </p:cNvSpPr>
          <p:nvPr>
            <p:ph type="title"/>
          </p:nvPr>
        </p:nvSpPr>
        <p:spPr/>
        <p:txBody>
          <a:bodyPr/>
          <a:lstStyle/>
          <a:p>
            <a:r>
              <a:rPr lang="de-DE"/>
              <a:t>Mastertitelformat bearbeiten</a:t>
            </a:r>
            <a:endParaRPr lang="fr-CH"/>
          </a:p>
        </p:txBody>
      </p:sp>
      <p:sp>
        <p:nvSpPr>
          <p:cNvPr id="3" name="Datumsplatzhalter 2">
            <a:extLst>
              <a:ext uri="{FF2B5EF4-FFF2-40B4-BE49-F238E27FC236}">
                <a16:creationId xmlns:a16="http://schemas.microsoft.com/office/drawing/2014/main" id="{01228765-B991-40D1-8A20-0E0B22CEC8AF}"/>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4" name="Fußzeilenplatzhalter 3">
            <a:extLst>
              <a:ext uri="{FF2B5EF4-FFF2-40B4-BE49-F238E27FC236}">
                <a16:creationId xmlns:a16="http://schemas.microsoft.com/office/drawing/2014/main" id="{0598E991-2E22-497C-B96E-19C8E7D6AC1A}"/>
              </a:ext>
            </a:extLst>
          </p:cNvPr>
          <p:cNvSpPr>
            <a:spLocks noGrp="1"/>
          </p:cNvSpPr>
          <p:nvPr>
            <p:ph type="ftr" sz="quarter" idx="11"/>
          </p:nvPr>
        </p:nvSpPr>
        <p:spPr/>
        <p:txBody>
          <a:bodyPr/>
          <a:lstStyle/>
          <a:p>
            <a:endParaRPr lang="fr-CH"/>
          </a:p>
        </p:txBody>
      </p:sp>
      <p:sp>
        <p:nvSpPr>
          <p:cNvPr id="5" name="Foliennummernplatzhalter 4">
            <a:extLst>
              <a:ext uri="{FF2B5EF4-FFF2-40B4-BE49-F238E27FC236}">
                <a16:creationId xmlns:a16="http://schemas.microsoft.com/office/drawing/2014/main" id="{3749D375-8578-4E1A-AD3A-D232380C3C2F}"/>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37309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8D1B0F0-1E9F-4E5F-B718-5B0733AF1068}"/>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3" name="Fußzeilenplatzhalter 2">
            <a:extLst>
              <a:ext uri="{FF2B5EF4-FFF2-40B4-BE49-F238E27FC236}">
                <a16:creationId xmlns:a16="http://schemas.microsoft.com/office/drawing/2014/main" id="{0903A6BF-BD33-44A8-87BD-A236867F2191}"/>
              </a:ext>
            </a:extLst>
          </p:cNvPr>
          <p:cNvSpPr>
            <a:spLocks noGrp="1"/>
          </p:cNvSpPr>
          <p:nvPr>
            <p:ph type="ftr" sz="quarter" idx="11"/>
          </p:nvPr>
        </p:nvSpPr>
        <p:spPr/>
        <p:txBody>
          <a:bodyPr/>
          <a:lstStyle/>
          <a:p>
            <a:endParaRPr lang="fr-CH"/>
          </a:p>
        </p:txBody>
      </p:sp>
      <p:sp>
        <p:nvSpPr>
          <p:cNvPr id="4" name="Foliennummernplatzhalter 3">
            <a:extLst>
              <a:ext uri="{FF2B5EF4-FFF2-40B4-BE49-F238E27FC236}">
                <a16:creationId xmlns:a16="http://schemas.microsoft.com/office/drawing/2014/main" id="{D500A09E-C41D-4FA9-BEA1-7A13E103BD7A}"/>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34610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ADF50F-52DF-4BEF-ABA8-8D48CC97B1C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fr-CH"/>
          </a:p>
        </p:txBody>
      </p:sp>
      <p:sp>
        <p:nvSpPr>
          <p:cNvPr id="3" name="Inhaltsplatzhalter 2">
            <a:extLst>
              <a:ext uri="{FF2B5EF4-FFF2-40B4-BE49-F238E27FC236}">
                <a16:creationId xmlns:a16="http://schemas.microsoft.com/office/drawing/2014/main" id="{1ABA9BBC-C886-4AF8-B770-098276D1FC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Textplatzhalter 3">
            <a:extLst>
              <a:ext uri="{FF2B5EF4-FFF2-40B4-BE49-F238E27FC236}">
                <a16:creationId xmlns:a16="http://schemas.microsoft.com/office/drawing/2014/main" id="{95A07B71-EB11-4DF7-8664-F21C86C13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7FA07A9-ABB4-4A90-AEB9-069261BB5601}"/>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6" name="Fußzeilenplatzhalter 5">
            <a:extLst>
              <a:ext uri="{FF2B5EF4-FFF2-40B4-BE49-F238E27FC236}">
                <a16:creationId xmlns:a16="http://schemas.microsoft.com/office/drawing/2014/main" id="{CF82CB94-4070-4DD6-B666-B9B06C1EDE52}"/>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59143CD9-159C-43EA-A372-028805161A0F}"/>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80347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C77C0C-B6E5-45F0-89C3-E9165B33804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fr-CH"/>
          </a:p>
        </p:txBody>
      </p:sp>
      <p:sp>
        <p:nvSpPr>
          <p:cNvPr id="3" name="Bildplatzhalter 2">
            <a:extLst>
              <a:ext uri="{FF2B5EF4-FFF2-40B4-BE49-F238E27FC236}">
                <a16:creationId xmlns:a16="http://schemas.microsoft.com/office/drawing/2014/main" id="{0CC620D2-2BEC-4892-A528-4D9F6A4EFB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platzhalter 3">
            <a:extLst>
              <a:ext uri="{FF2B5EF4-FFF2-40B4-BE49-F238E27FC236}">
                <a16:creationId xmlns:a16="http://schemas.microsoft.com/office/drawing/2014/main" id="{8BA7530A-8890-42F1-AE75-A3AE5F2D0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38FB11-D2CC-40F0-87AF-F54AC58D0DC8}"/>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6" name="Fußzeilenplatzhalter 5">
            <a:extLst>
              <a:ext uri="{FF2B5EF4-FFF2-40B4-BE49-F238E27FC236}">
                <a16:creationId xmlns:a16="http://schemas.microsoft.com/office/drawing/2014/main" id="{87BA2BB0-7C3D-46ED-92E1-F70CEDFE8D5E}"/>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8B8BFF68-FF50-4359-BF08-4D9C6799B6B7}"/>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79883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72D1BA9-71A1-4CAA-AC2D-2DEE5A069A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fr-CH"/>
          </a:p>
        </p:txBody>
      </p:sp>
      <p:sp>
        <p:nvSpPr>
          <p:cNvPr id="3" name="Textplatzhalter 2">
            <a:extLst>
              <a:ext uri="{FF2B5EF4-FFF2-40B4-BE49-F238E27FC236}">
                <a16:creationId xmlns:a16="http://schemas.microsoft.com/office/drawing/2014/main" id="{EE6118CB-17C4-41AE-BD72-0749DE1C39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6F33D787-86BC-46DF-8BA9-D88AEAC08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F26E37F2-B528-47AA-B1FC-2E54B53219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Foliennummernplatzhalter 5">
            <a:extLst>
              <a:ext uri="{FF2B5EF4-FFF2-40B4-BE49-F238E27FC236}">
                <a16:creationId xmlns:a16="http://schemas.microsoft.com/office/drawing/2014/main" id="{A60A4E17-403D-469F-961F-7814258E61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D5315-EE77-479B-92E2-67B3CFE5EB5B}" type="slidenum">
              <a:rPr lang="fr-CH" smtClean="0"/>
              <a:t>‹Nr.›</a:t>
            </a:fld>
            <a:endParaRPr lang="fr-CH"/>
          </a:p>
        </p:txBody>
      </p:sp>
    </p:spTree>
    <p:extLst>
      <p:ext uri="{BB962C8B-B14F-4D97-AF65-F5344CB8AC3E}">
        <p14:creationId xmlns:p14="http://schemas.microsoft.com/office/powerpoint/2010/main" val="1328364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svg"/></Relationships>
</file>

<file path=ppt/slides/_rels/slide7.xml.rels><?xml version="1.0" encoding="UTF-8" standalone="yes"?>
<Relationships xmlns="http://schemas.openxmlformats.org/package/2006/relationships"><Relationship Id="rId8" Type="http://schemas.openxmlformats.org/officeDocument/2006/relationships/image" Target="../media/image17.gif"/><Relationship Id="rId3" Type="http://schemas.openxmlformats.org/officeDocument/2006/relationships/image" Target="../media/image12.jp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jpg"/><Relationship Id="rId10" Type="http://schemas.openxmlformats.org/officeDocument/2006/relationships/image" Target="../media/image19.png"/><Relationship Id="rId4" Type="http://schemas.openxmlformats.org/officeDocument/2006/relationships/image" Target="../media/image13.jp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F5B5C5-1324-4D3C-8251-4DFB88034BE9}"/>
              </a:ext>
            </a:extLst>
          </p:cNvPr>
          <p:cNvSpPr>
            <a:spLocks noGrp="1"/>
          </p:cNvSpPr>
          <p:nvPr>
            <p:ph type="ctrTitle"/>
          </p:nvPr>
        </p:nvSpPr>
        <p:spPr/>
        <p:txBody>
          <a:bodyPr/>
          <a:lstStyle/>
          <a:p>
            <a:r>
              <a:rPr lang="de-CH" dirty="0"/>
              <a:t>Sansibar oder der letzte Grund</a:t>
            </a:r>
            <a:endParaRPr lang="fr-CH" dirty="0"/>
          </a:p>
        </p:txBody>
      </p:sp>
      <p:sp>
        <p:nvSpPr>
          <p:cNvPr id="3" name="Untertitel 2">
            <a:extLst>
              <a:ext uri="{FF2B5EF4-FFF2-40B4-BE49-F238E27FC236}">
                <a16:creationId xmlns:a16="http://schemas.microsoft.com/office/drawing/2014/main" id="{02DF10A8-7466-459E-AC0A-767CAEA3B7BD}"/>
              </a:ext>
            </a:extLst>
          </p:cNvPr>
          <p:cNvSpPr>
            <a:spLocks noGrp="1"/>
          </p:cNvSpPr>
          <p:nvPr>
            <p:ph type="subTitle" idx="1"/>
          </p:nvPr>
        </p:nvSpPr>
        <p:spPr/>
        <p:txBody>
          <a:bodyPr/>
          <a:lstStyle/>
          <a:p>
            <a:endParaRPr lang="fr-CH" dirty="0"/>
          </a:p>
        </p:txBody>
      </p:sp>
    </p:spTree>
    <p:extLst>
      <p:ext uri="{BB962C8B-B14F-4D97-AF65-F5344CB8AC3E}">
        <p14:creationId xmlns:p14="http://schemas.microsoft.com/office/powerpoint/2010/main" val="2900933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56DC54-39F3-4DDF-98F0-8665D0927138}"/>
              </a:ext>
            </a:extLst>
          </p:cNvPr>
          <p:cNvSpPr>
            <a:spLocks noGrp="1"/>
          </p:cNvSpPr>
          <p:nvPr>
            <p:ph type="title"/>
          </p:nvPr>
        </p:nvSpPr>
        <p:spPr/>
        <p:txBody>
          <a:bodyPr/>
          <a:lstStyle/>
          <a:p>
            <a:pPr algn="ctr"/>
            <a:r>
              <a:rPr lang="de-CH" dirty="0"/>
              <a:t>Podium</a:t>
            </a:r>
          </a:p>
        </p:txBody>
      </p:sp>
      <p:pic>
        <p:nvPicPr>
          <p:cNvPr id="5" name="Inhaltsplatzhalter 4">
            <a:extLst>
              <a:ext uri="{FF2B5EF4-FFF2-40B4-BE49-F238E27FC236}">
                <a16:creationId xmlns:a16="http://schemas.microsoft.com/office/drawing/2014/main" id="{072F9570-F17C-4692-A9AA-011AD097E94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44407" y="1539551"/>
            <a:ext cx="5318449" cy="5318449"/>
          </a:xfrm>
        </p:spPr>
      </p:pic>
      <p:sp>
        <p:nvSpPr>
          <p:cNvPr id="6" name="Textfeld 5">
            <a:extLst>
              <a:ext uri="{FF2B5EF4-FFF2-40B4-BE49-F238E27FC236}">
                <a16:creationId xmlns:a16="http://schemas.microsoft.com/office/drawing/2014/main" id="{FEB922DA-1CD0-4039-B733-8D6E851E6F5C}"/>
              </a:ext>
            </a:extLst>
          </p:cNvPr>
          <p:cNvSpPr txBox="1"/>
          <p:nvPr/>
        </p:nvSpPr>
        <p:spPr>
          <a:xfrm>
            <a:off x="838199" y="1856792"/>
            <a:ext cx="7551821" cy="3385542"/>
          </a:xfrm>
          <a:prstGeom prst="rect">
            <a:avLst/>
          </a:prstGeom>
          <a:noFill/>
        </p:spPr>
        <p:txBody>
          <a:bodyPr wrap="square" rtlCol="0">
            <a:spAutoFit/>
          </a:bodyPr>
          <a:lstStyle/>
          <a:p>
            <a:pPr marL="457200" indent="-457200">
              <a:buFont typeface="Arial" panose="020B0604020202020204" pitchFamily="34" charset="0"/>
              <a:buChar char="•"/>
            </a:pPr>
            <a:r>
              <a:rPr lang="de-CH" sz="2800" dirty="0"/>
              <a:t>Die naive, romantische Weltsicht von Judith, einer verwöhnten jüdischen Tochter einer wohlhabenden Familie, wird von der brutalen und gefährlichen Realität eingeholt</a:t>
            </a:r>
            <a:endParaRPr lang="fr-CH" sz="2800" dirty="0"/>
          </a:p>
          <a:p>
            <a:pPr marL="285750" indent="-285750">
              <a:buFont typeface="Arial" panose="020B0604020202020204" pitchFamily="34" charset="0"/>
              <a:buChar char="•"/>
            </a:pPr>
            <a:endParaRPr lang="de-CH" dirty="0"/>
          </a:p>
          <a:p>
            <a:pPr marL="457200" indent="-457200">
              <a:buFont typeface="Arial" panose="020B0604020202020204" pitchFamily="34" charset="0"/>
              <a:buChar char="•"/>
            </a:pPr>
            <a:endParaRPr lang="de-CH" sz="2800" dirty="0"/>
          </a:p>
          <a:p>
            <a:pPr marL="457200" indent="-457200">
              <a:buFont typeface="Arial" panose="020B0604020202020204" pitchFamily="34" charset="0"/>
              <a:buChar char="•"/>
            </a:pPr>
            <a:r>
              <a:rPr lang="de-CH" sz="2800" dirty="0"/>
              <a:t>Der verträumte Junge wird zu dem, was er nie werden wollte.</a:t>
            </a:r>
          </a:p>
        </p:txBody>
      </p:sp>
    </p:spTree>
    <p:extLst>
      <p:ext uri="{BB962C8B-B14F-4D97-AF65-F5344CB8AC3E}">
        <p14:creationId xmlns:p14="http://schemas.microsoft.com/office/powerpoint/2010/main" val="3910603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31C95-F87E-49B6-8FFF-FE98A0D7A470}"/>
              </a:ext>
            </a:extLst>
          </p:cNvPr>
          <p:cNvSpPr>
            <a:spLocks noGrp="1"/>
          </p:cNvSpPr>
          <p:nvPr>
            <p:ph type="title"/>
          </p:nvPr>
        </p:nvSpPr>
        <p:spPr/>
        <p:txBody>
          <a:bodyPr/>
          <a:lstStyle/>
          <a:p>
            <a:pPr algn="ctr"/>
            <a:r>
              <a:rPr lang="de-CH" dirty="0"/>
              <a:t>Diskussion</a:t>
            </a:r>
            <a:endParaRPr lang="fr-CH" dirty="0"/>
          </a:p>
        </p:txBody>
      </p:sp>
      <p:sp>
        <p:nvSpPr>
          <p:cNvPr id="3" name="Inhaltsplatzhalter 2">
            <a:extLst>
              <a:ext uri="{FF2B5EF4-FFF2-40B4-BE49-F238E27FC236}">
                <a16:creationId xmlns:a16="http://schemas.microsoft.com/office/drawing/2014/main" id="{6ABD81D6-E1F3-40EB-BF0F-1BE76C01C84C}"/>
              </a:ext>
            </a:extLst>
          </p:cNvPr>
          <p:cNvSpPr>
            <a:spLocks noGrp="1"/>
          </p:cNvSpPr>
          <p:nvPr>
            <p:ph idx="1"/>
          </p:nvPr>
        </p:nvSpPr>
        <p:spPr/>
        <p:txBody>
          <a:bodyPr/>
          <a:lstStyle/>
          <a:p>
            <a:endParaRPr lang="fr-CH"/>
          </a:p>
        </p:txBody>
      </p:sp>
    </p:spTree>
    <p:extLst>
      <p:ext uri="{BB962C8B-B14F-4D97-AF65-F5344CB8AC3E}">
        <p14:creationId xmlns:p14="http://schemas.microsoft.com/office/powerpoint/2010/main" val="174926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8D77B7-9DC8-4AD9-8FED-A39ADE1534DE}"/>
              </a:ext>
            </a:extLst>
          </p:cNvPr>
          <p:cNvSpPr>
            <a:spLocks noGrp="1"/>
          </p:cNvSpPr>
          <p:nvPr>
            <p:ph type="title"/>
          </p:nvPr>
        </p:nvSpPr>
        <p:spPr/>
        <p:txBody>
          <a:bodyPr/>
          <a:lstStyle/>
          <a:p>
            <a:pPr algn="ctr"/>
            <a:r>
              <a:rPr lang="de-CH" dirty="0"/>
              <a:t>Inhalt</a:t>
            </a:r>
          </a:p>
        </p:txBody>
      </p:sp>
      <p:sp>
        <p:nvSpPr>
          <p:cNvPr id="3" name="Inhaltsplatzhalter 2">
            <a:extLst>
              <a:ext uri="{FF2B5EF4-FFF2-40B4-BE49-F238E27FC236}">
                <a16:creationId xmlns:a16="http://schemas.microsoft.com/office/drawing/2014/main" id="{164D1BC3-3E0E-462B-95F9-ED9BECBE8A9D}"/>
              </a:ext>
            </a:extLst>
          </p:cNvPr>
          <p:cNvSpPr>
            <a:spLocks noGrp="1"/>
          </p:cNvSpPr>
          <p:nvPr>
            <p:ph idx="1"/>
          </p:nvPr>
        </p:nvSpPr>
        <p:spPr/>
        <p:txBody>
          <a:bodyPr>
            <a:normAutofit fontScale="92500" lnSpcReduction="10000"/>
          </a:bodyPr>
          <a:lstStyle/>
          <a:p>
            <a:r>
              <a:rPr lang="de-CH" dirty="0"/>
              <a:t>Autor</a:t>
            </a:r>
          </a:p>
          <a:p>
            <a:r>
              <a:rPr lang="de-CH" dirty="0"/>
              <a:t>Zeitgeschichtlichen Hintergrund</a:t>
            </a:r>
          </a:p>
          <a:p>
            <a:r>
              <a:rPr lang="de-CH" dirty="0"/>
              <a:t>Rezeptionsgeschichte</a:t>
            </a:r>
          </a:p>
          <a:p>
            <a:r>
              <a:rPr lang="de-CH" dirty="0"/>
              <a:t>Figuren</a:t>
            </a:r>
          </a:p>
          <a:p>
            <a:r>
              <a:rPr lang="de-CH" dirty="0"/>
              <a:t>Zusammenfassung</a:t>
            </a:r>
          </a:p>
          <a:p>
            <a:r>
              <a:rPr lang="de-CH" dirty="0"/>
              <a:t>Themen</a:t>
            </a:r>
          </a:p>
          <a:p>
            <a:r>
              <a:rPr lang="de-CH" dirty="0"/>
              <a:t>Textstelle</a:t>
            </a:r>
          </a:p>
          <a:p>
            <a:r>
              <a:rPr lang="de-CH" dirty="0"/>
              <a:t>Podium</a:t>
            </a:r>
          </a:p>
          <a:p>
            <a:pPr lvl="1"/>
            <a:r>
              <a:rPr lang="de-CH" dirty="0"/>
              <a:t>Interpretationsthese</a:t>
            </a:r>
          </a:p>
          <a:p>
            <a:pPr lvl="1"/>
            <a:r>
              <a:rPr lang="de-CH" dirty="0" err="1"/>
              <a:t>Diskussionthese</a:t>
            </a:r>
            <a:endParaRPr lang="de-CH" dirty="0"/>
          </a:p>
        </p:txBody>
      </p:sp>
    </p:spTree>
    <p:extLst>
      <p:ext uri="{BB962C8B-B14F-4D97-AF65-F5344CB8AC3E}">
        <p14:creationId xmlns:p14="http://schemas.microsoft.com/office/powerpoint/2010/main" val="389486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9A5650-DEF5-40AE-AC91-C98F4008E681}"/>
              </a:ext>
            </a:extLst>
          </p:cNvPr>
          <p:cNvSpPr>
            <a:spLocks noGrp="1"/>
          </p:cNvSpPr>
          <p:nvPr>
            <p:ph type="title"/>
          </p:nvPr>
        </p:nvSpPr>
        <p:spPr/>
        <p:txBody>
          <a:bodyPr/>
          <a:lstStyle/>
          <a:p>
            <a:pPr algn="ctr"/>
            <a:r>
              <a:rPr lang="de-CH" dirty="0"/>
              <a:t>Autor</a:t>
            </a:r>
            <a:endParaRPr lang="fr-CH" dirty="0"/>
          </a:p>
        </p:txBody>
      </p:sp>
      <p:sp>
        <p:nvSpPr>
          <p:cNvPr id="3" name="Inhaltsplatzhalter 2">
            <a:extLst>
              <a:ext uri="{FF2B5EF4-FFF2-40B4-BE49-F238E27FC236}">
                <a16:creationId xmlns:a16="http://schemas.microsoft.com/office/drawing/2014/main" id="{5FD761EE-B11C-4686-BFD3-99C250628182}"/>
              </a:ext>
            </a:extLst>
          </p:cNvPr>
          <p:cNvSpPr>
            <a:spLocks noGrp="1"/>
          </p:cNvSpPr>
          <p:nvPr>
            <p:ph idx="1"/>
          </p:nvPr>
        </p:nvSpPr>
        <p:spPr/>
        <p:txBody>
          <a:bodyPr/>
          <a:lstStyle/>
          <a:p>
            <a:r>
              <a:rPr lang="de-CH" dirty="0"/>
              <a:t>Alfred Andersch </a:t>
            </a:r>
          </a:p>
          <a:p>
            <a:r>
              <a:rPr lang="de-CH" dirty="0"/>
              <a:t>Geboren im Jahr 1914 in München</a:t>
            </a:r>
          </a:p>
          <a:p>
            <a:r>
              <a:rPr lang="de-CH" dirty="0"/>
              <a:t>Lehre als Buchhändler</a:t>
            </a:r>
          </a:p>
          <a:p>
            <a:r>
              <a:rPr lang="de-CH" dirty="0"/>
              <a:t>Mitglied der Kommunistischen Partei </a:t>
            </a:r>
          </a:p>
          <a:p>
            <a:r>
              <a:rPr lang="de-CH" dirty="0"/>
              <a:t>Mitgründer der Gruppe 47 </a:t>
            </a:r>
          </a:p>
          <a:p>
            <a:r>
              <a:rPr lang="de-CH" dirty="0"/>
              <a:t>Im Jahr 1980 verstorben</a:t>
            </a:r>
          </a:p>
          <a:p>
            <a:r>
              <a:rPr lang="de-CH" dirty="0"/>
              <a:t>Weitere Werke: Die Kirschen der Freiheit, Die Rote und Fahrerflucht.</a:t>
            </a:r>
          </a:p>
        </p:txBody>
      </p:sp>
      <p:pic>
        <p:nvPicPr>
          <p:cNvPr id="5" name="Grafik 4" descr="Ein Bild, das Person, Gebäude, Mann, draußen enthält.&#10;&#10;Mit sehr hoher Zuverlässigkeit generierte Beschreibung">
            <a:extLst>
              <a:ext uri="{FF2B5EF4-FFF2-40B4-BE49-F238E27FC236}">
                <a16:creationId xmlns:a16="http://schemas.microsoft.com/office/drawing/2014/main" id="{D4AAD5A0-9499-4E91-BDE6-ADDF196F8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811" y="1690688"/>
            <a:ext cx="3043989" cy="2998805"/>
          </a:xfrm>
          <a:prstGeom prst="rect">
            <a:avLst/>
          </a:prstGeom>
        </p:spPr>
      </p:pic>
    </p:spTree>
    <p:extLst>
      <p:ext uri="{BB962C8B-B14F-4D97-AF65-F5344CB8AC3E}">
        <p14:creationId xmlns:p14="http://schemas.microsoft.com/office/powerpoint/2010/main" val="2728110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9EA620-73DF-4C77-BCA4-531C2876350A}"/>
              </a:ext>
            </a:extLst>
          </p:cNvPr>
          <p:cNvSpPr>
            <a:spLocks noGrp="1"/>
          </p:cNvSpPr>
          <p:nvPr>
            <p:ph type="title"/>
          </p:nvPr>
        </p:nvSpPr>
        <p:spPr>
          <a:xfrm>
            <a:off x="810827" y="347369"/>
            <a:ext cx="10515600" cy="1325563"/>
          </a:xfrm>
        </p:spPr>
        <p:txBody>
          <a:bodyPr/>
          <a:lstStyle/>
          <a:p>
            <a:pPr algn="ctr"/>
            <a:r>
              <a:rPr lang="de-CH" dirty="0"/>
              <a:t>Zeitlicher Hintergrund</a:t>
            </a:r>
            <a:endParaRPr lang="fr-CH" dirty="0"/>
          </a:p>
        </p:txBody>
      </p:sp>
      <p:sp>
        <p:nvSpPr>
          <p:cNvPr id="3" name="Inhaltsplatzhalter 2">
            <a:extLst>
              <a:ext uri="{FF2B5EF4-FFF2-40B4-BE49-F238E27FC236}">
                <a16:creationId xmlns:a16="http://schemas.microsoft.com/office/drawing/2014/main" id="{7BDDB1B3-7AB2-49EE-8CF0-FC554075C985}"/>
              </a:ext>
            </a:extLst>
          </p:cNvPr>
          <p:cNvSpPr>
            <a:spLocks noGrp="1"/>
          </p:cNvSpPr>
          <p:nvPr>
            <p:ph idx="1"/>
          </p:nvPr>
        </p:nvSpPr>
        <p:spPr/>
        <p:txBody>
          <a:bodyPr/>
          <a:lstStyle/>
          <a:p>
            <a:r>
              <a:rPr lang="de-CH" dirty="0"/>
              <a:t>Handlung ereignet sich im Jahr 1937</a:t>
            </a:r>
          </a:p>
          <a:p>
            <a:r>
              <a:rPr lang="de-CH" dirty="0"/>
              <a:t>Bedrohung durch die Nationalsozialisten </a:t>
            </a:r>
          </a:p>
          <a:p>
            <a:r>
              <a:rPr lang="de-CH" dirty="0"/>
              <a:t>Terror und Unterdrückung</a:t>
            </a:r>
          </a:p>
          <a:p>
            <a:r>
              <a:rPr lang="de-CH" dirty="0"/>
              <a:t> Nicht nur Menschen in Gefahr</a:t>
            </a:r>
            <a:endParaRPr lang="fr-CH" dirty="0"/>
          </a:p>
        </p:txBody>
      </p:sp>
      <p:pic>
        <p:nvPicPr>
          <p:cNvPr id="5" name="Grafik 4" descr="Ein Bild, das Gebäude, Boden, draußen, Person enthält.&#10;&#10;Mit sehr hoher Zuverlässigkeit generierte Beschreibung">
            <a:extLst>
              <a:ext uri="{FF2B5EF4-FFF2-40B4-BE49-F238E27FC236}">
                <a16:creationId xmlns:a16="http://schemas.microsoft.com/office/drawing/2014/main" id="{C8C97439-994D-4329-9065-1839B54AB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8466" y="1672932"/>
            <a:ext cx="4107961" cy="2740517"/>
          </a:xfrm>
          <a:prstGeom prst="rect">
            <a:avLst/>
          </a:prstGeom>
        </p:spPr>
      </p:pic>
      <p:pic>
        <p:nvPicPr>
          <p:cNvPr id="8" name="Grafik 7" descr="Ein Bild, das Text, Schild, draußen, Baum enthält.&#10;&#10;Mit sehr hoher Zuverlässigkeit generierte Beschreibung">
            <a:extLst>
              <a:ext uri="{FF2B5EF4-FFF2-40B4-BE49-F238E27FC236}">
                <a16:creationId xmlns:a16="http://schemas.microsoft.com/office/drawing/2014/main" id="{8DE8AB54-6A56-4EB4-86BE-964C5A650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827" y="3889359"/>
            <a:ext cx="3401627" cy="2440297"/>
          </a:xfrm>
          <a:prstGeom prst="rect">
            <a:avLst/>
          </a:prstGeom>
        </p:spPr>
      </p:pic>
    </p:spTree>
    <p:extLst>
      <p:ext uri="{BB962C8B-B14F-4D97-AF65-F5344CB8AC3E}">
        <p14:creationId xmlns:p14="http://schemas.microsoft.com/office/powerpoint/2010/main" val="327552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E445FE-B8D0-403A-ADC9-CAE49C414CA0}"/>
              </a:ext>
            </a:extLst>
          </p:cNvPr>
          <p:cNvSpPr>
            <a:spLocks noGrp="1"/>
          </p:cNvSpPr>
          <p:nvPr>
            <p:ph type="title"/>
          </p:nvPr>
        </p:nvSpPr>
        <p:spPr/>
        <p:txBody>
          <a:bodyPr/>
          <a:lstStyle/>
          <a:p>
            <a:pPr algn="ctr"/>
            <a:r>
              <a:rPr lang="de-CH" dirty="0"/>
              <a:t>Rezeptionsgeschichte</a:t>
            </a:r>
            <a:endParaRPr lang="fr-CH" dirty="0"/>
          </a:p>
        </p:txBody>
      </p:sp>
      <p:sp>
        <p:nvSpPr>
          <p:cNvPr id="3" name="Inhaltsplatzhalter 2">
            <a:extLst>
              <a:ext uri="{FF2B5EF4-FFF2-40B4-BE49-F238E27FC236}">
                <a16:creationId xmlns:a16="http://schemas.microsoft.com/office/drawing/2014/main" id="{3A90B673-25FA-4F11-B182-1DAC412881CC}"/>
              </a:ext>
            </a:extLst>
          </p:cNvPr>
          <p:cNvSpPr>
            <a:spLocks noGrp="1"/>
          </p:cNvSpPr>
          <p:nvPr>
            <p:ph idx="1"/>
          </p:nvPr>
        </p:nvSpPr>
        <p:spPr>
          <a:xfrm>
            <a:off x="838200" y="1825625"/>
            <a:ext cx="10515600" cy="4351338"/>
          </a:xfrm>
        </p:spPr>
        <p:txBody>
          <a:bodyPr>
            <a:normAutofit/>
          </a:bodyPr>
          <a:lstStyle/>
          <a:p>
            <a:r>
              <a:rPr lang="de-CH" dirty="0"/>
              <a:t>1957 erschien Sansibar oder der letzte Grund</a:t>
            </a:r>
          </a:p>
          <a:p>
            <a:r>
              <a:rPr lang="de-CH" dirty="0"/>
              <a:t>Resonanz war überwiegend positiv</a:t>
            </a:r>
          </a:p>
          <a:p>
            <a:r>
              <a:rPr lang="de-CH" dirty="0"/>
              <a:t>Auszeichnung des Deutschen Kritikerpreises</a:t>
            </a:r>
          </a:p>
          <a:p>
            <a:endParaRPr lang="de-CH" dirty="0"/>
          </a:p>
          <a:p>
            <a:r>
              <a:rPr lang="de-CH" dirty="0"/>
              <a:t>Arno Schmidt: </a:t>
            </a:r>
            <a:r>
              <a:rPr lang="de-CH" i="1" dirty="0"/>
              <a:t>„Eine sachlich unwiderlegbare Anklage gegen Deutschland. Eine Warnung ‚an alle, die es angeht‘. Unterricht in (ja, fast Anleitung) zu Flucht als Protest. […] Kompositorisch ausgezeichnet; sprachlich bedeutend über dem Durchschnitt“.</a:t>
            </a:r>
          </a:p>
          <a:p>
            <a:endParaRPr lang="fr-CH" dirty="0"/>
          </a:p>
        </p:txBody>
      </p:sp>
      <p:pic>
        <p:nvPicPr>
          <p:cNvPr id="1030" name="Picture 6" descr="http://www.arno-schmidt-stiftung.de/content/home/Im-Pelzkragen.jpg">
            <a:extLst>
              <a:ext uri="{FF2B5EF4-FFF2-40B4-BE49-F238E27FC236}">
                <a16:creationId xmlns:a16="http://schemas.microsoft.com/office/drawing/2014/main" id="{FE8C7F2F-DBAB-4868-917B-8E1C27206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8094" y="681037"/>
            <a:ext cx="2025706" cy="2747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62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764965-ADDB-4CE9-AC77-AED7CF805F14}"/>
              </a:ext>
            </a:extLst>
          </p:cNvPr>
          <p:cNvSpPr>
            <a:spLocks noGrp="1"/>
          </p:cNvSpPr>
          <p:nvPr>
            <p:ph type="title"/>
          </p:nvPr>
        </p:nvSpPr>
        <p:spPr/>
        <p:txBody>
          <a:bodyPr/>
          <a:lstStyle/>
          <a:p>
            <a:pPr algn="ctr"/>
            <a:r>
              <a:rPr lang="de-CH" dirty="0"/>
              <a:t>Figuren</a:t>
            </a:r>
          </a:p>
        </p:txBody>
      </p:sp>
      <p:pic>
        <p:nvPicPr>
          <p:cNvPr id="1026" name="Picture 2" descr="http://clipground.com/images/croce-clipart-2.jpg">
            <a:extLst>
              <a:ext uri="{FF2B5EF4-FFF2-40B4-BE49-F238E27FC236}">
                <a16:creationId xmlns:a16="http://schemas.microsoft.com/office/drawing/2014/main" id="{B9AC26A9-54D7-4908-BD1E-9121D2D9D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238" y="1935928"/>
            <a:ext cx="1793632" cy="17936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4/49/Star_of_David.svg/2000px-Star_of_David.svg.png">
            <a:extLst>
              <a:ext uri="{FF2B5EF4-FFF2-40B4-BE49-F238E27FC236}">
                <a16:creationId xmlns:a16="http://schemas.microsoft.com/office/drawing/2014/main" id="{6991929F-13D8-4B9B-B06B-8BC4DFEBD70B}"/>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838200" y="1935928"/>
            <a:ext cx="1554273" cy="1793632"/>
          </a:xfrm>
          <a:prstGeom prst="rect">
            <a:avLst/>
          </a:prstGeom>
          <a:noFill/>
          <a:extLst>
            <a:ext uri="{909E8E84-426E-40DD-AFC4-6F175D3DCCD1}">
              <a14:hiddenFill xmlns:a14="http://schemas.microsoft.com/office/drawing/2010/main">
                <a:solidFill>
                  <a:srgbClr val="FFFFFF"/>
                </a:solidFill>
              </a14:hiddenFill>
            </a:ext>
          </a:extLst>
        </p:spPr>
      </p:pic>
      <p:pic>
        <p:nvPicPr>
          <p:cNvPr id="8" name="Grafik 7">
            <a:extLst>
              <a:ext uri="{FF2B5EF4-FFF2-40B4-BE49-F238E27FC236}">
                <a16:creationId xmlns:a16="http://schemas.microsoft.com/office/drawing/2014/main" id="{0503DE4C-F62B-4C5E-A976-9FD56E6C3A91}"/>
              </a:ext>
            </a:extLst>
          </p:cNvPr>
          <p:cNvPicPr>
            <a:picLocks noChangeAspect="1"/>
          </p:cNvPicPr>
          <p:nvPr/>
        </p:nvPicPr>
        <p:blipFill>
          <a:blip r:embed="rId5"/>
          <a:stretch>
            <a:fillRect/>
          </a:stretch>
        </p:blipFill>
        <p:spPr>
          <a:xfrm>
            <a:off x="5305635" y="1935928"/>
            <a:ext cx="1793631" cy="1817760"/>
          </a:xfrm>
          <a:prstGeom prst="rect">
            <a:avLst/>
          </a:prstGeom>
        </p:spPr>
      </p:pic>
      <p:pic>
        <p:nvPicPr>
          <p:cNvPr id="10" name="Grafik 9" descr="Anker">
            <a:extLst>
              <a:ext uri="{FF2B5EF4-FFF2-40B4-BE49-F238E27FC236}">
                <a16:creationId xmlns:a16="http://schemas.microsoft.com/office/drawing/2014/main" id="{F88CF5AE-57E9-4DA9-A892-7E6A48B2DB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29447" y="1947992"/>
            <a:ext cx="1935228" cy="1935228"/>
          </a:xfrm>
          <a:prstGeom prst="rect">
            <a:avLst/>
          </a:prstGeom>
        </p:spPr>
      </p:pic>
      <p:pic>
        <p:nvPicPr>
          <p:cNvPr id="12" name="Grafik 11" descr="Kartenkompass">
            <a:extLst>
              <a:ext uri="{FF2B5EF4-FFF2-40B4-BE49-F238E27FC236}">
                <a16:creationId xmlns:a16="http://schemas.microsoft.com/office/drawing/2014/main" id="{594ADAA0-BF40-4B88-9416-1D81E084843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59031" y="1947992"/>
            <a:ext cx="1935228" cy="1935228"/>
          </a:xfrm>
          <a:prstGeom prst="rect">
            <a:avLst/>
          </a:prstGeom>
        </p:spPr>
      </p:pic>
      <p:sp>
        <p:nvSpPr>
          <p:cNvPr id="13" name="Textfeld 12">
            <a:extLst>
              <a:ext uri="{FF2B5EF4-FFF2-40B4-BE49-F238E27FC236}">
                <a16:creationId xmlns:a16="http://schemas.microsoft.com/office/drawing/2014/main" id="{695CA973-3EB5-471D-BEAF-9298D323F1E7}"/>
              </a:ext>
            </a:extLst>
          </p:cNvPr>
          <p:cNvSpPr txBox="1"/>
          <p:nvPr/>
        </p:nvSpPr>
        <p:spPr>
          <a:xfrm>
            <a:off x="838199" y="3974123"/>
            <a:ext cx="1554273" cy="1877437"/>
          </a:xfrm>
          <a:prstGeom prst="rect">
            <a:avLst/>
          </a:prstGeom>
          <a:noFill/>
        </p:spPr>
        <p:txBody>
          <a:bodyPr wrap="square" rtlCol="0">
            <a:spAutoFit/>
          </a:bodyPr>
          <a:lstStyle/>
          <a:p>
            <a:r>
              <a:rPr lang="de-CH" sz="2000" dirty="0"/>
              <a:t>Judith Levin</a:t>
            </a:r>
          </a:p>
          <a:p>
            <a:pPr marL="342900" indent="-342900">
              <a:buFont typeface="Symbol" panose="05050102010706020507" pitchFamily="18" charset="2"/>
              <a:buChar char="-"/>
            </a:pPr>
            <a:r>
              <a:rPr lang="de-CH" sz="1600" dirty="0"/>
              <a:t>Jüdin</a:t>
            </a:r>
          </a:p>
          <a:p>
            <a:pPr marL="342900" indent="-342900">
              <a:buFont typeface="Symbol" panose="05050102010706020507" pitchFamily="18" charset="2"/>
              <a:buChar char="-"/>
            </a:pPr>
            <a:r>
              <a:rPr lang="de-CH" sz="1600" dirty="0"/>
              <a:t>Flucht</a:t>
            </a:r>
          </a:p>
          <a:p>
            <a:pPr marL="342900" indent="-342900">
              <a:buFont typeface="Symbol" panose="05050102010706020507" pitchFamily="18" charset="2"/>
              <a:buChar char="-"/>
            </a:pPr>
            <a:r>
              <a:rPr lang="de-CH" sz="1600" dirty="0"/>
              <a:t>Verträumt</a:t>
            </a:r>
          </a:p>
          <a:p>
            <a:pPr marL="342900" indent="-342900">
              <a:buFont typeface="Symbol" panose="05050102010706020507" pitchFamily="18" charset="2"/>
              <a:buChar char="-"/>
            </a:pPr>
            <a:r>
              <a:rPr lang="de-CH" sz="1600" dirty="0"/>
              <a:t>Verwöhnt</a:t>
            </a:r>
          </a:p>
          <a:p>
            <a:pPr marL="342900" indent="-342900">
              <a:buFont typeface="Symbol" panose="05050102010706020507" pitchFamily="18" charset="2"/>
              <a:buChar char="-"/>
            </a:pPr>
            <a:r>
              <a:rPr lang="de-CH" sz="1600" dirty="0"/>
              <a:t>Naiv</a:t>
            </a:r>
          </a:p>
          <a:p>
            <a:pPr marL="342900" indent="-342900">
              <a:buFont typeface="Symbol" panose="05050102010706020507" pitchFamily="18" charset="2"/>
              <a:buChar char="-"/>
            </a:pPr>
            <a:endParaRPr lang="de-CH" sz="1600" dirty="0"/>
          </a:p>
        </p:txBody>
      </p:sp>
      <p:sp>
        <p:nvSpPr>
          <p:cNvPr id="17" name="Textfeld 16">
            <a:extLst>
              <a:ext uri="{FF2B5EF4-FFF2-40B4-BE49-F238E27FC236}">
                <a16:creationId xmlns:a16="http://schemas.microsoft.com/office/drawing/2014/main" id="{ADFE6AD4-295C-497F-AC3C-CBB86EB7F1C8}"/>
              </a:ext>
            </a:extLst>
          </p:cNvPr>
          <p:cNvSpPr txBox="1"/>
          <p:nvPr/>
        </p:nvSpPr>
        <p:spPr>
          <a:xfrm>
            <a:off x="2884831" y="4024416"/>
            <a:ext cx="1928445" cy="1446550"/>
          </a:xfrm>
          <a:prstGeom prst="rect">
            <a:avLst/>
          </a:prstGeom>
          <a:noFill/>
        </p:spPr>
        <p:txBody>
          <a:bodyPr wrap="square" rtlCol="0">
            <a:spAutoFit/>
          </a:bodyPr>
          <a:lstStyle/>
          <a:p>
            <a:r>
              <a:rPr lang="de-CH" sz="2000" dirty="0"/>
              <a:t>Pfarrer</a:t>
            </a:r>
            <a:r>
              <a:rPr lang="de-CH" sz="2000" b="1" dirty="0"/>
              <a:t> </a:t>
            </a:r>
            <a:r>
              <a:rPr lang="de-CH" sz="2000" dirty="0" err="1"/>
              <a:t>Helander</a:t>
            </a:r>
            <a:endParaRPr lang="de-CH" sz="2000" dirty="0"/>
          </a:p>
          <a:p>
            <a:pPr marL="342900" indent="-342900">
              <a:buFont typeface="Symbol" panose="05050102010706020507" pitchFamily="18" charset="2"/>
              <a:buChar char="-"/>
            </a:pPr>
            <a:r>
              <a:rPr lang="de-CH" sz="1600" dirty="0"/>
              <a:t>Religiös</a:t>
            </a:r>
          </a:p>
          <a:p>
            <a:pPr marL="342900" indent="-342900">
              <a:buFont typeface="Symbol" panose="05050102010706020507" pitchFamily="18" charset="2"/>
              <a:buChar char="-"/>
            </a:pPr>
            <a:r>
              <a:rPr lang="de-CH" sz="1600" dirty="0"/>
              <a:t>Allein</a:t>
            </a:r>
            <a:endParaRPr lang="de-CH" sz="2000" dirty="0"/>
          </a:p>
          <a:p>
            <a:endParaRPr lang="de-CH" dirty="0"/>
          </a:p>
          <a:p>
            <a:endParaRPr lang="de-CH" dirty="0"/>
          </a:p>
        </p:txBody>
      </p:sp>
      <p:sp>
        <p:nvSpPr>
          <p:cNvPr id="18" name="Textfeld 17">
            <a:extLst>
              <a:ext uri="{FF2B5EF4-FFF2-40B4-BE49-F238E27FC236}">
                <a16:creationId xmlns:a16="http://schemas.microsoft.com/office/drawing/2014/main" id="{EF15801B-3BA0-4FC2-B4B1-BB12889DA5E3}"/>
              </a:ext>
            </a:extLst>
          </p:cNvPr>
          <p:cNvSpPr txBox="1"/>
          <p:nvPr/>
        </p:nvSpPr>
        <p:spPr>
          <a:xfrm>
            <a:off x="5391610" y="4023057"/>
            <a:ext cx="1928445" cy="2431435"/>
          </a:xfrm>
          <a:prstGeom prst="rect">
            <a:avLst/>
          </a:prstGeom>
          <a:noFill/>
        </p:spPr>
        <p:txBody>
          <a:bodyPr wrap="square" rtlCol="0">
            <a:spAutoFit/>
          </a:bodyPr>
          <a:lstStyle/>
          <a:p>
            <a:r>
              <a:rPr lang="de-CH" sz="2000" dirty="0"/>
              <a:t>Gregor</a:t>
            </a:r>
          </a:p>
          <a:p>
            <a:pPr marL="285750" indent="-285750">
              <a:buFont typeface="Symbol" panose="05050102010706020507" pitchFamily="18" charset="2"/>
              <a:buChar char="-"/>
            </a:pPr>
            <a:r>
              <a:rPr lang="de-CH" sz="1600" dirty="0"/>
              <a:t>Kommunistisch</a:t>
            </a:r>
          </a:p>
          <a:p>
            <a:pPr marL="285750" indent="-285750">
              <a:buFont typeface="Symbol" panose="05050102010706020507" pitchFamily="18" charset="2"/>
              <a:buChar char="-"/>
            </a:pPr>
            <a:r>
              <a:rPr lang="de-CH" sz="1600" dirty="0"/>
              <a:t>Geheimnisvoll</a:t>
            </a:r>
          </a:p>
          <a:p>
            <a:pPr marL="285750" indent="-285750">
              <a:buFont typeface="Symbol" panose="05050102010706020507" pitchFamily="18" charset="2"/>
              <a:buChar char="-"/>
            </a:pPr>
            <a:r>
              <a:rPr lang="de-CH" sz="1600" dirty="0"/>
              <a:t>Charisma</a:t>
            </a:r>
          </a:p>
          <a:p>
            <a:pPr marL="285750" indent="-285750">
              <a:buFont typeface="Symbol" panose="05050102010706020507" pitchFamily="18" charset="2"/>
              <a:buChar char="-"/>
            </a:pPr>
            <a:r>
              <a:rPr lang="de-CH" sz="1600" dirty="0"/>
              <a:t>Hilfsbereit</a:t>
            </a:r>
          </a:p>
          <a:p>
            <a:pPr marL="285750" indent="-285750">
              <a:buFont typeface="Symbol" panose="05050102010706020507" pitchFamily="18" charset="2"/>
              <a:buChar char="-"/>
            </a:pPr>
            <a:endParaRPr lang="de-CH" sz="1600" dirty="0"/>
          </a:p>
          <a:p>
            <a:pPr marL="285750" indent="-285750">
              <a:buFont typeface="Symbol" panose="05050102010706020507" pitchFamily="18" charset="2"/>
              <a:buChar char="-"/>
            </a:pPr>
            <a:endParaRPr lang="de-CH" sz="1600" dirty="0"/>
          </a:p>
          <a:p>
            <a:pPr marL="285750" indent="-285750">
              <a:buFont typeface="Symbol" panose="05050102010706020507" pitchFamily="18" charset="2"/>
              <a:buChar char="-"/>
            </a:pPr>
            <a:endParaRPr lang="de-CH" dirty="0"/>
          </a:p>
          <a:p>
            <a:endParaRPr lang="de-CH" dirty="0"/>
          </a:p>
        </p:txBody>
      </p:sp>
      <p:sp>
        <p:nvSpPr>
          <p:cNvPr id="19" name="Textfeld 18">
            <a:extLst>
              <a:ext uri="{FF2B5EF4-FFF2-40B4-BE49-F238E27FC236}">
                <a16:creationId xmlns:a16="http://schemas.microsoft.com/office/drawing/2014/main" id="{1FC05EF5-A90B-450C-80AA-30624E29213C}"/>
              </a:ext>
            </a:extLst>
          </p:cNvPr>
          <p:cNvSpPr txBox="1"/>
          <p:nvPr/>
        </p:nvSpPr>
        <p:spPr>
          <a:xfrm>
            <a:off x="7898389" y="4023057"/>
            <a:ext cx="1554273" cy="1384995"/>
          </a:xfrm>
          <a:prstGeom prst="rect">
            <a:avLst/>
          </a:prstGeom>
          <a:noFill/>
        </p:spPr>
        <p:txBody>
          <a:bodyPr wrap="square" rtlCol="0">
            <a:spAutoFit/>
          </a:bodyPr>
          <a:lstStyle/>
          <a:p>
            <a:r>
              <a:rPr lang="de-CH" sz="2000" dirty="0"/>
              <a:t>Der Junge</a:t>
            </a:r>
          </a:p>
          <a:p>
            <a:pPr marL="285750" indent="-285750">
              <a:buFont typeface="Symbol" panose="05050102010706020507" pitchFamily="18" charset="2"/>
              <a:buChar char="-"/>
            </a:pPr>
            <a:r>
              <a:rPr lang="de-CH" sz="1600" dirty="0"/>
              <a:t>Ausbildung</a:t>
            </a:r>
            <a:endParaRPr lang="de-CH" sz="2000" dirty="0"/>
          </a:p>
          <a:p>
            <a:pPr marL="285750" indent="-285750">
              <a:buFont typeface="Symbol" panose="05050102010706020507" pitchFamily="18" charset="2"/>
              <a:buChar char="-"/>
            </a:pPr>
            <a:r>
              <a:rPr lang="de-CH" sz="1600" dirty="0"/>
              <a:t>Verträumt</a:t>
            </a:r>
          </a:p>
          <a:p>
            <a:pPr marL="285750" indent="-285750">
              <a:buFont typeface="Symbol" panose="05050102010706020507" pitchFamily="18" charset="2"/>
              <a:buChar char="-"/>
            </a:pPr>
            <a:r>
              <a:rPr lang="de-CH" sz="1600" dirty="0"/>
              <a:t>Naiv</a:t>
            </a:r>
          </a:p>
          <a:p>
            <a:pPr marL="285750" indent="-285750">
              <a:buFont typeface="Symbol" panose="05050102010706020507" pitchFamily="18" charset="2"/>
              <a:buChar char="-"/>
            </a:pPr>
            <a:r>
              <a:rPr lang="de-CH" sz="1600" dirty="0"/>
              <a:t>Entschlossen</a:t>
            </a:r>
          </a:p>
        </p:txBody>
      </p:sp>
      <p:sp>
        <p:nvSpPr>
          <p:cNvPr id="20" name="Textfeld 19">
            <a:extLst>
              <a:ext uri="{FF2B5EF4-FFF2-40B4-BE49-F238E27FC236}">
                <a16:creationId xmlns:a16="http://schemas.microsoft.com/office/drawing/2014/main" id="{9B205D74-8E1E-43A9-804F-8AD538AEF1D7}"/>
              </a:ext>
            </a:extLst>
          </p:cNvPr>
          <p:cNvSpPr txBox="1"/>
          <p:nvPr/>
        </p:nvSpPr>
        <p:spPr>
          <a:xfrm>
            <a:off x="10030996" y="4025099"/>
            <a:ext cx="1793631" cy="1938992"/>
          </a:xfrm>
          <a:prstGeom prst="rect">
            <a:avLst/>
          </a:prstGeom>
          <a:noFill/>
        </p:spPr>
        <p:txBody>
          <a:bodyPr wrap="square" rtlCol="0">
            <a:spAutoFit/>
          </a:bodyPr>
          <a:lstStyle/>
          <a:p>
            <a:r>
              <a:rPr lang="de-CH" sz="2000" dirty="0"/>
              <a:t>Knudsen</a:t>
            </a:r>
          </a:p>
          <a:p>
            <a:pPr marL="285750" indent="-285750">
              <a:buFont typeface="Symbol" panose="05050102010706020507" pitchFamily="18" charset="2"/>
              <a:buChar char="-"/>
            </a:pPr>
            <a:r>
              <a:rPr lang="de-CH" sz="1600" dirty="0"/>
              <a:t>Kommunistisch</a:t>
            </a:r>
          </a:p>
          <a:p>
            <a:pPr marL="285750" indent="-285750">
              <a:buFont typeface="Symbol" panose="05050102010706020507" pitchFamily="18" charset="2"/>
              <a:buChar char="-"/>
            </a:pPr>
            <a:r>
              <a:rPr lang="de-CH" sz="1600" dirty="0"/>
              <a:t>Loyal</a:t>
            </a:r>
          </a:p>
          <a:p>
            <a:pPr marL="285750" indent="-285750">
              <a:buFont typeface="Symbol" panose="05050102010706020507" pitchFamily="18" charset="2"/>
              <a:buChar char="-"/>
            </a:pPr>
            <a:r>
              <a:rPr lang="de-CH" sz="1600" dirty="0"/>
              <a:t>Stolz</a:t>
            </a:r>
          </a:p>
          <a:p>
            <a:pPr marL="285750" indent="-285750">
              <a:buFont typeface="Symbol" panose="05050102010706020507" pitchFamily="18" charset="2"/>
              <a:buChar char="-"/>
            </a:pPr>
            <a:r>
              <a:rPr lang="de-CH" sz="1600" dirty="0"/>
              <a:t>Stur</a:t>
            </a:r>
          </a:p>
          <a:p>
            <a:endParaRPr lang="de-CH" dirty="0"/>
          </a:p>
          <a:p>
            <a:endParaRPr lang="de-CH" dirty="0"/>
          </a:p>
        </p:txBody>
      </p:sp>
    </p:spTree>
    <p:extLst>
      <p:ext uri="{BB962C8B-B14F-4D97-AF65-F5344CB8AC3E}">
        <p14:creationId xmlns:p14="http://schemas.microsoft.com/office/powerpoint/2010/main" val="316981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D0EC81-9905-44B5-86E7-577F1AC21BDD}"/>
              </a:ext>
            </a:extLst>
          </p:cNvPr>
          <p:cNvSpPr>
            <a:spLocks noGrp="1"/>
          </p:cNvSpPr>
          <p:nvPr>
            <p:ph type="title"/>
          </p:nvPr>
        </p:nvSpPr>
        <p:spPr>
          <a:xfrm>
            <a:off x="838200" y="365125"/>
            <a:ext cx="10515600" cy="1325563"/>
          </a:xfrm>
        </p:spPr>
        <p:txBody>
          <a:bodyPr/>
          <a:lstStyle/>
          <a:p>
            <a:pPr algn="ctr"/>
            <a:r>
              <a:rPr lang="de-CH" dirty="0"/>
              <a:t>Zusammenfassung</a:t>
            </a:r>
          </a:p>
        </p:txBody>
      </p:sp>
      <p:sp>
        <p:nvSpPr>
          <p:cNvPr id="3" name="Inhaltsplatzhalter 2">
            <a:extLst>
              <a:ext uri="{FF2B5EF4-FFF2-40B4-BE49-F238E27FC236}">
                <a16:creationId xmlns:a16="http://schemas.microsoft.com/office/drawing/2014/main" id="{1B39194F-465B-4F10-861B-6A3D087DBB85}"/>
              </a:ext>
            </a:extLst>
          </p:cNvPr>
          <p:cNvSpPr>
            <a:spLocks noGrp="1"/>
          </p:cNvSpPr>
          <p:nvPr>
            <p:ph idx="1"/>
          </p:nvPr>
        </p:nvSpPr>
        <p:spPr/>
        <p:txBody>
          <a:bodyPr/>
          <a:lstStyle/>
          <a:p>
            <a:endParaRPr lang="de-CH" dirty="0"/>
          </a:p>
          <a:p>
            <a:endParaRPr lang="de-CH" dirty="0"/>
          </a:p>
        </p:txBody>
      </p:sp>
      <p:pic>
        <p:nvPicPr>
          <p:cNvPr id="9" name="Grafik 8" descr="Ein Bild, das Wand, Tisch, drinnen, sitzend enthält.&#10;&#10;Mit sehr hoher Zuverlässigkeit generierte Beschreibung">
            <a:extLst>
              <a:ext uri="{FF2B5EF4-FFF2-40B4-BE49-F238E27FC236}">
                <a16:creationId xmlns:a16="http://schemas.microsoft.com/office/drawing/2014/main" id="{1B94B503-52F3-42EB-9B48-EA6E6F4BA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274" y="4338024"/>
            <a:ext cx="1973875" cy="1973875"/>
          </a:xfrm>
          <a:prstGeom prst="rect">
            <a:avLst/>
          </a:prstGeom>
        </p:spPr>
      </p:pic>
      <p:pic>
        <p:nvPicPr>
          <p:cNvPr id="11" name="Grafik 10" descr="Ein Bild, das Boot, Wasser, draußen, Himmel enthält.&#10;&#10;Mit hoher Zuverlässigkeit generierte Beschreibung">
            <a:extLst>
              <a:ext uri="{FF2B5EF4-FFF2-40B4-BE49-F238E27FC236}">
                <a16:creationId xmlns:a16="http://schemas.microsoft.com/office/drawing/2014/main" id="{73ED3009-4FEB-4D5A-B939-4BEDA3395E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8761" y="4338024"/>
            <a:ext cx="2363910" cy="1973865"/>
          </a:xfrm>
          <a:prstGeom prst="rect">
            <a:avLst/>
          </a:prstGeom>
        </p:spPr>
      </p:pic>
      <p:pic>
        <p:nvPicPr>
          <p:cNvPr id="13" name="Grafik 12" descr="Ein Bild, das Möbel, Vorhang enthält.&#10;&#10;Mit hoher Zuverlässigkeit generierte Beschreibung">
            <a:extLst>
              <a:ext uri="{FF2B5EF4-FFF2-40B4-BE49-F238E27FC236}">
                <a16:creationId xmlns:a16="http://schemas.microsoft.com/office/drawing/2014/main" id="{0A3DCDEC-804E-47FD-A5DE-71A014D758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0283" y="4338025"/>
            <a:ext cx="2323033" cy="1973865"/>
          </a:xfrm>
          <a:prstGeom prst="rect">
            <a:avLst/>
          </a:prstGeom>
        </p:spPr>
      </p:pic>
      <p:pic>
        <p:nvPicPr>
          <p:cNvPr id="17" name="Grafik 16" descr="Ein Bild, das ClipArt enthält.&#10;&#10;Mit sehr hoher Zuverlässigkeit generierte Beschreibung">
            <a:extLst>
              <a:ext uri="{FF2B5EF4-FFF2-40B4-BE49-F238E27FC236}">
                <a16:creationId xmlns:a16="http://schemas.microsoft.com/office/drawing/2014/main" id="{7818B49D-62BB-4FD6-8C60-B1814ACEA0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943" y="4338025"/>
            <a:ext cx="1603725" cy="1838938"/>
          </a:xfrm>
          <a:prstGeom prst="rect">
            <a:avLst/>
          </a:prstGeom>
        </p:spPr>
      </p:pic>
      <p:sp>
        <p:nvSpPr>
          <p:cNvPr id="18" name="Additionszeichen 17">
            <a:extLst>
              <a:ext uri="{FF2B5EF4-FFF2-40B4-BE49-F238E27FC236}">
                <a16:creationId xmlns:a16="http://schemas.microsoft.com/office/drawing/2014/main" id="{0F1D7AC1-2321-42F5-A746-B0514C307E62}"/>
              </a:ext>
            </a:extLst>
          </p:cNvPr>
          <p:cNvSpPr/>
          <p:nvPr/>
        </p:nvSpPr>
        <p:spPr>
          <a:xfrm>
            <a:off x="2168322" y="5020156"/>
            <a:ext cx="677828" cy="609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9" name="Pfeil: nach rechts 18">
            <a:extLst>
              <a:ext uri="{FF2B5EF4-FFF2-40B4-BE49-F238E27FC236}">
                <a16:creationId xmlns:a16="http://schemas.microsoft.com/office/drawing/2014/main" id="{144A11AA-C468-400B-B00F-EA231A0E1E07}"/>
              </a:ext>
            </a:extLst>
          </p:cNvPr>
          <p:cNvSpPr/>
          <p:nvPr/>
        </p:nvSpPr>
        <p:spPr>
          <a:xfrm>
            <a:off x="5087815" y="5257494"/>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0" name="Pfeil: nach rechts 19">
            <a:extLst>
              <a:ext uri="{FF2B5EF4-FFF2-40B4-BE49-F238E27FC236}">
                <a16:creationId xmlns:a16="http://schemas.microsoft.com/office/drawing/2014/main" id="{AE51A200-4649-4CC9-B3F5-0FDCE8A2BA19}"/>
              </a:ext>
            </a:extLst>
          </p:cNvPr>
          <p:cNvSpPr/>
          <p:nvPr/>
        </p:nvSpPr>
        <p:spPr>
          <a:xfrm>
            <a:off x="8737013" y="5257494"/>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22" name="Grafik 21" descr="Ein Bild, das Text enthält.&#10;&#10;Mit hoher Zuverlässigkeit generierte Beschreibung">
            <a:extLst>
              <a:ext uri="{FF2B5EF4-FFF2-40B4-BE49-F238E27FC236}">
                <a16:creationId xmlns:a16="http://schemas.microsoft.com/office/drawing/2014/main" id="{2CCF2E8E-18DF-484C-BD6B-C1BA57F863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40283" y="2046112"/>
            <a:ext cx="1691429" cy="1626870"/>
          </a:xfrm>
          <a:prstGeom prst="rect">
            <a:avLst/>
          </a:prstGeom>
        </p:spPr>
      </p:pic>
      <p:pic>
        <p:nvPicPr>
          <p:cNvPr id="24" name="Grafik 23">
            <a:extLst>
              <a:ext uri="{FF2B5EF4-FFF2-40B4-BE49-F238E27FC236}">
                <a16:creationId xmlns:a16="http://schemas.microsoft.com/office/drawing/2014/main" id="{446D02CD-9934-4CB1-A053-4DE2DB4B76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79940" y="1834044"/>
            <a:ext cx="1691429" cy="1838938"/>
          </a:xfrm>
          <a:prstGeom prst="rect">
            <a:avLst/>
          </a:prstGeom>
        </p:spPr>
      </p:pic>
      <p:sp>
        <p:nvSpPr>
          <p:cNvPr id="25" name="Pfeil: nach rechts 24">
            <a:extLst>
              <a:ext uri="{FF2B5EF4-FFF2-40B4-BE49-F238E27FC236}">
                <a16:creationId xmlns:a16="http://schemas.microsoft.com/office/drawing/2014/main" id="{5B92C0E8-A3CE-47F9-A64A-77CA84B80995}"/>
              </a:ext>
            </a:extLst>
          </p:cNvPr>
          <p:cNvSpPr/>
          <p:nvPr/>
        </p:nvSpPr>
        <p:spPr>
          <a:xfrm>
            <a:off x="8700037" y="2699572"/>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6" name="Pfeil: nach rechts 25">
            <a:extLst>
              <a:ext uri="{FF2B5EF4-FFF2-40B4-BE49-F238E27FC236}">
                <a16:creationId xmlns:a16="http://schemas.microsoft.com/office/drawing/2014/main" id="{7CEF0CF1-EBC9-46D1-AE7A-276F723CE484}"/>
              </a:ext>
            </a:extLst>
          </p:cNvPr>
          <p:cNvSpPr/>
          <p:nvPr/>
        </p:nvSpPr>
        <p:spPr>
          <a:xfrm>
            <a:off x="11446265" y="2630641"/>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7" name="Pfeil: nach rechts 26">
            <a:extLst>
              <a:ext uri="{FF2B5EF4-FFF2-40B4-BE49-F238E27FC236}">
                <a16:creationId xmlns:a16="http://schemas.microsoft.com/office/drawing/2014/main" id="{E69716F5-D9B3-408D-973C-E8ECFAA7D7BD}"/>
              </a:ext>
            </a:extLst>
          </p:cNvPr>
          <p:cNvSpPr/>
          <p:nvPr/>
        </p:nvSpPr>
        <p:spPr>
          <a:xfrm>
            <a:off x="-339029" y="5210503"/>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32" name="Grafik 31" descr="Ein Bild, das Text, Karte enthält.&#10;&#10;Mit sehr hoher Zuverlässigkeit generierte Beschreibung">
            <a:extLst>
              <a:ext uri="{FF2B5EF4-FFF2-40B4-BE49-F238E27FC236}">
                <a16:creationId xmlns:a16="http://schemas.microsoft.com/office/drawing/2014/main" id="{202686A5-6A17-4BF1-A617-465FD99608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3960" y="1361688"/>
            <a:ext cx="3868724" cy="2687005"/>
          </a:xfrm>
          <a:prstGeom prst="rect">
            <a:avLst/>
          </a:prstGeom>
        </p:spPr>
      </p:pic>
      <p:cxnSp>
        <p:nvCxnSpPr>
          <p:cNvPr id="34" name="Gerade Verbindung mit Pfeil 33">
            <a:extLst>
              <a:ext uri="{FF2B5EF4-FFF2-40B4-BE49-F238E27FC236}">
                <a16:creationId xmlns:a16="http://schemas.microsoft.com/office/drawing/2014/main" id="{73558D2E-55E1-4902-A64D-02A7CA9B88AC}"/>
              </a:ext>
            </a:extLst>
          </p:cNvPr>
          <p:cNvCxnSpPr/>
          <p:nvPr/>
        </p:nvCxnSpPr>
        <p:spPr>
          <a:xfrm>
            <a:off x="1242199" y="1868137"/>
            <a:ext cx="926123" cy="806911"/>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6" name="Grafik 35">
            <a:extLst>
              <a:ext uri="{FF2B5EF4-FFF2-40B4-BE49-F238E27FC236}">
                <a16:creationId xmlns:a16="http://schemas.microsoft.com/office/drawing/2014/main" id="{AC162F0E-49BF-4D60-9EF8-734A7B747F8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07760" y="2045062"/>
            <a:ext cx="1861001" cy="1861001"/>
          </a:xfrm>
          <a:prstGeom prst="rect">
            <a:avLst/>
          </a:prstGeom>
        </p:spPr>
      </p:pic>
      <p:sp>
        <p:nvSpPr>
          <p:cNvPr id="37" name="Pfeil: nach rechts 36">
            <a:extLst>
              <a:ext uri="{FF2B5EF4-FFF2-40B4-BE49-F238E27FC236}">
                <a16:creationId xmlns:a16="http://schemas.microsoft.com/office/drawing/2014/main" id="{E9CACC90-D946-464A-9394-B71B9519EE59}"/>
              </a:ext>
            </a:extLst>
          </p:cNvPr>
          <p:cNvSpPr/>
          <p:nvPr/>
        </p:nvSpPr>
        <p:spPr>
          <a:xfrm>
            <a:off x="6215846" y="2705571"/>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4071998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d/db/Bundesarchiv_Bild_183-30858-001%2C_Berlin%2C_B%C3%BCcherverbrennung.jpg">
            <a:extLst>
              <a:ext uri="{FF2B5EF4-FFF2-40B4-BE49-F238E27FC236}">
                <a16:creationId xmlns:a16="http://schemas.microsoft.com/office/drawing/2014/main" id="{FC3E919A-F8FB-420A-9A80-C05DBD0FC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8661" y="3429000"/>
            <a:ext cx="4226035" cy="3063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eelenguru.de/wp-content/uploads/2016/08/was-ist-freiheit.jpg">
            <a:extLst>
              <a:ext uri="{FF2B5EF4-FFF2-40B4-BE49-F238E27FC236}">
                <a16:creationId xmlns:a16="http://schemas.microsoft.com/office/drawing/2014/main" id="{2CDBF593-7E8C-4286-9397-9DD6C347D0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430" y="3572220"/>
            <a:ext cx="4338911" cy="28926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burgwedel-aktuell.de/wp-content/uploads/2015/03/flucht_syrien-860x280.jpg">
            <a:extLst>
              <a:ext uri="{FF2B5EF4-FFF2-40B4-BE49-F238E27FC236}">
                <a16:creationId xmlns:a16="http://schemas.microsoft.com/office/drawing/2014/main" id="{762A1BDB-4EFD-4BDB-9579-9B385A62345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4250"/>
          <a:stretch/>
        </p:blipFill>
        <p:spPr bwMode="auto">
          <a:xfrm>
            <a:off x="3458411" y="109052"/>
            <a:ext cx="4852379" cy="240279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4EEAFA9F-5254-42BC-9A12-083F513A6010}"/>
              </a:ext>
            </a:extLst>
          </p:cNvPr>
          <p:cNvSpPr>
            <a:spLocks noGrp="1"/>
          </p:cNvSpPr>
          <p:nvPr>
            <p:ph type="title"/>
          </p:nvPr>
        </p:nvSpPr>
        <p:spPr/>
        <p:txBody>
          <a:bodyPr/>
          <a:lstStyle/>
          <a:p>
            <a:r>
              <a:rPr lang="de-CH" dirty="0"/>
              <a:t>Themen</a:t>
            </a:r>
          </a:p>
        </p:txBody>
      </p:sp>
    </p:spTree>
    <p:extLst>
      <p:ext uri="{BB962C8B-B14F-4D97-AF65-F5344CB8AC3E}">
        <p14:creationId xmlns:p14="http://schemas.microsoft.com/office/powerpoint/2010/main" val="103818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791088-E316-4E87-80B0-0FF8699C6167}"/>
              </a:ext>
            </a:extLst>
          </p:cNvPr>
          <p:cNvSpPr>
            <a:spLocks noGrp="1"/>
          </p:cNvSpPr>
          <p:nvPr>
            <p:ph type="title"/>
          </p:nvPr>
        </p:nvSpPr>
        <p:spPr/>
        <p:txBody>
          <a:bodyPr/>
          <a:lstStyle/>
          <a:p>
            <a:pPr algn="ctr"/>
            <a:r>
              <a:rPr lang="de-CH" dirty="0"/>
              <a:t>Textstelle</a:t>
            </a:r>
          </a:p>
        </p:txBody>
      </p:sp>
      <p:sp>
        <p:nvSpPr>
          <p:cNvPr id="3" name="Inhaltsplatzhalter 2">
            <a:extLst>
              <a:ext uri="{FF2B5EF4-FFF2-40B4-BE49-F238E27FC236}">
                <a16:creationId xmlns:a16="http://schemas.microsoft.com/office/drawing/2014/main" id="{87622043-F925-483C-BA97-BCE5B72290A7}"/>
              </a:ext>
            </a:extLst>
          </p:cNvPr>
          <p:cNvSpPr>
            <a:spLocks noGrp="1"/>
          </p:cNvSpPr>
          <p:nvPr>
            <p:ph idx="1"/>
          </p:nvPr>
        </p:nvSpPr>
        <p:spPr/>
        <p:txBody>
          <a:bodyPr>
            <a:normAutofit fontScale="92500" lnSpcReduction="10000"/>
          </a:bodyPr>
          <a:lstStyle/>
          <a:p>
            <a:r>
              <a:rPr lang="de-CH" sz="2400" i="1" dirty="0"/>
              <a:t>Es war still, ein- oder zweimal hörte er einen Fisch springen, und er fühlte sich gar nicht müde und entschloss sich, zum Strand zurückzugehen und nachzusehen, ob Knudsen abgefahren war, Erst wenn Knudsen abgefahren ist, dachte er, bin ich wirklich frei. Er fand den Weg leicht, zwischen den Stämmen herrschte ein diffuses graues Licht, wieder kam er über die leblose Strasse, und dann war es nicht mehr weit. Er sah das Haus durch den Wald schimmern und dann die See, und er nachte sich hinter Unterholz und </a:t>
            </a:r>
            <a:r>
              <a:rPr lang="de-CH" sz="2400" i="1"/>
              <a:t>einem Felsen </a:t>
            </a:r>
            <a:r>
              <a:rPr lang="de-CH" sz="2400" i="1" dirty="0"/>
              <a:t>bis ans Wasser heran und spähte hinaus. Der Steg lag als graues Band über dem Schwarzen Wasser. </a:t>
            </a:r>
            <a:br>
              <a:rPr lang="de-CH" sz="2400" i="1" dirty="0"/>
            </a:br>
            <a:br>
              <a:rPr lang="de-CH" sz="2400" i="1" dirty="0"/>
            </a:br>
            <a:r>
              <a:rPr lang="de-CH" sz="2400" i="1" dirty="0"/>
              <a:t>Der Junge sah, dass der Kutter noch immer dalag. Etwas weiter weg war das Meer blau, dunkelblau und kalt lag es unter einem grauen, einförmigen Himmel ohne Sterne. Der Kutter bewegte sich kaum, er war schwarz und still und wartete. Der Junge konnte sehen, dass Knudsen auf Deck sass, er sass auf der Wassertonne und rauchte. Der Junge blickte nicht mehr in den Wald zurück, als der den Steg erreichte. Er schlenderte auf das Boot zu, als sei nichts geschehen. </a:t>
            </a:r>
          </a:p>
        </p:txBody>
      </p:sp>
    </p:spTree>
    <p:extLst>
      <p:ext uri="{BB962C8B-B14F-4D97-AF65-F5344CB8AC3E}">
        <p14:creationId xmlns:p14="http://schemas.microsoft.com/office/powerpoint/2010/main" val="330305865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588</Words>
  <Application>Microsoft Office PowerPoint</Application>
  <PresentationFormat>Breitbild</PresentationFormat>
  <Paragraphs>99</Paragraphs>
  <Slides>11</Slides>
  <Notes>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11</vt:i4>
      </vt:variant>
    </vt:vector>
  </HeadingPairs>
  <TitlesOfParts>
    <vt:vector size="16" baseType="lpstr">
      <vt:lpstr>Arial</vt:lpstr>
      <vt:lpstr>Calibri</vt:lpstr>
      <vt:lpstr>Calibri Light</vt:lpstr>
      <vt:lpstr>Symbol</vt:lpstr>
      <vt:lpstr>Office</vt:lpstr>
      <vt:lpstr>Sansibar oder der letzte Grund</vt:lpstr>
      <vt:lpstr>Inhalt</vt:lpstr>
      <vt:lpstr>Autor</vt:lpstr>
      <vt:lpstr>Zeitlicher Hintergrund</vt:lpstr>
      <vt:lpstr>Rezeptionsgeschichte</vt:lpstr>
      <vt:lpstr>Figuren</vt:lpstr>
      <vt:lpstr>Zusammenfassung</vt:lpstr>
      <vt:lpstr>Themen</vt:lpstr>
      <vt:lpstr>Textstelle</vt:lpstr>
      <vt:lpstr>Podium</vt:lpstr>
      <vt:lpstr>Diskussion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Marc Binggeli</dc:creator>
  <cp:lastModifiedBy>Marc Binggeli</cp:lastModifiedBy>
  <cp:revision>35</cp:revision>
  <dcterms:created xsi:type="dcterms:W3CDTF">2018-05-11T17:53:50Z</dcterms:created>
  <dcterms:modified xsi:type="dcterms:W3CDTF">2018-05-13T17:57:23Z</dcterms:modified>
</cp:coreProperties>
</file>