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8" r:id="rId4"/>
    <p:sldId id="259" r:id="rId5"/>
    <p:sldId id="260" r:id="rId6"/>
    <p:sldId id="263" r:id="rId7"/>
    <p:sldId id="264" r:id="rId8"/>
    <p:sldId id="265" r:id="rId9"/>
    <p:sldId id="269" r:id="rId10"/>
    <p:sldId id="267" r:id="rId11"/>
    <p:sldId id="266"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15.05.2018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wikipedia.org/wiki/Typologisches_Modell_der_Erz%C3%A4hlsituationen#Ich-Erz%C3%A4hlsitu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wikipedia.org/wiki/Personale_Erz%C3%A4hlsitu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1</a:t>
            </a:fld>
            <a:endParaRPr lang="fr-CH"/>
          </a:p>
        </p:txBody>
      </p:sp>
    </p:spTree>
    <p:extLst>
      <p:ext uri="{BB962C8B-B14F-4D97-AF65-F5344CB8AC3E}">
        <p14:creationId xmlns:p14="http://schemas.microsoft.com/office/powerpoint/2010/main" val="157626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10</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11</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12</a:t>
            </a:fld>
            <a:endParaRPr lang="fr-CH"/>
          </a:p>
        </p:txBody>
      </p:sp>
    </p:spTree>
    <p:extLst>
      <p:ext uri="{BB962C8B-B14F-4D97-AF65-F5344CB8AC3E}">
        <p14:creationId xmlns:p14="http://schemas.microsoft.com/office/powerpoint/2010/main" val="331223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2</a:t>
            </a:fld>
            <a:endParaRPr lang="fr-CH"/>
          </a:p>
        </p:txBody>
      </p:sp>
    </p:spTree>
    <p:extLst>
      <p:ext uri="{BB962C8B-B14F-4D97-AF65-F5344CB8AC3E}">
        <p14:creationId xmlns:p14="http://schemas.microsoft.com/office/powerpoint/2010/main" val="124643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kern="1200" dirty="0">
                <a:solidFill>
                  <a:schemeClr val="tx1"/>
                </a:solidFill>
                <a:effectLst/>
                <a:latin typeface="+mn-lt"/>
                <a:ea typeface="+mn-ea"/>
                <a:cs typeface="+mn-cs"/>
              </a:rPr>
              <a:t>Der Roman ist in 37 Kapitel unterteilt, die keine Nummerierung tragen, sondern nur die Namen der Personen, aus deren Sicht sie erzählt werden.</a:t>
            </a:r>
          </a:p>
          <a:p>
            <a:endParaRPr lang="de-CH" sz="1200" b="0" i="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Die Kapitel des Jungen stehen am Anfang und am Ende des Romans und treten des weiteren nach jedem anderen Kapitel auf. </a:t>
            </a:r>
          </a:p>
          <a:p>
            <a:endParaRPr lang="de-CH"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b="0" kern="1200" dirty="0">
                <a:solidFill>
                  <a:schemeClr val="tx1"/>
                </a:solidFill>
                <a:effectLst/>
                <a:latin typeface="+mn-lt"/>
                <a:ea typeface="+mn-ea"/>
                <a:cs typeface="+mn-cs"/>
              </a:rPr>
              <a:t>der Junge nie in Verbindung mit einer weiteren Person in der Kapitelüberschrift genannt, sondern stets allein.</a:t>
            </a:r>
          </a:p>
          <a:p>
            <a:endParaRPr lang="de-CH" sz="1200" b="0" i="0" kern="1200" dirty="0">
              <a:solidFill>
                <a:schemeClr val="bg1"/>
              </a:solidFill>
              <a:effectLst/>
              <a:latin typeface="+mn-lt"/>
              <a:ea typeface="+mn-ea"/>
              <a:cs typeface="+mn-cs"/>
            </a:endParaRPr>
          </a:p>
          <a:p>
            <a:r>
              <a:rPr lang="de-CH" sz="1200" b="0" kern="1200" dirty="0">
                <a:solidFill>
                  <a:schemeClr val="tx1"/>
                </a:solidFill>
                <a:effectLst/>
                <a:latin typeface="+mn-lt"/>
                <a:ea typeface="+mn-ea"/>
                <a:cs typeface="+mn-cs"/>
              </a:rPr>
              <a:t>In den ersten Kapiteln treten auch die übrigen Personen einzeln auf, jedoch treten sie auch zu zweit oder zu dritt in anderen Kapiteln auf, </a:t>
            </a:r>
          </a:p>
          <a:p>
            <a:endParaRPr lang="de-CH" sz="1200" b="0" i="0" kern="1200" dirty="0">
              <a:solidFill>
                <a:schemeClr val="bg1"/>
              </a:solidFill>
              <a:effectLst/>
              <a:latin typeface="+mn-lt"/>
              <a:ea typeface="+mn-ea"/>
              <a:cs typeface="+mn-cs"/>
            </a:endParaRPr>
          </a:p>
          <a:p>
            <a:r>
              <a:rPr lang="de-CH" sz="1200" b="0" i="0" kern="1200" dirty="0">
                <a:solidFill>
                  <a:schemeClr val="bg1"/>
                </a:solidFill>
                <a:effectLst/>
                <a:latin typeface="+mn-lt"/>
                <a:ea typeface="+mn-ea"/>
                <a:cs typeface="+mn-cs"/>
              </a:rPr>
              <a:t>Darstellung der Ereignisse aus der Sicht der jeweiligen Beteiligten, auch in ihrer charakteristischen Sprache, jedoch nicht in </a:t>
            </a:r>
            <a:r>
              <a:rPr lang="de-CH" sz="1200" b="0" i="0" kern="1200" dirty="0">
                <a:solidFill>
                  <a:schemeClr val="bg1"/>
                </a:solidFill>
                <a:effectLst/>
                <a:latin typeface="+mn-lt"/>
                <a:ea typeface="+mn-ea"/>
                <a:cs typeface="+mn-cs"/>
                <a:hlinkClick r:id="rId3" tooltip="Typologisches Modell der Erzählsituationen"/>
              </a:rPr>
              <a:t>Ich-Form</a:t>
            </a:r>
            <a:r>
              <a:rPr lang="de-CH" sz="1200" b="0" i="0" kern="1200" dirty="0">
                <a:solidFill>
                  <a:schemeClr val="bg1"/>
                </a:solidFill>
                <a:effectLst/>
                <a:latin typeface="+mn-lt"/>
                <a:ea typeface="+mn-ea"/>
                <a:cs typeface="+mn-cs"/>
              </a:rPr>
              <a:t>, sondern in der </a:t>
            </a:r>
            <a:r>
              <a:rPr lang="de-CH" sz="1200" b="0" i="0" kern="1200" dirty="0">
                <a:solidFill>
                  <a:schemeClr val="bg1"/>
                </a:solidFill>
                <a:effectLst/>
                <a:latin typeface="+mn-lt"/>
                <a:ea typeface="+mn-ea"/>
                <a:cs typeface="+mn-cs"/>
                <a:hlinkClick r:id="rId4"/>
              </a:rPr>
              <a:t>personale Erzählsituation</a:t>
            </a:r>
            <a:r>
              <a:rPr lang="de-CH" sz="1200" b="0" i="0" kern="1200" dirty="0">
                <a:solidFill>
                  <a:schemeClr val="bg1"/>
                </a:solidFill>
                <a:effectLst/>
                <a:latin typeface="+mn-lt"/>
                <a:ea typeface="+mn-ea"/>
                <a:cs typeface="+mn-cs"/>
              </a:rPr>
              <a:t>.</a:t>
            </a:r>
          </a:p>
          <a:p>
            <a:endParaRPr lang="de-CH" sz="1200" b="0" i="0" kern="1200" dirty="0">
              <a:solidFill>
                <a:schemeClr val="bg1"/>
              </a:solidFill>
              <a:effectLst/>
              <a:latin typeface="+mn-lt"/>
              <a:ea typeface="+mn-ea"/>
              <a:cs typeface="+mn-cs"/>
            </a:endParaRPr>
          </a:p>
          <a:p>
            <a:r>
              <a:rPr lang="de-CH" sz="1200" b="0" i="0" kern="1200" dirty="0">
                <a:solidFill>
                  <a:schemeClr val="bg1"/>
                </a:solidFill>
                <a:effectLst/>
                <a:latin typeface="+mn-lt"/>
                <a:ea typeface="+mn-ea"/>
                <a:cs typeface="+mn-cs"/>
              </a:rPr>
              <a:t>Judith, die ein gehobenes Deutsch, und Knudsen, der eher Umgangssprache spricht.</a:t>
            </a:r>
            <a:endParaRPr lang="de-CH" dirty="0">
              <a:solidFill>
                <a:schemeClr val="bg1"/>
              </a:solidFill>
            </a:endParaRPr>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79563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15.05.2018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15.05.2018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jp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a:xfrm>
            <a:off x="1242646" y="1538532"/>
            <a:ext cx="9706708" cy="2387600"/>
          </a:xfrm>
        </p:spPr>
        <p:txBody>
          <a:bodyPr>
            <a:normAutofit/>
          </a:bodyPr>
          <a:lstStyle/>
          <a:p>
            <a:r>
              <a:rPr lang="de-CH" sz="8000" dirty="0"/>
              <a:t>Sansibar oder </a:t>
            </a:r>
            <a:br>
              <a:rPr lang="de-CH" sz="8000" dirty="0"/>
            </a:br>
            <a:r>
              <a:rPr lang="de-CH" sz="8000" dirty="0"/>
              <a:t>der letzte Grund</a:t>
            </a:r>
            <a:endParaRPr lang="fr-CH" sz="8000"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a:xfrm>
            <a:off x="1524000" y="4315741"/>
            <a:ext cx="9144000" cy="1655762"/>
          </a:xfrm>
        </p:spPr>
        <p:txBody>
          <a:bodyPr/>
          <a:lstStyle/>
          <a:p>
            <a:r>
              <a:rPr lang="de-CH" sz="2800" dirty="0"/>
              <a:t>Von Alfred Andersch </a:t>
            </a:r>
          </a:p>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pPr marL="0" indent="0" algn="ctr">
              <a:buNone/>
            </a:pPr>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einem Felsen 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pPr algn="ctr"/>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pPr lvl="0"/>
            <a:r>
              <a:rPr lang="de-CH" dirty="0"/>
              <a:t>Knudsen bleibt zusammen mit dem Jungen in Schweden und lässt Bertha in Deutschland zurück.</a:t>
            </a:r>
          </a:p>
          <a:p>
            <a:endParaRPr lang="de-CH" dirty="0"/>
          </a:p>
          <a:p>
            <a:pPr lvl="0"/>
            <a:r>
              <a:rPr lang="de-DE" dirty="0" err="1"/>
              <a:t>Helander</a:t>
            </a:r>
            <a:r>
              <a:rPr lang="de-DE" dirty="0"/>
              <a:t> geht zum Arzt, um behandelt zu werden, jedoch riskiert er so von den Nazis gefangen und gefoltert zu werden.</a:t>
            </a:r>
            <a:endParaRPr lang="de-CH" dirty="0"/>
          </a:p>
          <a:p>
            <a:endParaRPr lang="fr-CH" dirty="0"/>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pPr algn="ctr"/>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a:xfrm>
            <a:off x="838200" y="1690689"/>
            <a:ext cx="10515600" cy="4576762"/>
          </a:xfrm>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Aufbau des Buches</a:t>
            </a:r>
          </a:p>
          <a:p>
            <a:r>
              <a:rPr lang="de-CH" dirty="0"/>
              <a:t>Textstelle</a:t>
            </a:r>
          </a:p>
          <a:p>
            <a:r>
              <a:rPr lang="de-CH" dirty="0"/>
              <a:t>Podium</a:t>
            </a:r>
          </a:p>
          <a:p>
            <a:r>
              <a:rPr lang="de-CH" dirty="0" err="1"/>
              <a:t>Diskussionthese</a:t>
            </a:r>
            <a:endParaRPr lang="de-CH" dirty="0"/>
          </a:p>
        </p:txBody>
      </p:sp>
      <p:pic>
        <p:nvPicPr>
          <p:cNvPr id="1026" name="Picture 2" descr="http://www.protherapie-olching.de/files/inhalt_wegweiser.jpg">
            <a:extLst>
              <a:ext uri="{FF2B5EF4-FFF2-40B4-BE49-F238E27FC236}">
                <a16:creationId xmlns:a16="http://schemas.microsoft.com/office/drawing/2014/main" id="{CAF0E9C7-6BAA-419D-850B-DEFE865BA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62" y="1690688"/>
            <a:ext cx="4576762" cy="45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825625"/>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4001294"/>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pPr algn="ctr"/>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pPr algn="ctr"/>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708434"/>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r>
              <a:rPr lang="de-CH" sz="1600" dirty="0"/>
              <a:t>Einzelgänger</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C389007-349B-4206-A27C-94F3A991702C}"/>
              </a:ext>
            </a:extLst>
          </p:cNvPr>
          <p:cNvSpPr>
            <a:spLocks noGrp="1"/>
          </p:cNvSpPr>
          <p:nvPr>
            <p:ph idx="1"/>
          </p:nvPr>
        </p:nvSpPr>
        <p:spPr/>
        <p:txBody>
          <a:bodyPr/>
          <a:lstStyle/>
          <a:p>
            <a:r>
              <a:rPr lang="de-CH" dirty="0"/>
              <a:t>In 37 Kapitel unterteilt</a:t>
            </a:r>
          </a:p>
          <a:p>
            <a:r>
              <a:rPr lang="de-CH" dirty="0"/>
              <a:t>Kapitelüberschrift = der Name der betroffenen Person(en)</a:t>
            </a:r>
          </a:p>
          <a:p>
            <a:r>
              <a:rPr lang="de-CH" dirty="0"/>
              <a:t>5 Perspektiven </a:t>
            </a:r>
          </a:p>
          <a:p>
            <a:r>
              <a:rPr lang="de-CH" dirty="0"/>
              <a:t>Personale Erzählsituation</a:t>
            </a:r>
          </a:p>
          <a:p>
            <a:r>
              <a:rPr lang="de-CH" dirty="0"/>
              <a:t>Sprache den jeweiligen Personen angepasst</a:t>
            </a:r>
          </a:p>
        </p:txBody>
      </p:sp>
      <p:sp>
        <p:nvSpPr>
          <p:cNvPr id="5" name="Titel 1">
            <a:extLst>
              <a:ext uri="{FF2B5EF4-FFF2-40B4-BE49-F238E27FC236}">
                <a16:creationId xmlns:a16="http://schemas.microsoft.com/office/drawing/2014/main" id="{F42A85A1-14E4-4EDA-A4C0-EEF8110A6897}"/>
              </a:ext>
            </a:extLst>
          </p:cNvPr>
          <p:cNvSpPr>
            <a:spLocks noGrp="1"/>
          </p:cNvSpPr>
          <p:nvPr>
            <p:ph type="title"/>
          </p:nvPr>
        </p:nvSpPr>
        <p:spPr>
          <a:xfrm>
            <a:off x="838200" y="365125"/>
            <a:ext cx="10515600" cy="1325563"/>
          </a:xfrm>
        </p:spPr>
        <p:txBody>
          <a:bodyPr/>
          <a:lstStyle/>
          <a:p>
            <a:pPr algn="ctr"/>
            <a:r>
              <a:rPr lang="de-CH" dirty="0"/>
              <a:t>Aufbau des Buches</a:t>
            </a:r>
          </a:p>
        </p:txBody>
      </p:sp>
    </p:spTree>
    <p:extLst>
      <p:ext uri="{BB962C8B-B14F-4D97-AF65-F5344CB8AC3E}">
        <p14:creationId xmlns:p14="http://schemas.microsoft.com/office/powerpoint/2010/main" val="18940458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Breitbild</PresentationFormat>
  <Paragraphs>124</Paragraphs>
  <Slides>12</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Aufbau des Buches</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58</cp:revision>
  <dcterms:created xsi:type="dcterms:W3CDTF">2018-05-11T17:53:50Z</dcterms:created>
  <dcterms:modified xsi:type="dcterms:W3CDTF">2018-05-15T17:59:43Z</dcterms:modified>
</cp:coreProperties>
</file>