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55"/>
  </p:notesMasterIdLst>
  <p:handoutMasterIdLst>
    <p:handoutMasterId r:id="rId56"/>
  </p:handoutMasterIdLst>
  <p:sldIdLst>
    <p:sldId id="276" r:id="rId2"/>
    <p:sldId id="379" r:id="rId3"/>
    <p:sldId id="419" r:id="rId4"/>
    <p:sldId id="381" r:id="rId5"/>
    <p:sldId id="420" r:id="rId6"/>
    <p:sldId id="390" r:id="rId7"/>
    <p:sldId id="412" r:id="rId8"/>
    <p:sldId id="421" r:id="rId9"/>
    <p:sldId id="414" r:id="rId10"/>
    <p:sldId id="422" r:id="rId11"/>
    <p:sldId id="417" r:id="rId12"/>
    <p:sldId id="418" r:id="rId13"/>
    <p:sldId id="430" r:id="rId14"/>
    <p:sldId id="400" r:id="rId15"/>
    <p:sldId id="401" r:id="rId16"/>
    <p:sldId id="424" r:id="rId17"/>
    <p:sldId id="402" r:id="rId18"/>
    <p:sldId id="403" r:id="rId19"/>
    <p:sldId id="425" r:id="rId20"/>
    <p:sldId id="404" r:id="rId21"/>
    <p:sldId id="426" r:id="rId22"/>
    <p:sldId id="405" r:id="rId23"/>
    <p:sldId id="427" r:id="rId24"/>
    <p:sldId id="406" r:id="rId25"/>
    <p:sldId id="428"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7" r:id="rId41"/>
    <p:sldId id="448" r:id="rId42"/>
    <p:sldId id="449" r:id="rId43"/>
    <p:sldId id="450" r:id="rId44"/>
    <p:sldId id="451" r:id="rId45"/>
    <p:sldId id="452" r:id="rId46"/>
    <p:sldId id="453" r:id="rId47"/>
    <p:sldId id="454" r:id="rId48"/>
    <p:sldId id="455" r:id="rId49"/>
    <p:sldId id="456" r:id="rId50"/>
    <p:sldId id="457" r:id="rId51"/>
    <p:sldId id="459" r:id="rId52"/>
    <p:sldId id="466" r:id="rId53"/>
    <p:sldId id="465" r:id="rId54"/>
  </p:sldIdLst>
  <p:sldSz cx="9144000" cy="6858000" type="screen4x3"/>
  <p:notesSz cx="7102475" cy="10233025"/>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ctr"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ctr"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ctr"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ctr"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32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7A0"/>
    <a:srgbClr val="701A5C"/>
    <a:srgbClr val="4EA68F"/>
    <a:srgbClr val="FBD589"/>
    <a:srgbClr val="FAB252"/>
    <a:srgbClr val="F5D3ED"/>
    <a:srgbClr val="397968"/>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7" autoAdjust="0"/>
  </p:normalViewPr>
  <p:slideViewPr>
    <p:cSldViewPr>
      <p:cViewPr varScale="1">
        <p:scale>
          <a:sx n="66" d="100"/>
          <a:sy n="66" d="100"/>
        </p:scale>
        <p:origin x="-1422" y="-96"/>
      </p:cViewPr>
      <p:guideLst>
        <p:guide orient="horz" pos="480"/>
        <p:guide pos="3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4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88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003300" y="774700"/>
            <a:ext cx="5095875" cy="38227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46997" y="4860687"/>
            <a:ext cx="5208482" cy="4604861"/>
          </a:xfrm>
          <a:prstGeom prst="rect">
            <a:avLst/>
          </a:prstGeom>
          <a:noFill/>
          <a:ln w="12700">
            <a:noFill/>
            <a:miter lim="800000"/>
            <a:headEnd/>
            <a:tailEnd/>
          </a:ln>
          <a:effectLst/>
        </p:spPr>
        <p:txBody>
          <a:bodyPr vert="horz" wrap="square" lIns="98026" tIns="48153" rIns="98026" bIns="481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40876335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074"/>
          <p:cNvSpPr>
            <a:spLocks noGrp="1" noRot="1" noChangeAspect="1" noChangeArrowheads="1" noTextEdit="1"/>
          </p:cNvSpPr>
          <p:nvPr>
            <p:ph type="sldImg"/>
          </p:nvPr>
        </p:nvSpPr>
        <p:spPr>
          <a:xfrm>
            <a:off x="1003300" y="774700"/>
            <a:ext cx="5095875" cy="3822700"/>
          </a:xfrm>
          <a:ln/>
        </p:spPr>
      </p:sp>
      <p:sp>
        <p:nvSpPr>
          <p:cNvPr id="47107" name="Rectangle 3075"/>
          <p:cNvSpPr>
            <a:spLocks noGrp="1" noChangeArrowheads="1"/>
          </p:cNvSpPr>
          <p:nvPr>
            <p:ph type="body" idx="1"/>
          </p:nvPr>
        </p:nvSpPr>
        <p:spPr/>
        <p:txBody>
          <a:bodyPr/>
          <a:lstStyle/>
          <a:p>
            <a:pPr eaLnBrk="0" hangingPunct="0">
              <a:spcBef>
                <a:spcPct val="0"/>
              </a:spcBef>
            </a:pPr>
            <a:endParaRPr lang="en-US" sz="2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lvl="2"/>
            <a:fld id="{0F769731-0367-40E9-9A29-8C79E933F6C1}" type="slidenum">
              <a:rPr lang="en-US" smtClean="0"/>
              <a:pPr lvl="2"/>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2"/>
            <a:fld id="{82A0BFF4-8F2D-4565-85DD-87C3CA5BC7B7}" type="slidenum">
              <a:rPr lang="en-US" smtClean="0"/>
              <a:pPr lvl="2"/>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2"/>
            <a:fld id="{0253353E-43A0-4BE3-9A67-F5AD4B42B52D}" type="slidenum">
              <a:rPr lang="en-US" smtClean="0"/>
              <a:pPr lvl="2"/>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0767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33900" y="1524000"/>
            <a:ext cx="40767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33900" y="3886200"/>
            <a:ext cx="40767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010400" y="6400800"/>
            <a:ext cx="2133600" cy="457200"/>
          </a:xfrm>
        </p:spPr>
        <p:txBody>
          <a:bodyPr/>
          <a:lstStyle>
            <a:lvl3pPr lvl="2">
              <a:defRPr/>
            </a:lvl3pPr>
          </a:lstStyle>
          <a:p>
            <a:pPr lvl="2"/>
            <a:fld id="{C02AC28F-CEE7-43DC-837E-89817FD3E2D8}" type="slidenum">
              <a:rPr lang="en-US"/>
              <a:pPr lvl="2"/>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2"/>
            <a:fld id="{689BE108-6694-4D86-BED6-991A21138C8A}" type="slidenum">
              <a:rPr lang="en-US" smtClean="0"/>
              <a:pPr lvl="2"/>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2"/>
            <a:fld id="{33A376D7-D109-4230-89C2-E0B5BE8986B6}" type="slidenum">
              <a:rPr lang="en-US" smtClean="0"/>
              <a:pPr lvl="2"/>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2"/>
            <a:fld id="{B0FA4A58-CDCD-4548-B343-CFCD6F818164}" type="slidenum">
              <a:rPr lang="en-US" smtClean="0"/>
              <a:pPr lvl="2"/>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2"/>
            <a:fld id="{96804192-DA4B-46C1-BB49-CC72F25ABF5B}" type="slidenum">
              <a:rPr lang="en-US" smtClean="0"/>
              <a:pPr lvl="2"/>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2"/>
            <a:fld id="{5D08BD4B-72AC-4AD5-9E8A-219DFCD5755A}" type="slidenum">
              <a:rPr lang="en-US" smtClean="0"/>
              <a:pPr lvl="2"/>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2"/>
            <a:fld id="{0AE5DFA9-64A9-473B-8078-403DEF29C93F}" type="slidenum">
              <a:rPr lang="en-US" smtClean="0"/>
              <a:pPr lvl="2"/>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2"/>
            <a:fld id="{3DCAC6AB-2F9D-4E40-A7EB-2DCB20DB61CF}" type="slidenum">
              <a:rPr lang="en-US" smtClean="0"/>
              <a:pPr lvl="2"/>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lvl="2"/>
            <a:fld id="{870C7C61-E48B-4FFE-9FC4-FD2D3B744EAC}" type="slidenum">
              <a:rPr lang="en-US" smtClean="0"/>
              <a:pPr lvl="2"/>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lvl="2"/>
            <a:fld id="{B551025F-352A-438C-A171-5233D3E40CE2}" type="slidenum">
              <a:rPr lang="en-US" smtClean="0"/>
              <a:pPr lvl="2"/>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23"/>
          <p:cNvSpPr>
            <a:spLocks noChangeArrowheads="1"/>
          </p:cNvSpPr>
          <p:nvPr userDrawn="1"/>
        </p:nvSpPr>
        <p:spPr bwMode="auto">
          <a:xfrm>
            <a:off x="8869363" y="6484938"/>
            <a:ext cx="184150" cy="304800"/>
          </a:xfrm>
          <a:prstGeom prst="rect">
            <a:avLst/>
          </a:prstGeom>
          <a:noFill/>
          <a:ln w="9525">
            <a:noFill/>
            <a:miter lim="800000"/>
            <a:headEnd/>
            <a:tailEnd/>
          </a:ln>
          <a:effectLst/>
        </p:spPr>
        <p:txBody>
          <a:bodyPr wrap="none" anchor="ctr"/>
          <a:lstStyle/>
          <a:p>
            <a:endParaRPr lang="en-US"/>
          </a:p>
        </p:txBody>
      </p:sp>
      <p:sp>
        <p:nvSpPr>
          <p:cNvPr id="15" name="Line 25"/>
          <p:cNvSpPr>
            <a:spLocks noChangeShapeType="1"/>
          </p:cNvSpPr>
          <p:nvPr userDrawn="1"/>
        </p:nvSpPr>
        <p:spPr bwMode="auto">
          <a:xfrm>
            <a:off x="0" y="1371600"/>
            <a:ext cx="8026400" cy="0"/>
          </a:xfrm>
          <a:prstGeom prst="line">
            <a:avLst/>
          </a:prstGeom>
          <a:noFill/>
          <a:ln w="50800">
            <a:solidFill>
              <a:srgbClr val="C02C9D"/>
            </a:solidFill>
            <a:round/>
            <a:headEnd type="none" w="sm" len="sm"/>
            <a:tailEnd type="none" w="sm" len="sm"/>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ctrTitle"/>
          </p:nvPr>
        </p:nvSpPr>
        <p:spPr>
          <a:xfrm>
            <a:off x="0" y="228600"/>
            <a:ext cx="9144000" cy="1066800"/>
          </a:xfrm>
          <a:noFill/>
          <a:ln/>
        </p:spPr>
        <p:txBody>
          <a:bodyPr wrap="none" anchor="ctr">
            <a:noAutofit/>
          </a:bodyPr>
          <a:lstStyle/>
          <a:p>
            <a:pPr algn="ctr"/>
            <a:r>
              <a:rPr lang="en-US" sz="3600" dirty="0" smtClean="0">
                <a:latin typeface="Bookman Old Style" pitchFamily="18" charset="0"/>
              </a:rPr>
              <a:t>Chapter: 6 Investment Evaluation</a:t>
            </a:r>
            <a:br>
              <a:rPr lang="en-US" sz="3600" dirty="0" smtClean="0">
                <a:latin typeface="Bookman Old Style" pitchFamily="18" charset="0"/>
              </a:rPr>
            </a:br>
            <a:r>
              <a:rPr lang="en-US" sz="3600" dirty="0" smtClean="0">
                <a:latin typeface="Bookman Old Style" pitchFamily="18" charset="0"/>
              </a:rPr>
              <a:t>(Engineering Economics)</a:t>
            </a:r>
            <a:endParaRPr lang="en-US" sz="3600" dirty="0"/>
          </a:p>
        </p:txBody>
      </p:sp>
      <p:sp>
        <p:nvSpPr>
          <p:cNvPr id="45059" name="Rectangle 1027"/>
          <p:cNvSpPr>
            <a:spLocks noGrp="1" noChangeArrowheads="1"/>
          </p:cNvSpPr>
          <p:nvPr>
            <p:ph type="subTitle" idx="1"/>
          </p:nvPr>
        </p:nvSpPr>
        <p:spPr>
          <a:xfrm>
            <a:off x="228600" y="1676400"/>
            <a:ext cx="8458200" cy="4876800"/>
          </a:xfrm>
        </p:spPr>
        <p:txBody>
          <a:bodyPr>
            <a:normAutofit/>
          </a:bodyPr>
          <a:lstStyle/>
          <a:p>
            <a:pPr marL="342900" indent="-342900" algn="just">
              <a:buFont typeface="Wingdings" pitchFamily="2" charset="2"/>
              <a:buChar char="q"/>
            </a:pPr>
            <a:r>
              <a:rPr lang="en-US" sz="2000" b="1" dirty="0" smtClean="0">
                <a:solidFill>
                  <a:srgbClr val="C00000"/>
                </a:solidFill>
                <a:latin typeface="Bookman Old Style" pitchFamily="18" charset="0"/>
              </a:rPr>
              <a:t>Topics to be covered</a:t>
            </a:r>
          </a:p>
          <a:p>
            <a:pPr marL="800100" lvl="1" indent="-342900" algn="just">
              <a:buFont typeface="Wingdings" pitchFamily="2" charset="2"/>
              <a:buChar char="q"/>
            </a:pPr>
            <a:r>
              <a:rPr lang="en-US" dirty="0" smtClean="0">
                <a:latin typeface="Bookman Old Style" pitchFamily="18" charset="0"/>
              </a:rPr>
              <a:t>Introduction</a:t>
            </a:r>
          </a:p>
          <a:p>
            <a:pPr marL="800100" lvl="1" indent="-342900" algn="just">
              <a:buFont typeface="Wingdings" pitchFamily="2" charset="2"/>
              <a:buChar char="q"/>
            </a:pPr>
            <a:r>
              <a:rPr lang="en-US" dirty="0" smtClean="0">
                <a:latin typeface="Bookman Old Style" pitchFamily="18" charset="0"/>
              </a:rPr>
              <a:t>Types of Cost/Benefit</a:t>
            </a:r>
          </a:p>
          <a:p>
            <a:pPr marL="800100" lvl="1" indent="-342900" algn="just">
              <a:buFont typeface="Wingdings" pitchFamily="2" charset="2"/>
              <a:buChar char="q"/>
            </a:pPr>
            <a:r>
              <a:rPr lang="en-US" dirty="0">
                <a:latin typeface="Bookman Old Style" pitchFamily="18" charset="0"/>
              </a:rPr>
              <a:t>Cash flow Diagram</a:t>
            </a:r>
          </a:p>
          <a:p>
            <a:pPr marL="800100" lvl="1" indent="-342900" algn="just">
              <a:buFont typeface="Wingdings" pitchFamily="2" charset="2"/>
              <a:buChar char="q"/>
            </a:pPr>
            <a:r>
              <a:rPr lang="en-US" dirty="0" smtClean="0">
                <a:latin typeface="Bookman Old Style" pitchFamily="18" charset="0"/>
              </a:rPr>
              <a:t>Time Value of money</a:t>
            </a:r>
          </a:p>
          <a:p>
            <a:pPr marL="800100" lvl="1" indent="-342900" algn="just">
              <a:buFont typeface="Wingdings" pitchFamily="2" charset="2"/>
              <a:buChar char="q"/>
            </a:pPr>
            <a:r>
              <a:rPr lang="en-US" dirty="0" smtClean="0">
                <a:latin typeface="Bookman Old Style" pitchFamily="18" charset="0"/>
              </a:rPr>
              <a:t>Interest Formulas and Applications</a:t>
            </a:r>
          </a:p>
          <a:p>
            <a:pPr marL="793750" lvl="2" indent="-342900" algn="just">
              <a:buFont typeface="Wingdings" pitchFamily="2" charset="2"/>
              <a:buChar char="q"/>
            </a:pPr>
            <a:r>
              <a:rPr lang="en-US" sz="2400" dirty="0" smtClean="0">
                <a:latin typeface="Bookman Old Style" pitchFamily="18" charset="0"/>
              </a:rPr>
              <a:t>Project Selection</a:t>
            </a:r>
            <a:endParaRPr lang="en-US" sz="2400" dirty="0">
              <a:latin typeface="Bookman Old Style" pitchFamily="18" charset="0"/>
            </a:endParaRPr>
          </a:p>
          <a:p>
            <a:pPr lvl="2" algn="just"/>
            <a:endParaRPr lang="en-US" sz="2000" dirty="0" smtClean="0">
              <a:latin typeface="Bookman Old Style" pitchFamily="18" charset="0"/>
            </a:endParaRPr>
          </a:p>
        </p:txBody>
      </p:sp>
      <p:sp>
        <p:nvSpPr>
          <p:cNvPr id="2" name="Slide Number Placeholder 1"/>
          <p:cNvSpPr>
            <a:spLocks noGrp="1"/>
          </p:cNvSpPr>
          <p:nvPr>
            <p:ph type="sldNum" sz="quarter" idx="12"/>
          </p:nvPr>
        </p:nvSpPr>
        <p:spPr/>
        <p:txBody>
          <a:bodyPr/>
          <a:lstStyle/>
          <a:p>
            <a:pPr lvl="2"/>
            <a:fld id="{0F769731-0367-40E9-9A29-8C79E933F6C1}" type="slidenum">
              <a:rPr lang="en-US" sz="1800" smtClean="0">
                <a:effectLst/>
              </a:rPr>
              <a:pPr lvl="2"/>
              <a:t>1</a:t>
            </a:fld>
            <a:endParaRPr lang="en-US" sz="1800" dirty="0">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5059">
                                            <p:txEl>
                                              <p:pRg st="0" end="0"/>
                                            </p:txEl>
                                          </p:spTgt>
                                        </p:tgtEl>
                                        <p:attrNameLst>
                                          <p:attrName>style.visibility</p:attrName>
                                        </p:attrNameLst>
                                      </p:cBhvr>
                                      <p:to>
                                        <p:strVal val="visible"/>
                                      </p:to>
                                    </p:set>
                                    <p:anim calcmode="lin" valueType="num">
                                      <p:cBhvr additive="base">
                                        <p:cTn id="14"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5059">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5059">
                                            <p:txEl>
                                              <p:pRg st="1" end="1"/>
                                            </p:txEl>
                                          </p:spTgt>
                                        </p:tgtEl>
                                        <p:attrNameLst>
                                          <p:attrName>style.visibility</p:attrName>
                                        </p:attrNameLst>
                                      </p:cBhvr>
                                      <p:to>
                                        <p:strVal val="visible"/>
                                      </p:to>
                                    </p:set>
                                    <p:anim calcmode="lin" valueType="num">
                                      <p:cBhvr additive="base">
                                        <p:cTn id="18"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5059">
                                            <p:txEl>
                                              <p:pRg st="2" end="2"/>
                                            </p:txEl>
                                          </p:spTgt>
                                        </p:tgtEl>
                                        <p:attrNameLst>
                                          <p:attrName>style.visibility</p:attrName>
                                        </p:attrNameLst>
                                      </p:cBhvr>
                                      <p:to>
                                        <p:strVal val="visible"/>
                                      </p:to>
                                    </p:set>
                                    <p:anim calcmode="lin" valueType="num">
                                      <p:cBhvr additive="base">
                                        <p:cTn id="22"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5059">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5059">
                                            <p:txEl>
                                              <p:pRg st="3" end="3"/>
                                            </p:txEl>
                                          </p:spTgt>
                                        </p:tgtEl>
                                        <p:attrNameLst>
                                          <p:attrName>style.visibility</p:attrName>
                                        </p:attrNameLst>
                                      </p:cBhvr>
                                      <p:to>
                                        <p:strVal val="visible"/>
                                      </p:to>
                                    </p:set>
                                    <p:anim calcmode="lin" valueType="num">
                                      <p:cBhvr additive="base">
                                        <p:cTn id="26"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5059">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5059">
                                            <p:txEl>
                                              <p:pRg st="4" end="4"/>
                                            </p:txEl>
                                          </p:spTgt>
                                        </p:tgtEl>
                                        <p:attrNameLst>
                                          <p:attrName>style.visibility</p:attrName>
                                        </p:attrNameLst>
                                      </p:cBhvr>
                                      <p:to>
                                        <p:strVal val="visible"/>
                                      </p:to>
                                    </p:set>
                                    <p:anim calcmode="lin" valueType="num">
                                      <p:cBhvr additive="base">
                                        <p:cTn id="30"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5059">
                                            <p:txEl>
                                              <p:pRg st="5" end="5"/>
                                            </p:txEl>
                                          </p:spTgt>
                                        </p:tgtEl>
                                        <p:attrNameLst>
                                          <p:attrName>style.visibility</p:attrName>
                                        </p:attrNameLst>
                                      </p:cBhvr>
                                      <p:to>
                                        <p:strVal val="visible"/>
                                      </p:to>
                                    </p:set>
                                    <p:anim calcmode="lin" valueType="num">
                                      <p:cBhvr additive="base">
                                        <p:cTn id="34"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5059">
                                            <p:txEl>
                                              <p:pRg st="6" end="6"/>
                                            </p:txEl>
                                          </p:spTgt>
                                        </p:tgtEl>
                                        <p:attrNameLst>
                                          <p:attrName>style.visibility</p:attrName>
                                        </p:attrNameLst>
                                      </p:cBhvr>
                                      <p:to>
                                        <p:strVal val="visible"/>
                                      </p:to>
                                    </p:set>
                                    <p:anim calcmode="lin" valueType="num">
                                      <p:cBhvr additive="base">
                                        <p:cTn id="38"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Cash Flow Diagram</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0" y="1411406"/>
            <a:ext cx="8839200" cy="1255594"/>
          </a:xfrm>
          <a:noFill/>
          <a:ln/>
        </p:spPr>
        <p:txBody>
          <a:bodyPr lIns="90488" tIns="44450" rIns="90488" bIns="44450">
            <a:noAutofit/>
          </a:bodyPr>
          <a:lstStyle/>
          <a:p>
            <a:pPr algn="just">
              <a:lnSpc>
                <a:spcPct val="150000"/>
              </a:lnSpc>
              <a:spcBef>
                <a:spcPct val="35000"/>
              </a:spcBef>
              <a:buFont typeface="Wingdings" pitchFamily="2" charset="2"/>
              <a:buChar char="q"/>
            </a:pPr>
            <a:r>
              <a:rPr lang="en-US" sz="2000" dirty="0" smtClean="0">
                <a:latin typeface="Bookman Old Style" pitchFamily="18" charset="0"/>
              </a:rPr>
              <a:t>Different </a:t>
            </a:r>
            <a:r>
              <a:rPr lang="en-US" sz="2000" dirty="0">
                <a:latin typeface="Bookman Old Style" pitchFamily="18" charset="0"/>
              </a:rPr>
              <a:t>cost flows are drawn to relative </a:t>
            </a:r>
            <a:r>
              <a:rPr lang="en-US" sz="2000" dirty="0" smtClean="0">
                <a:latin typeface="Bookman Old Style" pitchFamily="18" charset="0"/>
              </a:rPr>
              <a:t>scale.</a:t>
            </a:r>
            <a:endParaRPr lang="en-US" sz="2000" dirty="0">
              <a:latin typeface="Bookman Old Style" pitchFamily="18" charset="0"/>
            </a:endParaRPr>
          </a:p>
          <a:p>
            <a:pPr algn="just">
              <a:lnSpc>
                <a:spcPct val="150000"/>
              </a:lnSpc>
              <a:spcBef>
                <a:spcPct val="35000"/>
              </a:spcBef>
              <a:buFont typeface="Wingdings" pitchFamily="2" charset="2"/>
              <a:buChar char="q"/>
            </a:pPr>
            <a:r>
              <a:rPr lang="en-US" sz="2000" dirty="0" smtClean="0">
                <a:latin typeface="Bookman Old Style" pitchFamily="18" charset="0"/>
              </a:rPr>
              <a:t>Horizontal </a:t>
            </a:r>
            <a:r>
              <a:rPr lang="en-US" sz="2000" dirty="0">
                <a:latin typeface="Bookman Old Style" pitchFamily="18" charset="0"/>
              </a:rPr>
              <a:t>axis = </a:t>
            </a:r>
            <a:r>
              <a:rPr lang="en-US" sz="2000" i="1" dirty="0">
                <a:solidFill>
                  <a:srgbClr val="C00000"/>
                </a:solidFill>
                <a:latin typeface="Bookman Old Style" pitchFamily="18" charset="0"/>
              </a:rPr>
              <a:t>time</a:t>
            </a:r>
            <a:r>
              <a:rPr lang="en-US" sz="2000" dirty="0">
                <a:latin typeface="Bookman Old Style" pitchFamily="18" charset="0"/>
              </a:rPr>
              <a:t>; vertical axis = </a:t>
            </a:r>
            <a:r>
              <a:rPr lang="en-US" sz="2000" i="1" dirty="0">
                <a:solidFill>
                  <a:srgbClr val="C00000"/>
                </a:solidFill>
                <a:latin typeface="Bookman Old Style" pitchFamily="18" charset="0"/>
              </a:rPr>
              <a:t>costs and </a:t>
            </a:r>
            <a:r>
              <a:rPr lang="en-US" sz="2000" i="1" dirty="0" smtClean="0">
                <a:solidFill>
                  <a:srgbClr val="C00000"/>
                </a:solidFill>
                <a:latin typeface="Bookman Old Style" pitchFamily="18" charset="0"/>
              </a:rPr>
              <a:t>benefits</a:t>
            </a:r>
            <a:r>
              <a:rPr lang="en-US" sz="2000" dirty="0" smtClean="0">
                <a:latin typeface="Bookman Old Style" pitchFamily="18" charset="0"/>
              </a:rPr>
              <a:t>. </a:t>
            </a:r>
            <a:endParaRPr lang="en-US" sz="2000" dirty="0">
              <a:latin typeface="Bookman Old Style" pitchFamily="18" charset="0"/>
            </a:endParaRPr>
          </a:p>
          <a:p>
            <a:pPr marL="0" indent="0" algn="just">
              <a:lnSpc>
                <a:spcPct val="150000"/>
              </a:lnSpc>
              <a:spcBef>
                <a:spcPct val="35000"/>
              </a:spcBef>
              <a:buNone/>
            </a:pP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b="1" dirty="0" smtClean="0">
              <a:solidFill>
                <a:srgbClr val="C00000"/>
              </a:solidFill>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8" y="2819400"/>
            <a:ext cx="8004412" cy="3276600"/>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10</a:t>
            </a:fld>
            <a:endParaRPr lang="en-US" sz="1800" dirty="0">
              <a:effectLst/>
            </a:endParaRPr>
          </a:p>
        </p:txBody>
      </p:sp>
    </p:spTree>
    <p:extLst>
      <p:ext uri="{BB962C8B-B14F-4D97-AF65-F5344CB8AC3E}">
        <p14:creationId xmlns:p14="http://schemas.microsoft.com/office/powerpoint/2010/main" val="192448098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Drawing Cash Flow Diagram</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4455994"/>
          </a:xfrm>
          <a:noFill/>
          <a:ln/>
        </p:spPr>
        <p:txBody>
          <a:bodyPr lIns="90488" tIns="44450" rIns="90488" bIns="44450">
            <a:noAutofit/>
          </a:bodyPr>
          <a:lstStyle/>
          <a:p>
            <a:pPr algn="just">
              <a:lnSpc>
                <a:spcPct val="150000"/>
              </a:lnSpc>
              <a:spcBef>
                <a:spcPct val="35000"/>
              </a:spcBef>
              <a:buFont typeface="Wingdings" pitchFamily="2" charset="2"/>
              <a:buChar char="q"/>
            </a:pPr>
            <a:r>
              <a:rPr lang="en-US" sz="2000" dirty="0" smtClean="0">
                <a:latin typeface="Bookman Old Style" pitchFamily="18" charset="0"/>
              </a:rPr>
              <a:t> In </a:t>
            </a:r>
            <a:r>
              <a:rPr lang="en-US" sz="2000" dirty="0">
                <a:latin typeface="Bookman Old Style" pitchFamily="18" charset="0"/>
              </a:rPr>
              <a:t>a </a:t>
            </a:r>
            <a:r>
              <a:rPr lang="en-US" sz="2000" i="1" dirty="0">
                <a:solidFill>
                  <a:srgbClr val="C00000"/>
                </a:solidFill>
                <a:latin typeface="Bookman Old Style" pitchFamily="18" charset="0"/>
              </a:rPr>
              <a:t>cash flow diagram (CFD) </a:t>
            </a:r>
            <a:r>
              <a:rPr lang="en-US" sz="2000" dirty="0">
                <a:latin typeface="Bookman Old Style" pitchFamily="18" charset="0"/>
              </a:rPr>
              <a:t>the end of period t is the same as the beginning of period (t+1</a:t>
            </a:r>
            <a:r>
              <a:rPr lang="en-US" sz="2000" dirty="0" smtClean="0">
                <a:latin typeface="Bookman Old Style" pitchFamily="18" charset="0"/>
              </a:rPr>
              <a:t>).</a:t>
            </a:r>
            <a:endParaRPr lang="en-US" sz="2000" dirty="0">
              <a:latin typeface="Bookman Old Style" pitchFamily="18" charset="0"/>
            </a:endParaRPr>
          </a:p>
          <a:p>
            <a:pPr algn="just">
              <a:lnSpc>
                <a:spcPct val="150000"/>
              </a:lnSpc>
              <a:spcBef>
                <a:spcPct val="35000"/>
              </a:spcBef>
              <a:buFont typeface="Wingdings" pitchFamily="2" charset="2"/>
              <a:buChar char="q"/>
            </a:pPr>
            <a:r>
              <a:rPr lang="en-US" sz="2000" dirty="0" smtClean="0">
                <a:latin typeface="Bookman Old Style" pitchFamily="18" charset="0"/>
              </a:rPr>
              <a:t> Beginning </a:t>
            </a:r>
            <a:r>
              <a:rPr lang="en-US" sz="2000" dirty="0">
                <a:latin typeface="Bookman Old Style" pitchFamily="18" charset="0"/>
              </a:rPr>
              <a:t>of period cash flows are: </a:t>
            </a:r>
            <a:r>
              <a:rPr lang="en-US" sz="2000" i="1" dirty="0">
                <a:solidFill>
                  <a:srgbClr val="C00000"/>
                </a:solidFill>
                <a:latin typeface="Bookman Old Style" pitchFamily="18" charset="0"/>
              </a:rPr>
              <a:t>rent, lease, and insurance </a:t>
            </a:r>
            <a:r>
              <a:rPr lang="en-US" sz="2000" i="1" dirty="0" smtClean="0">
                <a:solidFill>
                  <a:srgbClr val="C00000"/>
                </a:solidFill>
                <a:latin typeface="Bookman Old Style" pitchFamily="18" charset="0"/>
              </a:rPr>
              <a:t>payments</a:t>
            </a:r>
            <a:r>
              <a:rPr lang="en-US" sz="2000" dirty="0" smtClean="0">
                <a:latin typeface="Bookman Old Style" pitchFamily="18" charset="0"/>
              </a:rPr>
              <a:t>.</a:t>
            </a:r>
            <a:endParaRPr lang="en-US" sz="2000" dirty="0">
              <a:latin typeface="Bookman Old Style" pitchFamily="18" charset="0"/>
            </a:endParaRPr>
          </a:p>
          <a:p>
            <a:pPr algn="just">
              <a:lnSpc>
                <a:spcPct val="150000"/>
              </a:lnSpc>
              <a:spcBef>
                <a:spcPct val="35000"/>
              </a:spcBef>
              <a:buFont typeface="Wingdings" pitchFamily="2" charset="2"/>
              <a:buChar char="q"/>
            </a:pPr>
            <a:r>
              <a:rPr lang="en-US" sz="2000" dirty="0" smtClean="0">
                <a:latin typeface="Bookman Old Style" pitchFamily="18" charset="0"/>
              </a:rPr>
              <a:t> End-of-period </a:t>
            </a:r>
            <a:r>
              <a:rPr lang="en-US" sz="2000" dirty="0">
                <a:latin typeface="Bookman Old Style" pitchFamily="18" charset="0"/>
              </a:rPr>
              <a:t>cash flows are: </a:t>
            </a:r>
            <a:r>
              <a:rPr lang="en-US" sz="2000" i="1" dirty="0" smtClean="0">
                <a:solidFill>
                  <a:srgbClr val="C00000"/>
                </a:solidFill>
                <a:latin typeface="Bookman Old Style" pitchFamily="18" charset="0"/>
              </a:rPr>
              <a:t>salvages</a:t>
            </a:r>
            <a:r>
              <a:rPr lang="en-US" sz="2000" i="1" dirty="0">
                <a:solidFill>
                  <a:srgbClr val="C00000"/>
                </a:solidFill>
                <a:latin typeface="Bookman Old Style" pitchFamily="18" charset="0"/>
              </a:rPr>
              <a:t>, revenues, </a:t>
            </a:r>
            <a:r>
              <a:rPr lang="en-US" sz="2000" i="1" dirty="0" smtClean="0">
                <a:solidFill>
                  <a:srgbClr val="C00000"/>
                </a:solidFill>
                <a:latin typeface="Bookman Old Style" pitchFamily="18" charset="0"/>
              </a:rPr>
              <a:t>overhauls</a:t>
            </a:r>
            <a:r>
              <a:rPr lang="en-US" sz="2000" dirty="0" smtClean="0">
                <a:latin typeface="Bookman Old Style" pitchFamily="18" charset="0"/>
              </a:rPr>
              <a:t>.</a:t>
            </a:r>
            <a:endParaRPr lang="en-US" sz="2000" dirty="0">
              <a:latin typeface="Bookman Old Style" pitchFamily="18" charset="0"/>
            </a:endParaRPr>
          </a:p>
          <a:p>
            <a:pPr algn="just">
              <a:lnSpc>
                <a:spcPct val="150000"/>
              </a:lnSpc>
              <a:spcBef>
                <a:spcPct val="35000"/>
              </a:spcBef>
              <a:buFont typeface="Wingdings" pitchFamily="2" charset="2"/>
              <a:buChar char="q"/>
            </a:pPr>
            <a:r>
              <a:rPr lang="en-US" sz="2000" dirty="0" smtClean="0">
                <a:latin typeface="Bookman Old Style" pitchFamily="18" charset="0"/>
              </a:rPr>
              <a:t> The </a:t>
            </a:r>
            <a:r>
              <a:rPr lang="en-US" sz="2000" dirty="0">
                <a:latin typeface="Bookman Old Style" pitchFamily="18" charset="0"/>
              </a:rPr>
              <a:t>choice of time 0 is arbitrary. It can be </a:t>
            </a:r>
            <a:r>
              <a:rPr lang="en-US" sz="2000" i="1" dirty="0">
                <a:solidFill>
                  <a:schemeClr val="accent1"/>
                </a:solidFill>
                <a:latin typeface="Bookman Old Style" pitchFamily="18" charset="0"/>
              </a:rPr>
              <a:t>when a project is analyzed, when funding is approved, or when construction </a:t>
            </a:r>
            <a:r>
              <a:rPr lang="en-US" sz="2000" i="1" dirty="0" smtClean="0">
                <a:solidFill>
                  <a:schemeClr val="accent1"/>
                </a:solidFill>
                <a:latin typeface="Bookman Old Style" pitchFamily="18" charset="0"/>
              </a:rPr>
              <a:t>begins</a:t>
            </a:r>
            <a:r>
              <a:rPr lang="en-US" sz="2000" dirty="0" smtClean="0">
                <a:latin typeface="Bookman Old Style" pitchFamily="18" charset="0"/>
              </a:rPr>
              <a:t>.</a:t>
            </a:r>
          </a:p>
          <a:p>
            <a:pPr marL="0" indent="0" algn="just">
              <a:lnSpc>
                <a:spcPct val="150000"/>
              </a:lnSpc>
              <a:spcBef>
                <a:spcPct val="35000"/>
              </a:spcBef>
              <a:buNone/>
            </a:pP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b="1" dirty="0" smtClean="0">
              <a:solidFill>
                <a:srgbClr val="C00000"/>
              </a:solidFill>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11</a:t>
            </a:fld>
            <a:endParaRPr lang="en-US" sz="1800" dirty="0">
              <a:effectLst/>
            </a:endParaRPr>
          </a:p>
        </p:txBody>
      </p:sp>
    </p:spTree>
    <p:extLst>
      <p:ext uri="{BB962C8B-B14F-4D97-AF65-F5344CB8AC3E}">
        <p14:creationId xmlns:p14="http://schemas.microsoft.com/office/powerpoint/2010/main" val="39762920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Drawing Cash Flow Diagram</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0" y="1411406"/>
            <a:ext cx="8839200" cy="54465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b="1" i="1" dirty="0" smtClean="0">
                <a:solidFill>
                  <a:srgbClr val="C00000"/>
                </a:solidFill>
                <a:latin typeface="Bookman Old Style" pitchFamily="18" charset="0"/>
              </a:rPr>
              <a:t>Example 1:</a:t>
            </a:r>
            <a:r>
              <a:rPr lang="en-US" sz="2000" dirty="0" smtClean="0">
                <a:latin typeface="Bookman Old Style" pitchFamily="18" charset="0"/>
              </a:rPr>
              <a:t> A </a:t>
            </a:r>
            <a:r>
              <a:rPr lang="en-US" sz="2000" dirty="0">
                <a:latin typeface="Bookman Old Style" pitchFamily="18" charset="0"/>
              </a:rPr>
              <a:t>car leasing (renting) company buys a car from a wholesaler for </a:t>
            </a:r>
            <a:r>
              <a:rPr lang="en-US" sz="2000" i="1" dirty="0">
                <a:solidFill>
                  <a:schemeClr val="accent1"/>
                </a:solidFill>
                <a:latin typeface="Bookman Old Style" pitchFamily="18" charset="0"/>
              </a:rPr>
              <a:t>$24,000 </a:t>
            </a:r>
            <a:r>
              <a:rPr lang="en-US" sz="2000" dirty="0">
                <a:latin typeface="Bookman Old Style" pitchFamily="18" charset="0"/>
              </a:rPr>
              <a:t>and leases it to a customer for </a:t>
            </a:r>
            <a:r>
              <a:rPr lang="en-US" sz="2000" i="1" dirty="0">
                <a:solidFill>
                  <a:srgbClr val="C00000"/>
                </a:solidFill>
                <a:latin typeface="Bookman Old Style" pitchFamily="18" charset="0"/>
              </a:rPr>
              <a:t>four years at $5,000 per year</a:t>
            </a:r>
            <a:r>
              <a:rPr lang="en-US" sz="2000" dirty="0">
                <a:latin typeface="Bookman Old Style" pitchFamily="18" charset="0"/>
              </a:rPr>
              <a:t>. Since the maintenance is not included in the lease, the leasing company has to spend $400 per year in servicing the car. At the end of the four years, the leasing company takes back the car and sells it to a secondhand car dealer for $15,000. For the moment, in constructing the cash flow diagram, we will not consider tax, inflation, and depreciation. </a:t>
            </a:r>
            <a:endParaRPr lang="en-US" sz="2000" dirty="0" smtClean="0">
              <a:latin typeface="Bookman Old Style" pitchFamily="18" charset="0"/>
            </a:endParaRPr>
          </a:p>
          <a:p>
            <a:pPr algn="just">
              <a:lnSpc>
                <a:spcPct val="150000"/>
              </a:lnSpc>
              <a:spcBef>
                <a:spcPct val="35000"/>
              </a:spcBef>
              <a:buFont typeface="Wingdings" pitchFamily="2" charset="2"/>
              <a:buChar char="q"/>
            </a:pPr>
            <a:r>
              <a:rPr lang="en-US" sz="2000" b="1" i="1" dirty="0" smtClean="0">
                <a:solidFill>
                  <a:srgbClr val="C00000"/>
                </a:solidFill>
                <a:latin typeface="Bookman Old Style" pitchFamily="18" charset="0"/>
              </a:rPr>
              <a:t>Solution:</a:t>
            </a:r>
            <a:endParaRPr lang="en-US" sz="2000" b="1" i="1" dirty="0">
              <a:solidFill>
                <a:srgbClr val="C00000"/>
              </a:solidFill>
              <a:latin typeface="Bookman Old Style" pitchFamily="18" charset="0"/>
            </a:endParaRPr>
          </a:p>
          <a:p>
            <a:pPr marL="0" indent="0" algn="just">
              <a:lnSpc>
                <a:spcPct val="150000"/>
              </a:lnSpc>
              <a:spcBef>
                <a:spcPct val="35000"/>
              </a:spcBef>
              <a:buNone/>
            </a:pPr>
            <a:r>
              <a:rPr lang="en-US" sz="2000" dirty="0" smtClean="0">
                <a:latin typeface="Bookman Old Style" pitchFamily="18" charset="0"/>
              </a:rPr>
              <a:t>    </a:t>
            </a:r>
          </a:p>
          <a:p>
            <a:pPr algn="just">
              <a:lnSpc>
                <a:spcPct val="150000"/>
              </a:lnSpc>
              <a:spcBef>
                <a:spcPct val="35000"/>
              </a:spcBef>
              <a:buFont typeface="Wingdings" pitchFamily="2" charset="2"/>
              <a:buChar char="q"/>
            </a:pPr>
            <a:endParaRPr lang="en-US" sz="2000" b="1" dirty="0" smtClean="0">
              <a:solidFill>
                <a:srgbClr val="C00000"/>
              </a:solidFill>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5181600"/>
            <a:ext cx="655319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12</a:t>
            </a:fld>
            <a:endParaRPr lang="en-US" sz="1800" dirty="0">
              <a:effectLst/>
            </a:endParaRPr>
          </a:p>
        </p:txBody>
      </p:sp>
    </p:spTree>
    <p:extLst>
      <p:ext uri="{BB962C8B-B14F-4D97-AF65-F5344CB8AC3E}">
        <p14:creationId xmlns:p14="http://schemas.microsoft.com/office/powerpoint/2010/main" val="33746921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Time Value of Money</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1941394"/>
          </a:xfrm>
          <a:noFill/>
          <a:ln/>
        </p:spPr>
        <p:txBody>
          <a:bodyPr lIns="90488" tIns="44450" rIns="90488" bIns="44450">
            <a:normAutofit/>
          </a:bodyPr>
          <a:lstStyle/>
          <a:p>
            <a:pPr algn="just">
              <a:spcBef>
                <a:spcPct val="35000"/>
              </a:spcBef>
              <a:buFont typeface="Wingdings" pitchFamily="2" charset="2"/>
              <a:buChar char="q"/>
            </a:pPr>
            <a:r>
              <a:rPr lang="en-US" sz="2000" dirty="0">
                <a:latin typeface="Bookman Old Style" pitchFamily="18" charset="0"/>
              </a:rPr>
              <a:t>Money has value</a:t>
            </a:r>
          </a:p>
          <a:p>
            <a:pPr algn="just">
              <a:spcBef>
                <a:spcPct val="35000"/>
              </a:spcBef>
              <a:buFont typeface="Wingdings" pitchFamily="2" charset="2"/>
              <a:buChar char="q"/>
            </a:pPr>
            <a:r>
              <a:rPr lang="en-US" sz="2000" dirty="0">
                <a:latin typeface="Bookman Old Style" pitchFamily="18" charset="0"/>
              </a:rPr>
              <a:t>Money can be leased or rented</a:t>
            </a:r>
          </a:p>
          <a:p>
            <a:pPr algn="just">
              <a:spcBef>
                <a:spcPct val="35000"/>
              </a:spcBef>
              <a:buFont typeface="Wingdings" pitchFamily="2" charset="2"/>
              <a:buChar char="q"/>
            </a:pPr>
            <a:r>
              <a:rPr lang="en-US" sz="2000" dirty="0">
                <a:latin typeface="Bookman Old Style" pitchFamily="18" charset="0"/>
              </a:rPr>
              <a:t>The payment is called interest</a:t>
            </a:r>
          </a:p>
          <a:p>
            <a:pPr algn="just">
              <a:spcBef>
                <a:spcPct val="35000"/>
              </a:spcBef>
              <a:buFont typeface="Wingdings" pitchFamily="2" charset="2"/>
              <a:buChar char="q"/>
            </a:pPr>
            <a:r>
              <a:rPr lang="en-US" sz="2000" dirty="0">
                <a:latin typeface="Bookman Old Style" pitchFamily="18" charset="0"/>
              </a:rPr>
              <a:t>If you put $100 in a bank at 9% interest for one time period you will receive back your original $100 plus $</a:t>
            </a:r>
            <a:r>
              <a:rPr lang="en-US" sz="2000" dirty="0" smtClean="0">
                <a:latin typeface="Bookman Old Style" pitchFamily="18" charset="0"/>
              </a:rPr>
              <a:t>9.</a:t>
            </a:r>
          </a:p>
          <a:p>
            <a:pPr lvl="1" algn="just">
              <a:spcBef>
                <a:spcPct val="35000"/>
              </a:spcBef>
              <a:buFontTx/>
              <a:buNone/>
            </a:pPr>
            <a:endParaRPr lang="en-US" sz="2000" dirty="0">
              <a:latin typeface="Bookman Old Style"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1524000"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533400" y="3429000"/>
            <a:ext cx="4296369" cy="584775"/>
          </a:xfrm>
          <a:prstGeom prst="rect">
            <a:avLst/>
          </a:prstGeom>
          <a:solidFill>
            <a:srgbClr val="FFFF99">
              <a:alpha val="50195"/>
            </a:srgbClr>
          </a:solidFill>
          <a:ln w="9525">
            <a:solidFill>
              <a:srgbClr val="FF0000"/>
            </a:solidFill>
            <a:miter lim="800000"/>
            <a:headEnd/>
            <a:tailEnd/>
          </a:ln>
        </p:spPr>
        <p:txBody>
          <a:bodyPr wrap="none">
            <a:spAutoFit/>
          </a:bodyPr>
          <a:lstStyle/>
          <a:p>
            <a:pPr algn="just"/>
            <a:r>
              <a:rPr lang="en-US" sz="1600" dirty="0">
                <a:effectLst/>
                <a:latin typeface="Bookman Old Style" pitchFamily="18" charset="0"/>
              </a:rPr>
              <a:t>Original amount to be returned = $100</a:t>
            </a:r>
          </a:p>
          <a:p>
            <a:pPr algn="just"/>
            <a:r>
              <a:rPr lang="en-US" sz="1600" dirty="0">
                <a:effectLst/>
                <a:latin typeface="Bookman Old Style" pitchFamily="18" charset="0"/>
              </a:rPr>
              <a:t>Interest to be returned = $100 x .09 = $9</a:t>
            </a:r>
          </a:p>
        </p:txBody>
      </p:sp>
      <p:sp>
        <p:nvSpPr>
          <p:cNvPr id="2" name="TextBox 1"/>
          <p:cNvSpPr txBox="1"/>
          <p:nvPr/>
        </p:nvSpPr>
        <p:spPr>
          <a:xfrm>
            <a:off x="228600" y="4114800"/>
            <a:ext cx="8077200" cy="2554545"/>
          </a:xfrm>
          <a:prstGeom prst="rect">
            <a:avLst/>
          </a:prstGeom>
          <a:noFill/>
        </p:spPr>
        <p:txBody>
          <a:bodyPr wrap="square" rtlCol="0">
            <a:spAutoFit/>
          </a:bodyPr>
          <a:lstStyle/>
          <a:p>
            <a:pPr marL="342900" indent="-342900" algn="just">
              <a:buClr>
                <a:schemeClr val="accent2"/>
              </a:buClr>
              <a:buFont typeface="Wingdings" pitchFamily="2" charset="2"/>
              <a:buChar char="q"/>
            </a:pPr>
            <a:r>
              <a:rPr lang="en-US" sz="2000" dirty="0">
                <a:effectLst/>
                <a:latin typeface="Bookman Old Style" pitchFamily="18" charset="0"/>
              </a:rPr>
              <a:t>The “value” of money depends on the amount and when it is received or spent</a:t>
            </a:r>
            <a:r>
              <a:rPr lang="en-US" sz="2000" dirty="0" smtClean="0">
                <a:effectLst/>
                <a:latin typeface="Bookman Old Style" pitchFamily="18" charset="0"/>
              </a:rPr>
              <a:t>.</a:t>
            </a:r>
          </a:p>
          <a:p>
            <a:pPr marL="342900" indent="-342900" algn="just">
              <a:buClr>
                <a:schemeClr val="accent2"/>
              </a:buClr>
              <a:buFont typeface="Wingdings" pitchFamily="2" charset="2"/>
              <a:buChar char="q"/>
            </a:pPr>
            <a:r>
              <a:rPr lang="en-US" sz="2000" dirty="0">
                <a:effectLst/>
                <a:latin typeface="Bookman Old Style" pitchFamily="18" charset="0"/>
              </a:rPr>
              <a:t>Example: What amount must be paid to settle a </a:t>
            </a:r>
            <a:r>
              <a:rPr lang="en-US" sz="2000" i="1" dirty="0">
                <a:solidFill>
                  <a:schemeClr val="accent1"/>
                </a:solidFill>
                <a:effectLst/>
                <a:latin typeface="Bookman Old Style" pitchFamily="18" charset="0"/>
              </a:rPr>
              <a:t>current debt of $1000</a:t>
            </a:r>
            <a:r>
              <a:rPr lang="en-US" sz="2000" dirty="0">
                <a:effectLst/>
                <a:latin typeface="Bookman Old Style" pitchFamily="18" charset="0"/>
              </a:rPr>
              <a:t> in two years at an interest rate of 8% </a:t>
            </a:r>
            <a:r>
              <a:rPr lang="en-US" sz="2000" dirty="0" smtClean="0">
                <a:effectLst/>
                <a:latin typeface="Bookman Old Style" pitchFamily="18" charset="0"/>
              </a:rPr>
              <a:t>?</a:t>
            </a:r>
          </a:p>
          <a:p>
            <a:pPr marL="342900" indent="-342900" algn="just">
              <a:buClr>
                <a:schemeClr val="accent2"/>
              </a:buClr>
              <a:buFont typeface="Wingdings" pitchFamily="2" charset="2"/>
              <a:buChar char="q"/>
            </a:pPr>
            <a:r>
              <a:rPr lang="fr-FR" sz="2000" dirty="0">
                <a:effectLst/>
                <a:latin typeface="Bookman Old Style" pitchFamily="18" charset="0"/>
              </a:rPr>
              <a:t>Solution: $1000 (1 + 0.08) (1 + 0.08) = $1166</a:t>
            </a:r>
          </a:p>
          <a:p>
            <a:pPr marL="342900" indent="-342900" algn="just">
              <a:buClr>
                <a:schemeClr val="accent2"/>
              </a:buClr>
              <a:buFont typeface="Wingdings" pitchFamily="2" charset="2"/>
              <a:buChar char="q"/>
            </a:pPr>
            <a:endParaRPr lang="en-US" sz="2000" dirty="0" smtClean="0">
              <a:effectLst/>
              <a:latin typeface="Bookman Old Style" pitchFamily="18" charset="0"/>
            </a:endParaRPr>
          </a:p>
          <a:p>
            <a:pPr algn="just"/>
            <a:endParaRPr lang="en-US" sz="2000" dirty="0" smtClean="0">
              <a:effectLst/>
              <a:latin typeface="Bookman Old Style" pitchFamily="18" charset="0"/>
            </a:endParaRPr>
          </a:p>
          <a:p>
            <a:pPr algn="just"/>
            <a:endParaRPr lang="en-US" sz="2000" dirty="0">
              <a:effectLst/>
              <a:latin typeface="Bookman Old Style"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812809"/>
            <a:ext cx="6019800" cy="104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lvl="2"/>
            <a:fld id="{C02AC28F-CEE7-43DC-837E-89817FD3E2D8}" type="slidenum">
              <a:rPr lang="en-US" sz="1800" smtClean="0">
                <a:effectLst/>
              </a:rPr>
              <a:pPr lvl="2"/>
              <a:t>13</a:t>
            </a:fld>
            <a:endParaRPr lang="en-US" sz="1800" dirty="0">
              <a:effectLst/>
            </a:endParaRPr>
          </a:p>
        </p:txBody>
      </p:sp>
    </p:spTree>
    <p:extLst>
      <p:ext uri="{BB962C8B-B14F-4D97-AF65-F5344CB8AC3E}">
        <p14:creationId xmlns:p14="http://schemas.microsoft.com/office/powerpoint/2010/main" val="181955532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fade">
                                      <p:cBhvr>
                                        <p:cTn id="2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P spid="5"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200" dirty="0" smtClean="0">
                <a:latin typeface="Bookman Old Style" pitchFamily="18" charset="0"/>
              </a:rPr>
              <a:t>Interest Formulas and Their Applications</a:t>
            </a:r>
            <a:endParaRPr lang="en-US" sz="32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50655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b="1" dirty="0">
                <a:solidFill>
                  <a:srgbClr val="C00000"/>
                </a:solidFill>
                <a:latin typeface="Bookman Old Style" pitchFamily="18" charset="0"/>
              </a:rPr>
              <a:t>Interest </a:t>
            </a:r>
            <a:r>
              <a:rPr lang="en-US" sz="2000" b="1" dirty="0" smtClean="0">
                <a:solidFill>
                  <a:srgbClr val="C00000"/>
                </a:solidFill>
                <a:latin typeface="Bookman Old Style" pitchFamily="18" charset="0"/>
              </a:rPr>
              <a:t>rate: </a:t>
            </a:r>
            <a:r>
              <a:rPr lang="en-US" sz="2000" dirty="0">
                <a:latin typeface="Bookman Old Style" pitchFamily="18" charset="0"/>
              </a:rPr>
              <a:t>is the rental value of money. It represents the growth of capital per unit period. The period may be a month, a quarter, semiannual or a year. </a:t>
            </a:r>
            <a:endParaRPr lang="en-US" sz="2000" dirty="0" smtClean="0">
              <a:latin typeface="Bookman Old Style" pitchFamily="18" charset="0"/>
            </a:endParaRPr>
          </a:p>
          <a:p>
            <a:pPr algn="just">
              <a:lnSpc>
                <a:spcPct val="150000"/>
              </a:lnSpc>
              <a:spcBef>
                <a:spcPct val="35000"/>
              </a:spcBef>
              <a:buFont typeface="Wingdings" pitchFamily="2" charset="2"/>
              <a:buChar char="q"/>
            </a:pPr>
            <a:r>
              <a:rPr lang="en-US" sz="2000" b="1" dirty="0" smtClean="0">
                <a:solidFill>
                  <a:srgbClr val="C00000"/>
                </a:solidFill>
                <a:latin typeface="Bookman Old Style" pitchFamily="18" charset="0"/>
              </a:rPr>
              <a:t>Interest formulas:</a:t>
            </a:r>
          </a:p>
          <a:p>
            <a:pPr algn="just">
              <a:lnSpc>
                <a:spcPct val="150000"/>
              </a:lnSpc>
              <a:spcBef>
                <a:spcPct val="35000"/>
              </a:spcBef>
              <a:buFont typeface="Wingdings" panose="05000000000000000000" pitchFamily="2" charset="2"/>
              <a:buChar char="v"/>
            </a:pPr>
            <a:r>
              <a:rPr lang="en-US" sz="2000" b="1" dirty="0" smtClean="0">
                <a:solidFill>
                  <a:schemeClr val="accent1"/>
                </a:solidFill>
                <a:latin typeface="Bookman Old Style" pitchFamily="18" charset="0"/>
              </a:rPr>
              <a:t>Simple interest</a:t>
            </a:r>
            <a:r>
              <a:rPr lang="en-US" sz="2000" dirty="0" smtClean="0">
                <a:latin typeface="Bookman Old Style" pitchFamily="18" charset="0"/>
              </a:rPr>
              <a:t>: the </a:t>
            </a:r>
            <a:r>
              <a:rPr lang="en-US" sz="2000" dirty="0">
                <a:latin typeface="Bookman Old Style" pitchFamily="18" charset="0"/>
              </a:rPr>
              <a:t>interest is calculated, based on the initial deposit </a:t>
            </a:r>
            <a:r>
              <a:rPr lang="en-US" sz="2000" dirty="0" smtClean="0">
                <a:latin typeface="Bookman Old Style" pitchFamily="18" charset="0"/>
              </a:rPr>
              <a:t>for every </a:t>
            </a:r>
            <a:r>
              <a:rPr lang="en-US" sz="2000" dirty="0">
                <a:latin typeface="Bookman Old Style" pitchFamily="18" charset="0"/>
              </a:rPr>
              <a:t>interest period. In this case, calculation of interest on interest is </a:t>
            </a:r>
            <a:r>
              <a:rPr lang="en-US" sz="2000" dirty="0" smtClean="0">
                <a:latin typeface="Bookman Old Style" pitchFamily="18" charset="0"/>
              </a:rPr>
              <a:t>not applicable</a:t>
            </a:r>
            <a:r>
              <a:rPr lang="en-US" sz="2000" dirty="0">
                <a:latin typeface="Bookman Old Style" pitchFamily="18" charset="0"/>
              </a:rPr>
              <a:t>.</a:t>
            </a:r>
            <a:endParaRPr lang="en-US" sz="2000" dirty="0" smtClean="0">
              <a:latin typeface="Bookman Old Style" pitchFamily="18" charset="0"/>
            </a:endParaRPr>
          </a:p>
          <a:p>
            <a:pPr algn="just">
              <a:lnSpc>
                <a:spcPct val="150000"/>
              </a:lnSpc>
              <a:spcBef>
                <a:spcPct val="35000"/>
              </a:spcBef>
              <a:buFont typeface="Wingdings" panose="05000000000000000000" pitchFamily="2" charset="2"/>
              <a:buChar char="v"/>
            </a:pPr>
            <a:r>
              <a:rPr lang="en-US" sz="2000" b="1" dirty="0">
                <a:solidFill>
                  <a:schemeClr val="accent1"/>
                </a:solidFill>
                <a:latin typeface="Bookman Old Style" pitchFamily="18" charset="0"/>
              </a:rPr>
              <a:t>Compound interest</a:t>
            </a:r>
            <a:r>
              <a:rPr lang="en-US" sz="2000" dirty="0">
                <a:latin typeface="Bookman Old Style" pitchFamily="18" charset="0"/>
              </a:rPr>
              <a:t>: the interest for the current period is </a:t>
            </a:r>
            <a:r>
              <a:rPr lang="en-US" sz="2000" dirty="0" smtClean="0">
                <a:latin typeface="Bookman Old Style" pitchFamily="18" charset="0"/>
              </a:rPr>
              <a:t>computed based </a:t>
            </a:r>
            <a:r>
              <a:rPr lang="en-US" sz="2000" dirty="0">
                <a:latin typeface="Bookman Old Style" pitchFamily="18" charset="0"/>
              </a:rPr>
              <a:t>on the amount (principal plus interest up to the end of the </a:t>
            </a:r>
            <a:r>
              <a:rPr lang="en-US" sz="2000" dirty="0" smtClean="0">
                <a:latin typeface="Bookman Old Style" pitchFamily="18" charset="0"/>
              </a:rPr>
              <a:t>previous period</a:t>
            </a:r>
            <a:r>
              <a:rPr lang="en-US" sz="2000" dirty="0">
                <a:latin typeface="Bookman Old Style" pitchFamily="18" charset="0"/>
              </a:rPr>
              <a:t>) at the beginning of the current period.</a:t>
            </a:r>
          </a:p>
          <a:p>
            <a:pPr lvl="1" algn="just">
              <a:lnSpc>
                <a:spcPct val="150000"/>
              </a:lnSpc>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14</a:t>
            </a:fld>
            <a:endParaRPr lang="en-US" sz="1800" dirty="0">
              <a:effectLst/>
            </a:endParaRPr>
          </a:p>
        </p:txBody>
      </p:sp>
    </p:spTree>
    <p:extLst>
      <p:ext uri="{BB962C8B-B14F-4D97-AF65-F5344CB8AC3E}">
        <p14:creationId xmlns:p14="http://schemas.microsoft.com/office/powerpoint/2010/main" val="393284049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49131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dirty="0">
                <a:latin typeface="Bookman Old Style" pitchFamily="18" charset="0"/>
              </a:rPr>
              <a:t>The notations which are used in various interest formulae are as follows:</a:t>
            </a:r>
          </a:p>
          <a:p>
            <a:pPr lvl="1" algn="just">
              <a:lnSpc>
                <a:spcPct val="150000"/>
              </a:lnSpc>
              <a:spcBef>
                <a:spcPct val="35000"/>
              </a:spcBef>
              <a:buFont typeface="Wingdings" pitchFamily="2" charset="2"/>
              <a:buChar char="v"/>
            </a:pPr>
            <a:r>
              <a:rPr lang="en-US" sz="2000" dirty="0" smtClean="0">
                <a:latin typeface="Bookman Old Style" pitchFamily="18" charset="0"/>
              </a:rPr>
              <a:t>P = </a:t>
            </a:r>
            <a:r>
              <a:rPr lang="en-US" sz="2000" dirty="0">
                <a:latin typeface="Bookman Old Style" pitchFamily="18" charset="0"/>
              </a:rPr>
              <a:t>principal </a:t>
            </a:r>
            <a:r>
              <a:rPr lang="en-US" sz="2000" dirty="0" smtClean="0">
                <a:latin typeface="Bookman Old Style" pitchFamily="18" charset="0"/>
              </a:rPr>
              <a:t>amount (Initial amount).</a:t>
            </a:r>
            <a:endParaRPr lang="en-US" sz="2000" dirty="0">
              <a:latin typeface="Bookman Old Style" pitchFamily="18" charset="0"/>
            </a:endParaRPr>
          </a:p>
          <a:p>
            <a:pPr lvl="1" algn="just">
              <a:lnSpc>
                <a:spcPct val="150000"/>
              </a:lnSpc>
              <a:spcBef>
                <a:spcPct val="35000"/>
              </a:spcBef>
              <a:buFont typeface="Wingdings" pitchFamily="2" charset="2"/>
              <a:buChar char="v"/>
            </a:pPr>
            <a:r>
              <a:rPr lang="en-US" sz="2000" dirty="0" smtClean="0">
                <a:latin typeface="Bookman Old Style" pitchFamily="18" charset="0"/>
              </a:rPr>
              <a:t>n = </a:t>
            </a:r>
            <a:r>
              <a:rPr lang="en-US" sz="2000" dirty="0">
                <a:latin typeface="Bookman Old Style" pitchFamily="18" charset="0"/>
              </a:rPr>
              <a:t>No. of interest </a:t>
            </a:r>
            <a:r>
              <a:rPr lang="en-US" sz="2000" dirty="0" smtClean="0">
                <a:latin typeface="Bookman Old Style" pitchFamily="18" charset="0"/>
              </a:rPr>
              <a:t>periods.</a:t>
            </a:r>
            <a:endParaRPr lang="en-US" sz="2000" dirty="0">
              <a:latin typeface="Bookman Old Style" pitchFamily="18" charset="0"/>
            </a:endParaRPr>
          </a:p>
          <a:p>
            <a:pPr lvl="1" algn="just">
              <a:lnSpc>
                <a:spcPct val="150000"/>
              </a:lnSpc>
              <a:spcBef>
                <a:spcPct val="35000"/>
              </a:spcBef>
              <a:buFont typeface="Wingdings" pitchFamily="2" charset="2"/>
              <a:buChar char="v"/>
            </a:pPr>
            <a:r>
              <a:rPr lang="en-US" sz="2000" dirty="0">
                <a:latin typeface="Bookman Old Style" pitchFamily="18" charset="0"/>
              </a:rPr>
              <a:t>i = interest rate (It may be compounded monthly, quarterly, semiannually or annually</a:t>
            </a:r>
            <a:r>
              <a:rPr lang="en-US" sz="2000" dirty="0" smtClean="0">
                <a:latin typeface="Bookman Old Style" pitchFamily="18" charset="0"/>
              </a:rPr>
              <a:t>).</a:t>
            </a:r>
            <a:endParaRPr lang="en-US" sz="2000" dirty="0">
              <a:latin typeface="Bookman Old Style" pitchFamily="18" charset="0"/>
            </a:endParaRPr>
          </a:p>
          <a:p>
            <a:pPr lvl="1" algn="just">
              <a:lnSpc>
                <a:spcPct val="150000"/>
              </a:lnSpc>
              <a:spcBef>
                <a:spcPct val="35000"/>
              </a:spcBef>
              <a:buFont typeface="Wingdings" pitchFamily="2" charset="2"/>
              <a:buChar char="v"/>
            </a:pPr>
            <a:r>
              <a:rPr lang="en-US" sz="2000" dirty="0">
                <a:latin typeface="Bookman Old Style" pitchFamily="18" charset="0"/>
              </a:rPr>
              <a:t>F= future amount at the end of year </a:t>
            </a:r>
            <a:r>
              <a:rPr lang="en-US" sz="2000" dirty="0" smtClean="0">
                <a:latin typeface="Bookman Old Style" pitchFamily="18" charset="0"/>
              </a:rPr>
              <a:t>n.</a:t>
            </a:r>
            <a:endParaRPr lang="en-US" sz="2000" dirty="0">
              <a:latin typeface="Bookman Old Style" pitchFamily="18" charset="0"/>
            </a:endParaRPr>
          </a:p>
          <a:p>
            <a:pPr lvl="1" algn="just">
              <a:lnSpc>
                <a:spcPct val="150000"/>
              </a:lnSpc>
              <a:spcBef>
                <a:spcPct val="35000"/>
              </a:spcBef>
              <a:buFont typeface="Wingdings" pitchFamily="2" charset="2"/>
              <a:buChar char="v"/>
            </a:pPr>
            <a:r>
              <a:rPr lang="en-US" sz="2000" dirty="0" smtClean="0">
                <a:latin typeface="Bookman Old Style" pitchFamily="18" charset="0"/>
              </a:rPr>
              <a:t>A = </a:t>
            </a:r>
            <a:r>
              <a:rPr lang="en-US" sz="2000" dirty="0">
                <a:latin typeface="Bookman Old Style" pitchFamily="18" charset="0"/>
              </a:rPr>
              <a:t>equal amount deposited at the end of every interest </a:t>
            </a:r>
            <a:r>
              <a:rPr lang="en-US" sz="2000" dirty="0" smtClean="0">
                <a:latin typeface="Bookman Old Style" pitchFamily="18" charset="0"/>
              </a:rPr>
              <a:t>period.</a:t>
            </a:r>
            <a:endParaRPr lang="en-US" sz="2000" dirty="0">
              <a:latin typeface="Bookman Old Style" pitchFamily="18" charset="0"/>
            </a:endParaRPr>
          </a:p>
          <a:p>
            <a:pPr algn="just">
              <a:lnSpc>
                <a:spcPct val="150000"/>
              </a:lnSpc>
              <a:spcBef>
                <a:spcPct val="35000"/>
              </a:spcBef>
              <a:buFont typeface="Wingdings" pitchFamily="2" charset="2"/>
              <a:buChar char="q"/>
            </a:pP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dirty="0" smtClean="0">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15</a:t>
            </a:fld>
            <a:endParaRPr lang="en-US" sz="1800" dirty="0">
              <a:effectLst/>
            </a:endParaRPr>
          </a:p>
        </p:txBody>
      </p:sp>
    </p:spTree>
    <p:extLst>
      <p:ext uri="{BB962C8B-B14F-4D97-AF65-F5344CB8AC3E}">
        <p14:creationId xmlns:p14="http://schemas.microsoft.com/office/powerpoint/2010/main" val="206560884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839200" cy="5217994"/>
          </a:xfrm>
          <a:noFill/>
          <a:ln/>
        </p:spPr>
        <p:txBody>
          <a:bodyPr lIns="90488" tIns="44450" rIns="90488" bIns="44450">
            <a:normAutofit/>
          </a:bodyPr>
          <a:lstStyle/>
          <a:p>
            <a:pPr algn="just">
              <a:spcBef>
                <a:spcPct val="35000"/>
              </a:spcBef>
              <a:buFont typeface="Wingdings" pitchFamily="2" charset="2"/>
              <a:buChar char="q"/>
            </a:pPr>
            <a:r>
              <a:rPr lang="en-US" sz="2000" b="1" dirty="0" smtClean="0">
                <a:solidFill>
                  <a:srgbClr val="C00000"/>
                </a:solidFill>
                <a:latin typeface="Bookman Old Style" pitchFamily="18" charset="0"/>
              </a:rPr>
              <a:t>Single-Payment </a:t>
            </a:r>
            <a:r>
              <a:rPr lang="en-US" sz="2000" b="1" dirty="0">
                <a:solidFill>
                  <a:srgbClr val="C00000"/>
                </a:solidFill>
                <a:latin typeface="Bookman Old Style" pitchFamily="18" charset="0"/>
              </a:rPr>
              <a:t>Compound </a:t>
            </a:r>
            <a:r>
              <a:rPr lang="en-US" sz="2000" b="1" dirty="0" smtClean="0">
                <a:solidFill>
                  <a:srgbClr val="C00000"/>
                </a:solidFill>
                <a:latin typeface="Bookman Old Style" pitchFamily="18" charset="0"/>
              </a:rPr>
              <a:t>Amount: </a:t>
            </a:r>
            <a:r>
              <a:rPr lang="en-US" sz="2000" dirty="0" smtClean="0">
                <a:latin typeface="Bookman Old Style" pitchFamily="18" charset="0"/>
              </a:rPr>
              <a:t>Here</a:t>
            </a:r>
            <a:r>
              <a:rPr lang="en-US" sz="2000" dirty="0">
                <a:latin typeface="Bookman Old Style" pitchFamily="18" charset="0"/>
              </a:rPr>
              <a:t>, the objective is to find the single future sum (F) of the initial payment (P) made at time 0 after n periods at an interest rate i compounded every period</a:t>
            </a:r>
            <a:r>
              <a:rPr lang="en-US" sz="2000" dirty="0" smtClean="0">
                <a:latin typeface="Bookman Old Style" pitchFamily="18" charset="0"/>
              </a:rPr>
              <a:t>.</a:t>
            </a:r>
          </a:p>
          <a:p>
            <a:pPr lvl="1" algn="just">
              <a:spcBef>
                <a:spcPct val="35000"/>
              </a:spcBef>
              <a:buFont typeface="Wingdings" pitchFamily="2" charset="2"/>
              <a:buChar char="q"/>
            </a:pPr>
            <a:r>
              <a:rPr lang="en-US" sz="1800" dirty="0">
                <a:latin typeface="Bookman Old Style" pitchFamily="18" charset="0"/>
              </a:rPr>
              <a:t>The formula to obtain the single-payment compound amount </a:t>
            </a:r>
            <a:r>
              <a:rPr lang="en-US" sz="1800" dirty="0" smtClean="0">
                <a:latin typeface="Bookman Old Style" pitchFamily="18" charset="0"/>
              </a:rPr>
              <a:t>is:</a:t>
            </a:r>
            <a:endParaRPr lang="en-US" sz="1800" dirty="0">
              <a:latin typeface="Bookman Old Style" pitchFamily="18" charset="0"/>
            </a:endParaRPr>
          </a:p>
          <a:p>
            <a:pPr lvl="1" algn="just">
              <a:spcBef>
                <a:spcPct val="35000"/>
              </a:spcBef>
              <a:buFont typeface="Wingdings" pitchFamily="2" charset="2"/>
              <a:buChar char="q"/>
            </a:pPr>
            <a:r>
              <a:rPr lang="en-US" sz="1800" dirty="0">
                <a:latin typeface="Bookman Old Style" pitchFamily="18" charset="0"/>
              </a:rPr>
              <a:t>F= P(1 + i)</a:t>
            </a:r>
            <a:r>
              <a:rPr lang="en-US" sz="1800" baseline="30000" dirty="0">
                <a:latin typeface="Bookman Old Style" pitchFamily="18" charset="0"/>
              </a:rPr>
              <a:t>n</a:t>
            </a:r>
            <a:r>
              <a:rPr lang="en-US" sz="1800" dirty="0">
                <a:latin typeface="Bookman Old Style" pitchFamily="18" charset="0"/>
              </a:rPr>
              <a:t> = </a:t>
            </a:r>
            <a:r>
              <a:rPr lang="en-US" sz="1800" dirty="0" smtClean="0">
                <a:latin typeface="Bookman Old Style" pitchFamily="18" charset="0"/>
              </a:rPr>
              <a:t>P(F| P, i, n</a:t>
            </a:r>
            <a:r>
              <a:rPr lang="en-US" sz="1800" dirty="0">
                <a:latin typeface="Bookman Old Style" pitchFamily="18" charset="0"/>
              </a:rPr>
              <a:t>)</a:t>
            </a:r>
          </a:p>
          <a:p>
            <a:pPr lvl="1" algn="just">
              <a:spcBef>
                <a:spcPct val="35000"/>
              </a:spcBef>
              <a:buFont typeface="Wingdings" pitchFamily="2" charset="2"/>
              <a:buChar char="q"/>
            </a:pPr>
            <a:r>
              <a:rPr lang="en-US" sz="1800" dirty="0">
                <a:latin typeface="Bookman Old Style" pitchFamily="18" charset="0"/>
              </a:rPr>
              <a:t>Where (</a:t>
            </a:r>
            <a:r>
              <a:rPr lang="en-US" sz="1800" dirty="0" smtClean="0">
                <a:latin typeface="Bookman Old Style" pitchFamily="18" charset="0"/>
              </a:rPr>
              <a:t>F|P</a:t>
            </a:r>
            <a:r>
              <a:rPr lang="en-US" sz="1800" dirty="0">
                <a:latin typeface="Bookman Old Style" pitchFamily="18" charset="0"/>
              </a:rPr>
              <a:t>, i, n) is called as single-payment compound amount factor</a:t>
            </a:r>
            <a:r>
              <a:rPr lang="en-US" sz="1800" dirty="0" smtClean="0">
                <a:latin typeface="Bookman Old Style" pitchFamily="18" charset="0"/>
              </a:rPr>
              <a:t>.</a:t>
            </a:r>
          </a:p>
          <a:p>
            <a:pPr lvl="1" algn="just">
              <a:spcBef>
                <a:spcPct val="35000"/>
              </a:spcBef>
              <a:buFont typeface="Wingdings" pitchFamily="2" charset="2"/>
              <a:buChar char="q"/>
            </a:pPr>
            <a:endParaRPr lang="en-US" sz="1800" dirty="0" smtClean="0">
              <a:latin typeface="Bookman Old Style" pitchFamily="18" charset="0"/>
            </a:endParaRPr>
          </a:p>
          <a:p>
            <a:pPr algn="just">
              <a:spcBef>
                <a:spcPct val="35000"/>
              </a:spcBef>
              <a:buFont typeface="Wingdings" pitchFamily="2" charset="2"/>
              <a:buChar char="q"/>
            </a:pPr>
            <a:r>
              <a:rPr lang="en-US" sz="2000" b="1" dirty="0">
                <a:solidFill>
                  <a:srgbClr val="C00000"/>
                </a:solidFill>
                <a:latin typeface="Bookman Old Style" pitchFamily="18" charset="0"/>
              </a:rPr>
              <a:t>Example:</a:t>
            </a:r>
            <a:r>
              <a:rPr lang="en-US" sz="2000" dirty="0">
                <a:latin typeface="Bookman Old Style" pitchFamily="18" charset="0"/>
              </a:rPr>
              <a:t> A person deposits a sum of $ 20,000 at the interest rate of 18% compounded annually for 10 years. Find the maturity value after 10 years.</a:t>
            </a:r>
          </a:p>
          <a:p>
            <a:pPr algn="just">
              <a:spcBef>
                <a:spcPct val="35000"/>
              </a:spcBef>
              <a:buFont typeface="Wingdings" pitchFamily="2" charset="2"/>
              <a:buChar char="q"/>
            </a:pPr>
            <a:r>
              <a:rPr lang="en-US" sz="2000" i="1" dirty="0">
                <a:solidFill>
                  <a:srgbClr val="C00000"/>
                </a:solidFill>
                <a:latin typeface="Bookman Old Style" pitchFamily="18" charset="0"/>
              </a:rPr>
              <a:t>Solution</a:t>
            </a:r>
            <a:r>
              <a:rPr lang="en-US" sz="2000" dirty="0">
                <a:latin typeface="Bookman Old Style" pitchFamily="18" charset="0"/>
              </a:rPr>
              <a:t>: P= $ 20,000, </a:t>
            </a:r>
            <a:r>
              <a:rPr lang="en-US" sz="1800" dirty="0">
                <a:latin typeface="Bookman Old Style" pitchFamily="18" charset="0"/>
              </a:rPr>
              <a:t>i = 18% compounded annually, n= 10 years</a:t>
            </a:r>
          </a:p>
          <a:p>
            <a:pPr lvl="1" algn="just">
              <a:spcBef>
                <a:spcPct val="35000"/>
              </a:spcBef>
              <a:buFont typeface="Wingdings" pitchFamily="2" charset="2"/>
              <a:buChar char="v"/>
            </a:pPr>
            <a:r>
              <a:rPr lang="en-US" sz="1800" dirty="0">
                <a:latin typeface="Bookman Old Style" pitchFamily="18" charset="0"/>
              </a:rPr>
              <a:t>F= P(1 + i)</a:t>
            </a:r>
            <a:r>
              <a:rPr lang="en-US" sz="1800" baseline="30000" dirty="0">
                <a:latin typeface="Bookman Old Style" pitchFamily="18" charset="0"/>
              </a:rPr>
              <a:t>n</a:t>
            </a:r>
            <a:r>
              <a:rPr lang="en-US" sz="1800" dirty="0">
                <a:latin typeface="Bookman Old Style" pitchFamily="18" charset="0"/>
              </a:rPr>
              <a:t> = P(F|P, i, n)</a:t>
            </a:r>
          </a:p>
          <a:p>
            <a:pPr marL="393192" lvl="1" indent="0" algn="just">
              <a:spcBef>
                <a:spcPct val="35000"/>
              </a:spcBef>
              <a:buNone/>
            </a:pPr>
            <a:r>
              <a:rPr lang="en-US" sz="1800" dirty="0">
                <a:latin typeface="Bookman Old Style" pitchFamily="18" charset="0"/>
              </a:rPr>
              <a:t>                     = 20,000 (F|P, 18%, 10)</a:t>
            </a:r>
          </a:p>
          <a:p>
            <a:pPr marL="393192" lvl="1" indent="0" algn="just">
              <a:spcBef>
                <a:spcPct val="35000"/>
              </a:spcBef>
              <a:buNone/>
            </a:pPr>
            <a:r>
              <a:rPr lang="en-US" sz="1800" dirty="0">
                <a:latin typeface="Bookman Old Style" pitchFamily="18" charset="0"/>
              </a:rPr>
              <a:t>                     = 20,000 * 5.234 = </a:t>
            </a:r>
            <a:r>
              <a:rPr lang="en-US" sz="1800" b="1" i="1" dirty="0">
                <a:solidFill>
                  <a:srgbClr val="C00000"/>
                </a:solidFill>
                <a:latin typeface="Bookman Old Style" pitchFamily="18" charset="0"/>
              </a:rPr>
              <a:t>$ </a:t>
            </a:r>
            <a:r>
              <a:rPr lang="en-US" sz="1800" b="1" i="1" dirty="0" smtClean="0">
                <a:solidFill>
                  <a:srgbClr val="C00000"/>
                </a:solidFill>
                <a:latin typeface="Bookman Old Style" pitchFamily="18" charset="0"/>
              </a:rPr>
              <a:t>104,680</a:t>
            </a:r>
            <a:endParaRPr lang="en-US" sz="2000" dirty="0">
              <a:latin typeface="Bookman Old Style" pitchFamily="18" charset="0"/>
            </a:endParaRPr>
          </a:p>
          <a:p>
            <a:pPr algn="just">
              <a:spcBef>
                <a:spcPct val="35000"/>
              </a:spcBef>
              <a:buFont typeface="Wingdings" pitchFamily="2" charset="2"/>
              <a:buChar char="q"/>
            </a:pPr>
            <a:endParaRPr lang="en-US" sz="2000" dirty="0" smtClean="0">
              <a:latin typeface="Bookman Old Style" pitchFamily="18" charset="0"/>
            </a:endParaRPr>
          </a:p>
          <a:p>
            <a:pPr algn="just">
              <a:spcBef>
                <a:spcPct val="35000"/>
              </a:spcBef>
              <a:buFont typeface="Wingdings" pitchFamily="2" charset="2"/>
              <a:buChar char="q"/>
            </a:pPr>
            <a:endParaRPr lang="en-US" sz="2000" dirty="0" smtClean="0">
              <a:latin typeface="Bookman Old Style" pitchFamily="18" charset="0"/>
            </a:endParaRPr>
          </a:p>
          <a:p>
            <a:pPr lvl="1" algn="just">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16</a:t>
            </a:fld>
            <a:endParaRPr lang="en-US" sz="1800" dirty="0">
              <a:effectLst/>
            </a:endParaRPr>
          </a:p>
        </p:txBody>
      </p:sp>
    </p:spTree>
    <p:extLst>
      <p:ext uri="{BB962C8B-B14F-4D97-AF65-F5344CB8AC3E}">
        <p14:creationId xmlns:p14="http://schemas.microsoft.com/office/powerpoint/2010/main" val="331456412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1484194"/>
          </a:xfrm>
          <a:noFill/>
          <a:ln/>
        </p:spPr>
        <p:txBody>
          <a:bodyPr lIns="90488" tIns="44450" rIns="90488" bIns="44450">
            <a:normAutofit/>
          </a:bodyPr>
          <a:lstStyle/>
          <a:p>
            <a:pPr algn="just">
              <a:spcBef>
                <a:spcPct val="35000"/>
              </a:spcBef>
              <a:buFont typeface="Wingdings" pitchFamily="2" charset="2"/>
              <a:buChar char="q"/>
            </a:pPr>
            <a:r>
              <a:rPr lang="en-US" sz="2100" b="1" dirty="0" smtClean="0">
                <a:solidFill>
                  <a:srgbClr val="C00000"/>
                </a:solidFill>
                <a:latin typeface="Bookman Old Style" pitchFamily="18" charset="0"/>
              </a:rPr>
              <a:t> Single-Payment </a:t>
            </a:r>
            <a:r>
              <a:rPr lang="en-US" sz="2100" b="1" dirty="0">
                <a:solidFill>
                  <a:srgbClr val="C00000"/>
                </a:solidFill>
                <a:latin typeface="Bookman Old Style" pitchFamily="18" charset="0"/>
              </a:rPr>
              <a:t>Present Worth </a:t>
            </a:r>
            <a:r>
              <a:rPr lang="en-US" sz="2100" b="1" dirty="0" smtClean="0">
                <a:solidFill>
                  <a:srgbClr val="C00000"/>
                </a:solidFill>
                <a:latin typeface="Bookman Old Style" pitchFamily="18" charset="0"/>
              </a:rPr>
              <a:t>Amount</a:t>
            </a:r>
            <a:r>
              <a:rPr lang="en-US" sz="2000" b="1" dirty="0" smtClean="0">
                <a:solidFill>
                  <a:srgbClr val="C00000"/>
                </a:solidFill>
                <a:latin typeface="Bookman Old Style" pitchFamily="18" charset="0"/>
              </a:rPr>
              <a:t>: </a:t>
            </a:r>
            <a:r>
              <a:rPr lang="en-US" sz="2000" dirty="0" smtClean="0">
                <a:latin typeface="Bookman Old Style" pitchFamily="18" charset="0"/>
              </a:rPr>
              <a:t>Here</a:t>
            </a:r>
            <a:r>
              <a:rPr lang="en-US" sz="2000" dirty="0">
                <a:latin typeface="Bookman Old Style" pitchFamily="18" charset="0"/>
              </a:rPr>
              <a:t>, the objective is to find the present worth amount (P) of a single future sum (F) which will be received after </a:t>
            </a:r>
            <a:r>
              <a:rPr lang="en-US" sz="2000" b="1" dirty="0">
                <a:latin typeface="Bookman Old Style" pitchFamily="18" charset="0"/>
              </a:rPr>
              <a:t>n</a:t>
            </a:r>
            <a:r>
              <a:rPr lang="en-US" sz="2000" dirty="0">
                <a:latin typeface="Bookman Old Style" pitchFamily="18" charset="0"/>
              </a:rPr>
              <a:t> periods at an interest rate of </a:t>
            </a:r>
            <a:r>
              <a:rPr lang="en-US" sz="2000" b="1" dirty="0" smtClean="0">
                <a:latin typeface="Bookman Old Style" pitchFamily="18" charset="0"/>
              </a:rPr>
              <a:t>i</a:t>
            </a:r>
            <a:r>
              <a:rPr lang="en-US" sz="2000" dirty="0" smtClean="0">
                <a:latin typeface="Bookman Old Style" pitchFamily="18" charset="0"/>
              </a:rPr>
              <a:t> </a:t>
            </a:r>
            <a:r>
              <a:rPr lang="en-US" sz="2000" dirty="0">
                <a:latin typeface="Bookman Old Style" pitchFamily="18" charset="0"/>
              </a:rPr>
              <a:t>compounded at the end of every interest </a:t>
            </a:r>
            <a:r>
              <a:rPr lang="en-US" sz="2000" dirty="0" smtClean="0">
                <a:latin typeface="Bookman Old Style" pitchFamily="18" charset="0"/>
              </a:rPr>
              <a:t>period.</a:t>
            </a:r>
          </a:p>
          <a:p>
            <a:pPr lvl="1" algn="just">
              <a:spcBef>
                <a:spcPct val="35000"/>
              </a:spcBef>
              <a:buFontTx/>
              <a:buNone/>
            </a:pPr>
            <a:endParaRPr lang="en-US" sz="2000" dirty="0">
              <a:latin typeface="Bookman Old Style"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95600"/>
            <a:ext cx="2587388" cy="910173"/>
          </a:xfrm>
          <a:prstGeom prst="rect">
            <a:avLst/>
          </a:prstGeom>
          <a:noFill/>
          <a:ln>
            <a:noFill/>
          </a:ln>
          <a:effectLst>
            <a:glow rad="101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6796" y="3886200"/>
            <a:ext cx="8668604" cy="3323987"/>
          </a:xfrm>
          <a:prstGeom prst="rect">
            <a:avLst/>
          </a:prstGeom>
          <a:noFill/>
        </p:spPr>
        <p:txBody>
          <a:bodyPr wrap="square" rtlCol="0">
            <a:spAutoFit/>
          </a:bodyPr>
          <a:lstStyle/>
          <a:p>
            <a:pPr marL="285750" indent="-285750" algn="just">
              <a:lnSpc>
                <a:spcPct val="150000"/>
              </a:lnSpc>
              <a:buClr>
                <a:schemeClr val="accent2"/>
              </a:buClr>
              <a:buFont typeface="Wingdings" pitchFamily="2" charset="2"/>
              <a:buChar char="q"/>
            </a:pPr>
            <a:r>
              <a:rPr lang="en-US" sz="2000" b="1" dirty="0" smtClean="0">
                <a:solidFill>
                  <a:srgbClr val="C00000"/>
                </a:solidFill>
                <a:effectLst/>
                <a:latin typeface="Bookman Old Style" pitchFamily="18" charset="0"/>
              </a:rPr>
              <a:t>Example</a:t>
            </a:r>
            <a:r>
              <a:rPr lang="en-US" sz="2000" dirty="0" smtClean="0">
                <a:effectLst/>
                <a:latin typeface="Bookman Old Style" pitchFamily="18" charset="0"/>
              </a:rPr>
              <a:t>: A </a:t>
            </a:r>
            <a:r>
              <a:rPr lang="en-US" sz="2000" dirty="0">
                <a:effectLst/>
                <a:latin typeface="Bookman Old Style" pitchFamily="18" charset="0"/>
              </a:rPr>
              <a:t>person wishes to have a future sum of $</a:t>
            </a:r>
            <a:r>
              <a:rPr lang="en-US" sz="2000" dirty="0" smtClean="0">
                <a:effectLst/>
                <a:latin typeface="Bookman Old Style" pitchFamily="18" charset="0"/>
              </a:rPr>
              <a:t>100,000 </a:t>
            </a:r>
            <a:r>
              <a:rPr lang="en-US" sz="2000" dirty="0">
                <a:effectLst/>
                <a:latin typeface="Bookman Old Style" pitchFamily="18" charset="0"/>
              </a:rPr>
              <a:t>for his son’s education after 10 years from now. What is the single-payment that he should deposit now so that he gets the desired amount after 10 years? The bank gives 15% interest rate compounded </a:t>
            </a:r>
            <a:r>
              <a:rPr lang="en-US" sz="2000" dirty="0" smtClean="0">
                <a:effectLst/>
                <a:latin typeface="Bookman Old Style" pitchFamily="18" charset="0"/>
              </a:rPr>
              <a:t>annually.</a:t>
            </a:r>
          </a:p>
          <a:p>
            <a:pPr marL="342900" indent="-342900" algn="just">
              <a:lnSpc>
                <a:spcPct val="150000"/>
              </a:lnSpc>
              <a:buClr>
                <a:schemeClr val="accent2"/>
              </a:buClr>
              <a:buFont typeface="Wingdings" pitchFamily="2" charset="2"/>
              <a:buChar char="v"/>
            </a:pPr>
            <a:r>
              <a:rPr lang="en-US" sz="2000" b="1" i="1" dirty="0" err="1" smtClean="0">
                <a:solidFill>
                  <a:srgbClr val="C00000"/>
                </a:solidFill>
                <a:effectLst/>
                <a:latin typeface="Bookman Old Style" pitchFamily="18" charset="0"/>
              </a:rPr>
              <a:t>Ans</a:t>
            </a:r>
            <a:r>
              <a:rPr lang="en-US" sz="2000" b="1" i="1" dirty="0">
                <a:solidFill>
                  <a:srgbClr val="C00000"/>
                </a:solidFill>
                <a:effectLst/>
                <a:latin typeface="Bookman Old Style" pitchFamily="18" charset="0"/>
              </a:rPr>
              <a:t>: </a:t>
            </a:r>
            <a:r>
              <a:rPr lang="en-US" sz="2000" b="1" i="1" dirty="0" smtClean="0">
                <a:solidFill>
                  <a:srgbClr val="C00000"/>
                </a:solidFill>
                <a:effectLst/>
                <a:latin typeface="Bookman Old Style" pitchFamily="18" charset="0"/>
              </a:rPr>
              <a:t>$24,720</a:t>
            </a:r>
            <a:endParaRPr lang="en-US" sz="2000" b="1" i="1" dirty="0">
              <a:solidFill>
                <a:srgbClr val="C00000"/>
              </a:solidFill>
              <a:effectLst/>
              <a:latin typeface="Bookman Old Style" pitchFamily="18" charset="0"/>
            </a:endParaRPr>
          </a:p>
          <a:p>
            <a:pPr algn="just">
              <a:lnSpc>
                <a:spcPct val="150000"/>
              </a:lnSpc>
            </a:pPr>
            <a:endParaRPr lang="en-US" sz="2000" dirty="0">
              <a:effectLst/>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600" smtClean="0">
                <a:effectLst/>
              </a:rPr>
              <a:pPr lvl="2"/>
              <a:t>17</a:t>
            </a:fld>
            <a:endParaRPr lang="en-US" sz="1600" dirty="0">
              <a:effectLst/>
            </a:endParaRPr>
          </a:p>
        </p:txBody>
      </p:sp>
    </p:spTree>
    <p:extLst>
      <p:ext uri="{BB962C8B-B14F-4D97-AF65-F5344CB8AC3E}">
        <p14:creationId xmlns:p14="http://schemas.microsoft.com/office/powerpoint/2010/main" val="229366314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2627194"/>
          </a:xfrm>
          <a:noFill/>
          <a:ln/>
        </p:spPr>
        <p:txBody>
          <a:bodyPr lIns="90488" tIns="44450" rIns="90488" bIns="44450">
            <a:noAutofit/>
          </a:bodyPr>
          <a:lstStyle/>
          <a:p>
            <a:pPr algn="just">
              <a:lnSpc>
                <a:spcPct val="150000"/>
              </a:lnSpc>
              <a:spcBef>
                <a:spcPct val="35000"/>
              </a:spcBef>
              <a:buFont typeface="Wingdings" pitchFamily="2" charset="2"/>
              <a:buChar char="q"/>
            </a:pPr>
            <a:r>
              <a:rPr lang="en-US" sz="2000" b="1" dirty="0">
                <a:solidFill>
                  <a:srgbClr val="C00000"/>
                </a:solidFill>
                <a:latin typeface="Bookman Old Style" pitchFamily="18" charset="0"/>
              </a:rPr>
              <a:t>Equal-Payment Series </a:t>
            </a:r>
            <a:r>
              <a:rPr lang="en-US" sz="2000" b="1" dirty="0" smtClean="0">
                <a:solidFill>
                  <a:srgbClr val="C00000"/>
                </a:solidFill>
                <a:latin typeface="Bookman Old Style" pitchFamily="18" charset="0"/>
              </a:rPr>
              <a:t>Future Worth Amount</a:t>
            </a:r>
            <a:r>
              <a:rPr lang="en-US" sz="2000" dirty="0" smtClean="0">
                <a:latin typeface="Bookman Old Style" pitchFamily="18" charset="0"/>
              </a:rPr>
              <a:t>: In </a:t>
            </a:r>
            <a:r>
              <a:rPr lang="en-US" sz="2000" dirty="0">
                <a:latin typeface="Bookman Old Style" pitchFamily="18" charset="0"/>
              </a:rPr>
              <a:t>this type of investment mode, the objective is to find the future worth of </a:t>
            </a:r>
            <a:r>
              <a:rPr lang="en-US" sz="2000" b="1" i="1" dirty="0">
                <a:latin typeface="Bookman Old Style" pitchFamily="18" charset="0"/>
              </a:rPr>
              <a:t>n </a:t>
            </a:r>
            <a:r>
              <a:rPr lang="en-US" sz="2000" dirty="0">
                <a:latin typeface="Bookman Old Style" pitchFamily="18" charset="0"/>
              </a:rPr>
              <a:t>equal payments which are made at the end of every interest period till the end of the </a:t>
            </a:r>
            <a:r>
              <a:rPr lang="en-US" sz="2000" dirty="0" smtClean="0">
                <a:latin typeface="Bookman Old Style" pitchFamily="18" charset="0"/>
              </a:rPr>
              <a:t>n-</a:t>
            </a:r>
            <a:r>
              <a:rPr lang="en-US" sz="2000" dirty="0" err="1" smtClean="0">
                <a:latin typeface="Bookman Old Style" pitchFamily="18" charset="0"/>
              </a:rPr>
              <a:t>th</a:t>
            </a:r>
            <a:r>
              <a:rPr lang="en-US" sz="2000" dirty="0" smtClean="0">
                <a:latin typeface="Bookman Old Style" pitchFamily="18" charset="0"/>
              </a:rPr>
              <a:t> </a:t>
            </a:r>
            <a:r>
              <a:rPr lang="en-US" sz="2000" dirty="0">
                <a:latin typeface="Bookman Old Style" pitchFamily="18" charset="0"/>
              </a:rPr>
              <a:t>interest period at an interest rate of </a:t>
            </a:r>
            <a:r>
              <a:rPr lang="en-US" sz="2000" b="1" i="1" dirty="0" smtClean="0">
                <a:latin typeface="Bookman Old Style" pitchFamily="18" charset="0"/>
              </a:rPr>
              <a:t>i </a:t>
            </a:r>
            <a:r>
              <a:rPr lang="en-US" sz="2000" dirty="0" smtClean="0">
                <a:latin typeface="Bookman Old Style" pitchFamily="18" charset="0"/>
              </a:rPr>
              <a:t>compounded </a:t>
            </a:r>
            <a:r>
              <a:rPr lang="en-US" sz="2000" dirty="0">
                <a:latin typeface="Bookman Old Style" pitchFamily="18" charset="0"/>
              </a:rPr>
              <a:t>at the end of each interest period</a:t>
            </a:r>
            <a:r>
              <a:rPr lang="en-US" sz="2000" dirty="0" smtClean="0">
                <a:latin typeface="Bookman Old Style" pitchFamily="18" charset="0"/>
              </a:rPr>
              <a:t>.</a:t>
            </a:r>
          </a:p>
          <a:p>
            <a:pPr algn="just">
              <a:lnSpc>
                <a:spcPct val="150000"/>
              </a:lnSpc>
              <a:spcBef>
                <a:spcPct val="35000"/>
              </a:spcBef>
              <a:buFont typeface="Wingdings" pitchFamily="2" charset="2"/>
              <a:buChar char="q"/>
            </a:pPr>
            <a:endParaRPr lang="en-US" sz="2000" dirty="0">
              <a:latin typeface="Bookman Old Style" pitchFamily="18" charset="0"/>
            </a:endParaRPr>
          </a:p>
          <a:p>
            <a:pPr algn="just">
              <a:lnSpc>
                <a:spcPct val="150000"/>
              </a:lnSpc>
              <a:spcBef>
                <a:spcPct val="35000"/>
              </a:spcBef>
              <a:buFont typeface="Wingdings" pitchFamily="2" charset="2"/>
              <a:buChar char="q"/>
            </a:pP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dirty="0" smtClean="0">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14800"/>
            <a:ext cx="5334000" cy="1935708"/>
          </a:xfrm>
          <a:prstGeom prst="rect">
            <a:avLst/>
          </a:prstGeom>
          <a:noFill/>
          <a:ln>
            <a:noFill/>
          </a:ln>
          <a:effectLst>
            <a:glow rad="1397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lvl="2"/>
            <a:fld id="{C02AC28F-CEE7-43DC-837E-89817FD3E2D8}" type="slidenum">
              <a:rPr lang="en-US" sz="1600" smtClean="0">
                <a:effectLst/>
              </a:rPr>
              <a:pPr lvl="2"/>
              <a:t>18</a:t>
            </a:fld>
            <a:endParaRPr lang="en-US" sz="1600" dirty="0">
              <a:effectLst/>
            </a:endParaRPr>
          </a:p>
        </p:txBody>
      </p:sp>
    </p:spTree>
    <p:extLst>
      <p:ext uri="{BB962C8B-B14F-4D97-AF65-F5344CB8AC3E}">
        <p14:creationId xmlns:p14="http://schemas.microsoft.com/office/powerpoint/2010/main" val="274505488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500"/>
                                        <p:tgtEl>
                                          <p:spTgt spid="102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629400" cy="2362200"/>
          </a:xfrm>
          <a:prstGeom prst="rect">
            <a:avLst/>
          </a:prstGeom>
          <a:noFill/>
          <a:ln w="9525">
            <a:solidFill>
              <a:schemeClr val="accent3"/>
            </a:solidFill>
            <a:miter lim="800000"/>
            <a:headEnd/>
            <a:tailEnd/>
          </a:ln>
          <a:effectLst>
            <a:glow rad="101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228600" y="4114800"/>
            <a:ext cx="8839200" cy="2585323"/>
          </a:xfrm>
          <a:prstGeom prst="rect">
            <a:avLst/>
          </a:prstGeom>
          <a:noFill/>
        </p:spPr>
        <p:txBody>
          <a:bodyPr wrap="square" rtlCol="0">
            <a:spAutoFit/>
          </a:bodyPr>
          <a:lstStyle/>
          <a:p>
            <a:pPr marL="285750" indent="-285750" algn="just">
              <a:lnSpc>
                <a:spcPct val="150000"/>
              </a:lnSpc>
              <a:buClr>
                <a:schemeClr val="accent2"/>
              </a:buClr>
              <a:buFont typeface="Wingdings" pitchFamily="2" charset="2"/>
              <a:buChar char="q"/>
            </a:pPr>
            <a:r>
              <a:rPr lang="en-US" sz="1800" b="1" dirty="0" smtClean="0">
                <a:solidFill>
                  <a:srgbClr val="C00000"/>
                </a:solidFill>
                <a:effectLst/>
                <a:latin typeface="Bookman Old Style" pitchFamily="18" charset="0"/>
              </a:rPr>
              <a:t>Example</a:t>
            </a:r>
            <a:r>
              <a:rPr lang="en-US" sz="1800" dirty="0" smtClean="0">
                <a:effectLst/>
                <a:latin typeface="Bookman Old Style" pitchFamily="18" charset="0"/>
              </a:rPr>
              <a:t>: A </a:t>
            </a:r>
            <a:r>
              <a:rPr lang="en-US" sz="1800" dirty="0">
                <a:effectLst/>
                <a:latin typeface="Bookman Old Style" pitchFamily="18" charset="0"/>
              </a:rPr>
              <a:t>person who is now 35 years old is planning for his retired life. He plans to invest an equal sum of $10,000 at the end of every year for the next 25 years starting from the end of the next year. The bank gives 20% interest rate, compounded annually. Find the maturity value of his account when he is 60 years old</a:t>
            </a:r>
            <a:r>
              <a:rPr lang="en-US" sz="1800" dirty="0" smtClean="0">
                <a:effectLst/>
                <a:latin typeface="Bookman Old Style" pitchFamily="18" charset="0"/>
              </a:rPr>
              <a:t>. </a:t>
            </a:r>
          </a:p>
          <a:p>
            <a:pPr marL="285750" indent="-285750" algn="just">
              <a:lnSpc>
                <a:spcPct val="150000"/>
              </a:lnSpc>
              <a:buClr>
                <a:schemeClr val="accent2"/>
              </a:buClr>
              <a:buFont typeface="Wingdings" pitchFamily="2" charset="2"/>
              <a:buChar char="v"/>
            </a:pPr>
            <a:r>
              <a:rPr lang="en-US" sz="1800" dirty="0" err="1" smtClean="0">
                <a:effectLst/>
                <a:latin typeface="Bookman Old Style" pitchFamily="18" charset="0"/>
              </a:rPr>
              <a:t>Ans</a:t>
            </a:r>
            <a:r>
              <a:rPr lang="en-US" sz="1800" dirty="0">
                <a:effectLst/>
                <a:latin typeface="Bookman Old Style" pitchFamily="18" charset="0"/>
              </a:rPr>
              <a:t>: </a:t>
            </a:r>
            <a:r>
              <a:rPr lang="en-US" sz="1800" b="1" i="1" dirty="0" smtClean="0">
                <a:solidFill>
                  <a:srgbClr val="C00000"/>
                </a:solidFill>
                <a:effectLst/>
                <a:latin typeface="Bookman Old Style" pitchFamily="18" charset="0"/>
              </a:rPr>
              <a:t>$ 4,719,810</a:t>
            </a:r>
            <a:endParaRPr lang="en-US" sz="1800" b="1" i="1" dirty="0">
              <a:solidFill>
                <a:srgbClr val="C00000"/>
              </a:solidFill>
              <a:effectLst/>
              <a:latin typeface="Bookman Old Style" pitchFamily="18" charset="0"/>
            </a:endParaRPr>
          </a:p>
        </p:txBody>
      </p:sp>
      <p:sp>
        <p:nvSpPr>
          <p:cNvPr id="3" name="Slide Number Placeholder 2"/>
          <p:cNvSpPr>
            <a:spLocks noGrp="1"/>
          </p:cNvSpPr>
          <p:nvPr>
            <p:ph type="sldNum" sz="quarter" idx="10"/>
          </p:nvPr>
        </p:nvSpPr>
        <p:spPr/>
        <p:txBody>
          <a:bodyPr/>
          <a:lstStyle/>
          <a:p>
            <a:pPr lvl="2"/>
            <a:fld id="{C02AC28F-CEE7-43DC-837E-89817FD3E2D8}" type="slidenum">
              <a:rPr lang="en-US" sz="1600" smtClean="0">
                <a:effectLst/>
              </a:rPr>
              <a:pPr lvl="2"/>
              <a:t>19</a:t>
            </a:fld>
            <a:endParaRPr lang="en-US" sz="1600" dirty="0">
              <a:effectLst/>
            </a:endParaRPr>
          </a:p>
        </p:txBody>
      </p:sp>
    </p:spTree>
    <p:extLst>
      <p:ext uri="{BB962C8B-B14F-4D97-AF65-F5344CB8AC3E}">
        <p14:creationId xmlns:p14="http://schemas.microsoft.com/office/powerpoint/2010/main" val="259087450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Introduction to Engineering Economics</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52179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dirty="0" smtClean="0">
                <a:latin typeface="Bookman Old Style" pitchFamily="18" charset="0"/>
              </a:rPr>
              <a:t>From the organization’s </a:t>
            </a:r>
            <a:r>
              <a:rPr lang="en-US" sz="2000" dirty="0">
                <a:latin typeface="Bookman Old Style" pitchFamily="18" charset="0"/>
              </a:rPr>
              <a:t>point of view, efficient and effective functioning of </a:t>
            </a:r>
            <a:r>
              <a:rPr lang="en-US" sz="2000" dirty="0" smtClean="0">
                <a:latin typeface="Bookman Old Style" pitchFamily="18" charset="0"/>
              </a:rPr>
              <a:t>the organization </a:t>
            </a:r>
            <a:r>
              <a:rPr lang="en-US" sz="2000" dirty="0">
                <a:latin typeface="Bookman Old Style" pitchFamily="18" charset="0"/>
              </a:rPr>
              <a:t>would certainly help it to provide goods/services at a </a:t>
            </a:r>
            <a:r>
              <a:rPr lang="en-US" sz="2000" i="1" dirty="0">
                <a:solidFill>
                  <a:srgbClr val="C00000"/>
                </a:solidFill>
                <a:latin typeface="Bookman Old Style" pitchFamily="18" charset="0"/>
              </a:rPr>
              <a:t>lower </a:t>
            </a:r>
            <a:r>
              <a:rPr lang="en-US" sz="2000" i="1" dirty="0" smtClean="0">
                <a:solidFill>
                  <a:srgbClr val="C00000"/>
                </a:solidFill>
                <a:latin typeface="Bookman Old Style" pitchFamily="18" charset="0"/>
              </a:rPr>
              <a:t>cost </a:t>
            </a:r>
            <a:r>
              <a:rPr lang="en-US" sz="2000" dirty="0" smtClean="0">
                <a:latin typeface="Bookman Old Style" pitchFamily="18" charset="0"/>
              </a:rPr>
              <a:t>which </a:t>
            </a:r>
            <a:r>
              <a:rPr lang="en-US" sz="2000" dirty="0">
                <a:latin typeface="Bookman Old Style" pitchFamily="18" charset="0"/>
              </a:rPr>
              <a:t>in turn will enable it to fix a </a:t>
            </a:r>
            <a:r>
              <a:rPr lang="en-US" sz="2000" i="1" dirty="0">
                <a:solidFill>
                  <a:srgbClr val="C00000"/>
                </a:solidFill>
                <a:latin typeface="Bookman Old Style" pitchFamily="18" charset="0"/>
              </a:rPr>
              <a:t>lower price </a:t>
            </a:r>
            <a:r>
              <a:rPr lang="en-US" sz="2000" dirty="0">
                <a:latin typeface="Bookman Old Style" pitchFamily="18" charset="0"/>
              </a:rPr>
              <a:t>for its goods or services</a:t>
            </a:r>
            <a:r>
              <a:rPr lang="en-US" sz="2000" dirty="0" smtClean="0">
                <a:latin typeface="Bookman Old Style" pitchFamily="18" charset="0"/>
              </a:rPr>
              <a:t>.</a:t>
            </a:r>
          </a:p>
          <a:p>
            <a:pPr algn="just">
              <a:lnSpc>
                <a:spcPct val="150000"/>
              </a:lnSpc>
              <a:spcBef>
                <a:spcPct val="35000"/>
              </a:spcBef>
              <a:buFont typeface="Wingdings" pitchFamily="2" charset="2"/>
              <a:buChar char="q"/>
            </a:pPr>
            <a:r>
              <a:rPr lang="en-US" sz="2000" dirty="0">
                <a:latin typeface="Bookman Old Style" pitchFamily="18" charset="0"/>
              </a:rPr>
              <a:t>Engineering economics deals with the methods that enable one to take </a:t>
            </a:r>
            <a:r>
              <a:rPr lang="en-US" sz="2000" b="1" i="1" dirty="0" smtClean="0">
                <a:solidFill>
                  <a:srgbClr val="C00000"/>
                </a:solidFill>
                <a:latin typeface="Bookman Old Style" pitchFamily="18" charset="0"/>
              </a:rPr>
              <a:t>economic decisions </a:t>
            </a:r>
            <a:r>
              <a:rPr lang="en-US" sz="2000" b="1" i="1" dirty="0">
                <a:solidFill>
                  <a:srgbClr val="C00000"/>
                </a:solidFill>
                <a:latin typeface="Bookman Old Style" pitchFamily="18" charset="0"/>
              </a:rPr>
              <a:t>towards minimizing costs and/or maximizing benefits</a:t>
            </a:r>
            <a:r>
              <a:rPr lang="en-US" sz="2000" dirty="0">
                <a:latin typeface="Bookman Old Style" pitchFamily="18" charset="0"/>
              </a:rPr>
              <a:t> to </a:t>
            </a:r>
            <a:r>
              <a:rPr lang="en-US" sz="2000" dirty="0" smtClean="0">
                <a:latin typeface="Bookman Old Style" pitchFamily="18" charset="0"/>
              </a:rPr>
              <a:t>business organizations.</a:t>
            </a:r>
          </a:p>
          <a:p>
            <a:pPr marL="274320" lvl="1" indent="-274320" algn="just">
              <a:lnSpc>
                <a:spcPct val="150000"/>
              </a:lnSpc>
              <a:spcBef>
                <a:spcPct val="35000"/>
              </a:spcBef>
              <a:buClr>
                <a:schemeClr val="accent3"/>
              </a:buClr>
              <a:buSzPct val="95000"/>
              <a:buFont typeface="Wingdings" pitchFamily="2" charset="2"/>
              <a:buChar char="q"/>
            </a:pPr>
            <a:r>
              <a:rPr lang="en-US" sz="2000" dirty="0" smtClean="0">
                <a:latin typeface="Bookman Old Style" pitchFamily="18" charset="0"/>
              </a:rPr>
              <a:t>It </a:t>
            </a:r>
            <a:r>
              <a:rPr lang="en-US" sz="2000" dirty="0">
                <a:latin typeface="Bookman Old Style" pitchFamily="18" charset="0"/>
              </a:rPr>
              <a:t>deals with the </a:t>
            </a:r>
            <a:r>
              <a:rPr lang="en-US" sz="2000" dirty="0">
                <a:solidFill>
                  <a:schemeClr val="accent1"/>
                </a:solidFill>
                <a:latin typeface="Bookman Old Style" pitchFamily="18" charset="0"/>
              </a:rPr>
              <a:t>concepts and techniques of analysis </a:t>
            </a:r>
            <a:r>
              <a:rPr lang="en-US" sz="2000" dirty="0">
                <a:latin typeface="Bookman Old Style" pitchFamily="18" charset="0"/>
              </a:rPr>
              <a:t>useful in evaluating the </a:t>
            </a:r>
            <a:r>
              <a:rPr lang="en-US" sz="2000" b="1" i="1" dirty="0">
                <a:solidFill>
                  <a:srgbClr val="C00000"/>
                </a:solidFill>
                <a:latin typeface="Bookman Old Style" pitchFamily="18" charset="0"/>
              </a:rPr>
              <a:t>worth of systems</a:t>
            </a:r>
            <a:r>
              <a:rPr lang="en-US" sz="2000" dirty="0">
                <a:latin typeface="Bookman Old Style" pitchFamily="18" charset="0"/>
              </a:rPr>
              <a:t>, </a:t>
            </a:r>
            <a:r>
              <a:rPr lang="en-US" sz="2000" b="1" i="1" dirty="0">
                <a:solidFill>
                  <a:srgbClr val="C00000"/>
                </a:solidFill>
                <a:latin typeface="Bookman Old Style" pitchFamily="18" charset="0"/>
              </a:rPr>
              <a:t>products, and services in relation to their costs</a:t>
            </a:r>
            <a:r>
              <a:rPr lang="en-US" sz="2000" dirty="0">
                <a:latin typeface="Bookman Old Style" pitchFamily="18" charset="0"/>
              </a:rPr>
              <a:t>.</a:t>
            </a:r>
          </a:p>
          <a:p>
            <a:pPr lvl="1" algn="just">
              <a:lnSpc>
                <a:spcPct val="150000"/>
              </a:lnSpc>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2</a:t>
            </a:fld>
            <a:endParaRPr lang="en-US" sz="1800" dirty="0">
              <a:effectLst/>
            </a:endParaRPr>
          </a:p>
        </p:txBody>
      </p:sp>
    </p:spTree>
    <p:extLst>
      <p:ext uri="{BB962C8B-B14F-4D97-AF65-F5344CB8AC3E}">
        <p14:creationId xmlns:p14="http://schemas.microsoft.com/office/powerpoint/2010/main" val="39183069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839200" cy="46845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b="1" dirty="0">
                <a:solidFill>
                  <a:srgbClr val="C00000"/>
                </a:solidFill>
                <a:latin typeface="Bookman Old Style" pitchFamily="18" charset="0"/>
              </a:rPr>
              <a:t>Equal-Payment Series Sinking </a:t>
            </a:r>
            <a:r>
              <a:rPr lang="en-US" sz="2000" b="1" dirty="0" smtClean="0">
                <a:solidFill>
                  <a:srgbClr val="C00000"/>
                </a:solidFill>
                <a:latin typeface="Bookman Old Style" pitchFamily="18" charset="0"/>
              </a:rPr>
              <a:t>Fund</a:t>
            </a:r>
            <a:r>
              <a:rPr lang="en-US" sz="2000" dirty="0" smtClean="0">
                <a:latin typeface="Bookman Old Style" pitchFamily="18" charset="0"/>
              </a:rPr>
              <a:t>: In </a:t>
            </a:r>
            <a:r>
              <a:rPr lang="en-US" sz="2000" dirty="0">
                <a:latin typeface="Bookman Old Style" pitchFamily="18" charset="0"/>
              </a:rPr>
              <a:t>this type of investment mode, the objective is to find the equivalent amount (A) that should be deposited at the end of every interest period for n interest periods to realize a future sum (F) at the end of the nth interest period at an interest rate of </a:t>
            </a:r>
            <a:r>
              <a:rPr lang="en-US" sz="2000" b="1" i="1" dirty="0">
                <a:latin typeface="Bookman Old Style" pitchFamily="18" charset="0"/>
              </a:rPr>
              <a:t>i</a:t>
            </a:r>
            <a:r>
              <a:rPr lang="en-US" sz="2000" dirty="0">
                <a:latin typeface="Bookman Old Style" pitchFamily="18" charset="0"/>
              </a:rPr>
              <a:t>.</a:t>
            </a:r>
          </a:p>
          <a:p>
            <a:pPr algn="just">
              <a:lnSpc>
                <a:spcPct val="150000"/>
              </a:lnSpc>
              <a:spcBef>
                <a:spcPct val="35000"/>
              </a:spcBef>
              <a:buFont typeface="Wingdings" pitchFamily="2" charset="2"/>
              <a:buChar char="q"/>
            </a:pP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dirty="0" smtClean="0">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114800"/>
            <a:ext cx="5334000" cy="1644555"/>
          </a:xfrm>
          <a:prstGeom prst="rect">
            <a:avLst/>
          </a:prstGeom>
          <a:noFill/>
          <a:ln>
            <a:noFill/>
          </a:ln>
          <a:effectLst>
            <a:glow rad="1397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lvl="2"/>
            <a:fld id="{C02AC28F-CEE7-43DC-837E-89817FD3E2D8}" type="slidenum">
              <a:rPr lang="en-US" sz="1800" smtClean="0">
                <a:effectLst/>
              </a:rPr>
              <a:pPr lvl="2"/>
              <a:t>20</a:t>
            </a:fld>
            <a:endParaRPr lang="en-US" sz="1800" dirty="0">
              <a:effectLst/>
            </a:endParaRPr>
          </a:p>
        </p:txBody>
      </p:sp>
    </p:spTree>
    <p:extLst>
      <p:ext uri="{BB962C8B-B14F-4D97-AF65-F5344CB8AC3E}">
        <p14:creationId xmlns:p14="http://schemas.microsoft.com/office/powerpoint/2010/main" val="132494813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839200" cy="5446594"/>
          </a:xfrm>
          <a:noFill/>
          <a:ln/>
        </p:spPr>
        <p:txBody>
          <a:bodyPr lIns="90488" tIns="44450" rIns="90488" bIns="44450">
            <a:normAutofit/>
          </a:bodyPr>
          <a:lstStyle/>
          <a:p>
            <a:pPr algn="just">
              <a:spcBef>
                <a:spcPct val="35000"/>
              </a:spcBef>
              <a:buFont typeface="Wingdings" pitchFamily="2" charset="2"/>
              <a:buChar char="q"/>
            </a:pPr>
            <a:r>
              <a:rPr lang="en-US" sz="2000" b="1" dirty="0">
                <a:solidFill>
                  <a:srgbClr val="C00000"/>
                </a:solidFill>
                <a:latin typeface="Bookman Old Style" pitchFamily="18" charset="0"/>
              </a:rPr>
              <a:t>Equal-Payment Series Sinking </a:t>
            </a:r>
            <a:r>
              <a:rPr lang="en-US" sz="2000" b="1" dirty="0" smtClean="0">
                <a:solidFill>
                  <a:srgbClr val="C00000"/>
                </a:solidFill>
                <a:latin typeface="Bookman Old Style" pitchFamily="18" charset="0"/>
              </a:rPr>
              <a:t>Fund</a:t>
            </a:r>
            <a:r>
              <a:rPr lang="en-US" sz="2000" dirty="0" smtClean="0">
                <a:latin typeface="Bookman Old Style" pitchFamily="18" charset="0"/>
              </a:rPr>
              <a:t>:</a:t>
            </a:r>
          </a:p>
          <a:p>
            <a:pPr algn="just">
              <a:spcBef>
                <a:spcPct val="35000"/>
              </a:spcBef>
              <a:buFont typeface="Wingdings" pitchFamily="2" charset="2"/>
              <a:buChar char="q"/>
            </a:pPr>
            <a:endParaRPr lang="en-US" sz="2000" dirty="0" smtClean="0">
              <a:latin typeface="Bookman Old Style" pitchFamily="18" charset="0"/>
            </a:endParaRPr>
          </a:p>
          <a:p>
            <a:pPr lvl="1" algn="just">
              <a:spcBef>
                <a:spcPct val="35000"/>
              </a:spcBef>
              <a:buFontTx/>
              <a:buNone/>
            </a:pPr>
            <a:endParaRPr lang="en-US" sz="2000" dirty="0">
              <a:latin typeface="Bookman Old Style"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6324600" cy="1905000"/>
          </a:xfrm>
          <a:prstGeom prst="rect">
            <a:avLst/>
          </a:prstGeom>
          <a:noFill/>
          <a:ln>
            <a:noFill/>
          </a:ln>
          <a:effectLst>
            <a:glow rad="101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 y="3962400"/>
            <a:ext cx="8763000" cy="2954655"/>
          </a:xfrm>
          <a:prstGeom prst="rect">
            <a:avLst/>
          </a:prstGeom>
          <a:noFill/>
        </p:spPr>
        <p:txBody>
          <a:bodyPr wrap="square" rtlCol="0">
            <a:spAutoFit/>
          </a:bodyPr>
          <a:lstStyle/>
          <a:p>
            <a:pPr marL="285750" indent="-285750" algn="just">
              <a:lnSpc>
                <a:spcPct val="150000"/>
              </a:lnSpc>
              <a:buClr>
                <a:schemeClr val="accent3"/>
              </a:buClr>
              <a:buFont typeface="Wingdings" pitchFamily="2" charset="2"/>
              <a:buChar char="q"/>
            </a:pPr>
            <a:r>
              <a:rPr lang="en-US" sz="1800" b="1" dirty="0" smtClean="0">
                <a:solidFill>
                  <a:srgbClr val="C00000"/>
                </a:solidFill>
                <a:effectLst/>
                <a:latin typeface="Bookman Old Style" pitchFamily="18" charset="0"/>
              </a:rPr>
              <a:t>Example:</a:t>
            </a:r>
            <a:r>
              <a:rPr lang="en-US" sz="1800" dirty="0" smtClean="0">
                <a:effectLst/>
                <a:latin typeface="Bookman Old Style" pitchFamily="18" charset="0"/>
              </a:rPr>
              <a:t> A </a:t>
            </a:r>
            <a:r>
              <a:rPr lang="en-US" sz="1800" dirty="0">
                <a:effectLst/>
                <a:latin typeface="Bookman Old Style" pitchFamily="18" charset="0"/>
              </a:rPr>
              <a:t>company has to replace a present facility after 15 years at an outlay of </a:t>
            </a:r>
            <a:r>
              <a:rPr lang="en-US" sz="1800" dirty="0" smtClean="0">
                <a:effectLst/>
                <a:latin typeface="Bookman Old Style" pitchFamily="18" charset="0"/>
              </a:rPr>
              <a:t>$500,000</a:t>
            </a:r>
            <a:r>
              <a:rPr lang="en-US" sz="1800" dirty="0">
                <a:effectLst/>
                <a:latin typeface="Bookman Old Style" pitchFamily="18" charset="0"/>
              </a:rPr>
              <a:t>. It plans to deposit an equal amount at the end of every year for the next 15 years at an interest rate of 18% compounded annually. Find the equivalent amount that must be deposited at the end of every year for the next 15 </a:t>
            </a:r>
            <a:r>
              <a:rPr lang="en-US" sz="1800" dirty="0" smtClean="0">
                <a:effectLst/>
                <a:latin typeface="Bookman Old Style" pitchFamily="18" charset="0"/>
              </a:rPr>
              <a:t>years.</a:t>
            </a:r>
          </a:p>
          <a:p>
            <a:pPr marL="285750" indent="-285750" algn="just">
              <a:lnSpc>
                <a:spcPct val="150000"/>
              </a:lnSpc>
              <a:buClr>
                <a:schemeClr val="accent3"/>
              </a:buClr>
              <a:buFont typeface="Wingdings" pitchFamily="2" charset="2"/>
              <a:buChar char="q"/>
            </a:pPr>
            <a:r>
              <a:rPr lang="en-US" sz="1600" dirty="0" err="1" smtClean="0">
                <a:effectLst/>
                <a:latin typeface="Bookman Old Style" pitchFamily="18" charset="0"/>
              </a:rPr>
              <a:t>Ans</a:t>
            </a:r>
            <a:r>
              <a:rPr lang="en-US" sz="1600" dirty="0">
                <a:effectLst/>
                <a:latin typeface="Bookman Old Style" pitchFamily="18" charset="0"/>
              </a:rPr>
              <a:t>: </a:t>
            </a:r>
            <a:r>
              <a:rPr lang="en-US" sz="1600" b="1" i="1" dirty="0" smtClean="0">
                <a:solidFill>
                  <a:srgbClr val="C00000"/>
                </a:solidFill>
                <a:effectLst/>
                <a:latin typeface="Bookman Old Style" pitchFamily="18" charset="0"/>
              </a:rPr>
              <a:t>$ 8,200</a:t>
            </a:r>
            <a:r>
              <a:rPr lang="en-US" sz="1600" dirty="0">
                <a:effectLst/>
                <a:latin typeface="Bookman Old Style" pitchFamily="18" charset="0"/>
              </a:rPr>
              <a:t>.</a:t>
            </a:r>
          </a:p>
          <a:p>
            <a:pPr algn="just">
              <a:lnSpc>
                <a:spcPct val="150000"/>
              </a:lnSpc>
            </a:pPr>
            <a:endParaRPr lang="en-US" sz="1800" dirty="0">
              <a:effectLst/>
              <a:latin typeface="Bookman Old Style" pitchFamily="18" charset="0"/>
            </a:endParaRPr>
          </a:p>
        </p:txBody>
      </p:sp>
      <p:sp>
        <p:nvSpPr>
          <p:cNvPr id="3" name="Slide Number Placeholder 2"/>
          <p:cNvSpPr>
            <a:spLocks noGrp="1"/>
          </p:cNvSpPr>
          <p:nvPr>
            <p:ph type="sldNum" sz="quarter" idx="10"/>
          </p:nvPr>
        </p:nvSpPr>
        <p:spPr/>
        <p:txBody>
          <a:bodyPr/>
          <a:lstStyle/>
          <a:p>
            <a:pPr lvl="2"/>
            <a:fld id="{C02AC28F-CEE7-43DC-837E-89817FD3E2D8}" type="slidenum">
              <a:rPr lang="en-US" sz="1800" smtClean="0">
                <a:effectLst/>
              </a:rPr>
              <a:pPr lvl="2"/>
              <a:t>21</a:t>
            </a:fld>
            <a:endParaRPr lang="en-US" sz="1800" dirty="0">
              <a:effectLst/>
            </a:endParaRPr>
          </a:p>
        </p:txBody>
      </p:sp>
    </p:spTree>
    <p:extLst>
      <p:ext uri="{BB962C8B-B14F-4D97-AF65-F5344CB8AC3E}">
        <p14:creationId xmlns:p14="http://schemas.microsoft.com/office/powerpoint/2010/main" val="277782906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23985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b="1" dirty="0">
                <a:solidFill>
                  <a:srgbClr val="C00000"/>
                </a:solidFill>
                <a:latin typeface="Bookman Old Style" pitchFamily="18" charset="0"/>
              </a:rPr>
              <a:t>Equal-Payment Series Present Worth </a:t>
            </a:r>
            <a:r>
              <a:rPr lang="en-US" sz="2000" b="1" dirty="0" smtClean="0">
                <a:solidFill>
                  <a:srgbClr val="C00000"/>
                </a:solidFill>
                <a:latin typeface="Bookman Old Style" pitchFamily="18" charset="0"/>
              </a:rPr>
              <a:t>Amount </a:t>
            </a:r>
            <a:r>
              <a:rPr lang="en-US" sz="2000" dirty="0" smtClean="0">
                <a:latin typeface="Bookman Old Style" pitchFamily="18" charset="0"/>
              </a:rPr>
              <a:t>: The </a:t>
            </a:r>
            <a:r>
              <a:rPr lang="en-US" sz="2000" dirty="0">
                <a:latin typeface="Bookman Old Style" pitchFamily="18" charset="0"/>
              </a:rPr>
              <a:t>objective of this mode of investment is to find the present worth of an equal payment made at the end of every interest period for </a:t>
            </a:r>
            <a:r>
              <a:rPr lang="en-US" sz="2000" b="1" i="1" dirty="0" smtClean="0">
                <a:latin typeface="Bookman Old Style" pitchFamily="18" charset="0"/>
              </a:rPr>
              <a:t>n</a:t>
            </a:r>
            <a:r>
              <a:rPr lang="en-US" sz="2000" dirty="0" smtClean="0">
                <a:latin typeface="Bookman Old Style" pitchFamily="18" charset="0"/>
              </a:rPr>
              <a:t> interest </a:t>
            </a:r>
            <a:r>
              <a:rPr lang="en-US" sz="2000" dirty="0">
                <a:latin typeface="Bookman Old Style" pitchFamily="18" charset="0"/>
              </a:rPr>
              <a:t>periods at an interest rate of </a:t>
            </a:r>
            <a:r>
              <a:rPr lang="en-US" sz="2000" b="1" i="1" dirty="0" smtClean="0">
                <a:latin typeface="Bookman Old Style" pitchFamily="18" charset="0"/>
              </a:rPr>
              <a:t>i</a:t>
            </a:r>
            <a:r>
              <a:rPr lang="en-US" sz="2000" dirty="0" smtClean="0">
                <a:latin typeface="Bookman Old Style" pitchFamily="18" charset="0"/>
              </a:rPr>
              <a:t> </a:t>
            </a:r>
            <a:r>
              <a:rPr lang="en-US" sz="2000" dirty="0">
                <a:latin typeface="Bookman Old Style" pitchFamily="18" charset="0"/>
              </a:rPr>
              <a:t>compounded at the end of every interest period.</a:t>
            </a:r>
          </a:p>
          <a:p>
            <a:pPr algn="just">
              <a:lnSpc>
                <a:spcPct val="150000"/>
              </a:lnSpc>
              <a:spcBef>
                <a:spcPct val="35000"/>
              </a:spcBef>
              <a:buFont typeface="Wingdings" pitchFamily="2" charset="2"/>
              <a:buChar char="q"/>
            </a:pP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dirty="0" smtClean="0">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5638800" cy="1777692"/>
          </a:xfrm>
          <a:prstGeom prst="rect">
            <a:avLst/>
          </a:prstGeom>
          <a:noFill/>
          <a:ln>
            <a:noFill/>
          </a:ln>
          <a:effectLst>
            <a:glow rad="101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lvl="2"/>
            <a:fld id="{C02AC28F-CEE7-43DC-837E-89817FD3E2D8}" type="slidenum">
              <a:rPr lang="en-US" sz="1800" smtClean="0">
                <a:effectLst/>
              </a:rPr>
              <a:pPr lvl="2"/>
              <a:t>22</a:t>
            </a:fld>
            <a:endParaRPr lang="en-US" sz="1800" dirty="0">
              <a:effectLst/>
            </a:endParaRPr>
          </a:p>
        </p:txBody>
      </p:sp>
    </p:spTree>
    <p:extLst>
      <p:ext uri="{BB962C8B-B14F-4D97-AF65-F5344CB8AC3E}">
        <p14:creationId xmlns:p14="http://schemas.microsoft.com/office/powerpoint/2010/main" val="60321134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569794"/>
          </a:xfrm>
          <a:noFill/>
          <a:ln/>
        </p:spPr>
        <p:txBody>
          <a:bodyPr lIns="90488" tIns="44450" rIns="90488" bIns="44450">
            <a:normAutofit/>
          </a:bodyPr>
          <a:lstStyle/>
          <a:p>
            <a:pPr algn="just">
              <a:spcBef>
                <a:spcPct val="35000"/>
              </a:spcBef>
              <a:buFont typeface="Wingdings" pitchFamily="2" charset="2"/>
              <a:buChar char="q"/>
            </a:pPr>
            <a:r>
              <a:rPr lang="en-US" sz="2000" b="1" dirty="0" smtClean="0">
                <a:solidFill>
                  <a:srgbClr val="C00000"/>
                </a:solidFill>
                <a:latin typeface="Bookman Old Style" pitchFamily="18" charset="0"/>
              </a:rPr>
              <a:t> Equal-Payment </a:t>
            </a:r>
            <a:r>
              <a:rPr lang="en-US" sz="2000" b="1" dirty="0">
                <a:solidFill>
                  <a:srgbClr val="C00000"/>
                </a:solidFill>
                <a:latin typeface="Bookman Old Style" pitchFamily="18" charset="0"/>
              </a:rPr>
              <a:t>Series Present Worth </a:t>
            </a:r>
            <a:r>
              <a:rPr lang="en-US" sz="2000" b="1" dirty="0" smtClean="0">
                <a:solidFill>
                  <a:srgbClr val="C00000"/>
                </a:solidFill>
                <a:latin typeface="Bookman Old Style" pitchFamily="18" charset="0"/>
              </a:rPr>
              <a:t>Amount </a:t>
            </a:r>
            <a:r>
              <a:rPr lang="en-US" sz="2000" dirty="0" smtClean="0">
                <a:latin typeface="Bookman Old Style" pitchFamily="18" charset="0"/>
              </a:rPr>
              <a:t>:</a:t>
            </a:r>
          </a:p>
          <a:p>
            <a:pPr algn="just">
              <a:spcBef>
                <a:spcPct val="35000"/>
              </a:spcBef>
              <a:buFont typeface="Wingdings" pitchFamily="2" charset="2"/>
              <a:buChar char="q"/>
            </a:pPr>
            <a:endParaRPr lang="en-US" sz="2000" dirty="0" smtClean="0">
              <a:latin typeface="Bookman Old Style" pitchFamily="18" charset="0"/>
            </a:endParaRPr>
          </a:p>
          <a:p>
            <a:pPr lvl="1" algn="just">
              <a:spcBef>
                <a:spcPct val="35000"/>
              </a:spcBef>
              <a:buFontTx/>
              <a:buNone/>
            </a:pPr>
            <a:endParaRPr lang="en-US" sz="2000" dirty="0">
              <a:latin typeface="Bookman Old Style" pitchFamily="18"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6324600" cy="2209800"/>
          </a:xfrm>
          <a:prstGeom prst="rect">
            <a:avLst/>
          </a:prstGeom>
          <a:noFill/>
          <a:ln>
            <a:noFill/>
          </a:ln>
          <a:effectLst>
            <a:glow rad="101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 y="4419600"/>
            <a:ext cx="8686800" cy="2031325"/>
          </a:xfrm>
          <a:prstGeom prst="rect">
            <a:avLst/>
          </a:prstGeom>
          <a:noFill/>
        </p:spPr>
        <p:txBody>
          <a:bodyPr wrap="square" rtlCol="0">
            <a:spAutoFit/>
          </a:bodyPr>
          <a:lstStyle/>
          <a:p>
            <a:pPr marL="285750" indent="-285750" algn="just">
              <a:buClr>
                <a:schemeClr val="accent3"/>
              </a:buClr>
              <a:buFont typeface="Wingdings" pitchFamily="2" charset="2"/>
              <a:buChar char="q"/>
            </a:pPr>
            <a:r>
              <a:rPr lang="en-US" sz="1800" b="1" dirty="0" smtClean="0">
                <a:solidFill>
                  <a:srgbClr val="C00000"/>
                </a:solidFill>
                <a:effectLst/>
                <a:latin typeface="Bookman Old Style" pitchFamily="18" charset="0"/>
              </a:rPr>
              <a:t>Example: </a:t>
            </a:r>
            <a:r>
              <a:rPr lang="en-US" sz="1800" dirty="0" smtClean="0">
                <a:effectLst/>
                <a:latin typeface="Bookman Old Style" pitchFamily="18" charset="0"/>
              </a:rPr>
              <a:t>A </a:t>
            </a:r>
            <a:r>
              <a:rPr lang="en-US" sz="1800" dirty="0">
                <a:effectLst/>
                <a:latin typeface="Bookman Old Style" pitchFamily="18" charset="0"/>
              </a:rPr>
              <a:t>company wants to set up a reserve which will help the company to have an annual equivalent amount of $</a:t>
            </a:r>
            <a:r>
              <a:rPr lang="en-US" sz="1800" dirty="0" smtClean="0">
                <a:effectLst/>
                <a:latin typeface="Bookman Old Style" pitchFamily="18" charset="0"/>
              </a:rPr>
              <a:t>1,000,000 </a:t>
            </a:r>
            <a:r>
              <a:rPr lang="en-US" sz="1800" dirty="0">
                <a:effectLst/>
                <a:latin typeface="Bookman Old Style" pitchFamily="18" charset="0"/>
              </a:rPr>
              <a:t>for the next 20 years towards its employees welfare measures. The reserve is assumed to grow at the rate of 15% annually. Find the single-payment that must be made now as the reserve amount</a:t>
            </a:r>
            <a:r>
              <a:rPr lang="en-US" sz="1800" dirty="0" smtClean="0">
                <a:effectLst/>
                <a:latin typeface="Bookman Old Style" pitchFamily="18" charset="0"/>
              </a:rPr>
              <a:t>. </a:t>
            </a:r>
          </a:p>
          <a:p>
            <a:pPr marL="285750" indent="-285750" algn="just">
              <a:buClr>
                <a:schemeClr val="accent3"/>
              </a:buClr>
              <a:buFont typeface="Wingdings" pitchFamily="2" charset="2"/>
              <a:buChar char="q"/>
            </a:pPr>
            <a:r>
              <a:rPr lang="en-US" sz="1800" dirty="0" err="1" smtClean="0">
                <a:effectLst/>
                <a:latin typeface="Bookman Old Style" pitchFamily="18" charset="0"/>
              </a:rPr>
              <a:t>Ans</a:t>
            </a:r>
            <a:r>
              <a:rPr lang="en-US" sz="1800" dirty="0">
                <a:effectLst/>
                <a:latin typeface="Bookman Old Style" pitchFamily="18" charset="0"/>
              </a:rPr>
              <a:t>: </a:t>
            </a:r>
            <a:r>
              <a:rPr lang="en-US" sz="1800" b="1" i="1" dirty="0" smtClean="0">
                <a:solidFill>
                  <a:srgbClr val="C00000"/>
                </a:solidFill>
                <a:effectLst/>
                <a:latin typeface="Bookman Old Style" pitchFamily="18" charset="0"/>
              </a:rPr>
              <a:t>$ 6,259,300</a:t>
            </a:r>
            <a:endParaRPr lang="en-US" sz="1800" b="1" i="1" dirty="0">
              <a:solidFill>
                <a:srgbClr val="C00000"/>
              </a:solidFill>
              <a:effectLst/>
              <a:latin typeface="Bookman Old Style" pitchFamily="18" charset="0"/>
            </a:endParaRPr>
          </a:p>
          <a:p>
            <a:pPr algn="just"/>
            <a:endParaRPr lang="en-US" sz="1800" dirty="0">
              <a:effectLst/>
              <a:latin typeface="Bookman Old Style" pitchFamily="18" charset="0"/>
            </a:endParaRPr>
          </a:p>
        </p:txBody>
      </p:sp>
      <p:sp>
        <p:nvSpPr>
          <p:cNvPr id="3" name="Slide Number Placeholder 2"/>
          <p:cNvSpPr>
            <a:spLocks noGrp="1"/>
          </p:cNvSpPr>
          <p:nvPr>
            <p:ph type="sldNum" sz="quarter" idx="10"/>
          </p:nvPr>
        </p:nvSpPr>
        <p:spPr/>
        <p:txBody>
          <a:bodyPr/>
          <a:lstStyle/>
          <a:p>
            <a:pPr lvl="2"/>
            <a:fld id="{C02AC28F-CEE7-43DC-837E-89817FD3E2D8}" type="slidenum">
              <a:rPr lang="en-US" sz="1800" smtClean="0">
                <a:effectLst/>
              </a:rPr>
              <a:pPr lvl="2"/>
              <a:t>23</a:t>
            </a:fld>
            <a:endParaRPr lang="en-US" sz="1800" dirty="0">
              <a:effectLst/>
            </a:endParaRPr>
          </a:p>
        </p:txBody>
      </p:sp>
    </p:spTree>
    <p:extLst>
      <p:ext uri="{BB962C8B-B14F-4D97-AF65-F5344CB8AC3E}">
        <p14:creationId xmlns:p14="http://schemas.microsoft.com/office/powerpoint/2010/main" val="176710625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28557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b="1" dirty="0">
                <a:solidFill>
                  <a:srgbClr val="C00000"/>
                </a:solidFill>
                <a:latin typeface="Bookman Old Style" pitchFamily="18" charset="0"/>
              </a:rPr>
              <a:t>Equal-Payment Series Capital Recovery </a:t>
            </a:r>
            <a:r>
              <a:rPr lang="en-US" sz="2000" b="1" dirty="0" smtClean="0">
                <a:solidFill>
                  <a:srgbClr val="C00000"/>
                </a:solidFill>
                <a:latin typeface="Bookman Old Style" pitchFamily="18" charset="0"/>
              </a:rPr>
              <a:t>Amount</a:t>
            </a:r>
            <a:r>
              <a:rPr lang="en-US" sz="2000" dirty="0" smtClean="0">
                <a:latin typeface="Bookman Old Style" pitchFamily="18" charset="0"/>
              </a:rPr>
              <a:t>: The </a:t>
            </a:r>
            <a:r>
              <a:rPr lang="en-US" sz="2000" dirty="0">
                <a:latin typeface="Bookman Old Style" pitchFamily="18" charset="0"/>
              </a:rPr>
              <a:t>objective of this mode of investment is to find the annual equivalent amount (A) which is to be recovered at the end of every interest period for </a:t>
            </a:r>
            <a:r>
              <a:rPr lang="en-US" sz="2000" b="1" i="1" dirty="0">
                <a:latin typeface="Bookman Old Style" pitchFamily="18" charset="0"/>
              </a:rPr>
              <a:t>n</a:t>
            </a:r>
            <a:r>
              <a:rPr lang="en-US" sz="2000" dirty="0">
                <a:latin typeface="Bookman Old Style" pitchFamily="18" charset="0"/>
              </a:rPr>
              <a:t> interest periods for a loan (P) which is sanctioned now at an interest rate of </a:t>
            </a:r>
            <a:r>
              <a:rPr lang="en-US" sz="2000" b="1" i="1" dirty="0" smtClean="0">
                <a:latin typeface="Bookman Old Style" pitchFamily="18" charset="0"/>
              </a:rPr>
              <a:t>i</a:t>
            </a:r>
            <a:r>
              <a:rPr lang="en-US" sz="2000" dirty="0" smtClean="0">
                <a:latin typeface="Bookman Old Style" pitchFamily="18" charset="0"/>
              </a:rPr>
              <a:t> </a:t>
            </a:r>
            <a:r>
              <a:rPr lang="en-US" sz="2000" dirty="0">
                <a:latin typeface="Bookman Old Style" pitchFamily="18" charset="0"/>
              </a:rPr>
              <a:t>compounded at the end of every interest period.</a:t>
            </a:r>
          </a:p>
          <a:p>
            <a:pPr algn="just">
              <a:lnSpc>
                <a:spcPct val="150000"/>
              </a:lnSpc>
              <a:spcBef>
                <a:spcPct val="35000"/>
              </a:spcBef>
              <a:buFont typeface="Wingdings" pitchFamily="2" charset="2"/>
              <a:buChar char="q"/>
            </a:pP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dirty="0" smtClean="0">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19600"/>
            <a:ext cx="6248400" cy="1447800"/>
          </a:xfrm>
          <a:prstGeom prst="rect">
            <a:avLst/>
          </a:prstGeom>
          <a:noFill/>
          <a:ln>
            <a:noFill/>
          </a:ln>
          <a:effectLst>
            <a:glow rad="101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lvl="2"/>
            <a:fld id="{C02AC28F-CEE7-43DC-837E-89817FD3E2D8}" type="slidenum">
              <a:rPr lang="en-US" sz="1800" smtClean="0">
                <a:effectLst/>
              </a:rPr>
              <a:pPr lvl="2"/>
              <a:t>24</a:t>
            </a:fld>
            <a:endParaRPr lang="en-US" sz="1800" dirty="0">
              <a:effectLst/>
            </a:endParaRPr>
          </a:p>
        </p:txBody>
      </p:sp>
    </p:spTree>
    <p:extLst>
      <p:ext uri="{BB962C8B-B14F-4D97-AF65-F5344CB8AC3E}">
        <p14:creationId xmlns:p14="http://schemas.microsoft.com/office/powerpoint/2010/main" val="34027971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Interest Formulas and Application</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645994"/>
          </a:xfrm>
          <a:noFill/>
          <a:ln/>
        </p:spPr>
        <p:txBody>
          <a:bodyPr lIns="90488" tIns="44450" rIns="90488" bIns="44450">
            <a:normAutofit/>
          </a:bodyPr>
          <a:lstStyle/>
          <a:p>
            <a:pPr algn="just">
              <a:spcBef>
                <a:spcPct val="35000"/>
              </a:spcBef>
              <a:buFont typeface="Wingdings" pitchFamily="2" charset="2"/>
              <a:buChar char="q"/>
            </a:pPr>
            <a:r>
              <a:rPr lang="en-US" sz="2000" b="1" dirty="0">
                <a:solidFill>
                  <a:srgbClr val="C00000"/>
                </a:solidFill>
                <a:latin typeface="Bookman Old Style" pitchFamily="18" charset="0"/>
              </a:rPr>
              <a:t>Equal-Payment Series Capital Recovery </a:t>
            </a:r>
            <a:r>
              <a:rPr lang="en-US" sz="2000" b="1" dirty="0" smtClean="0">
                <a:solidFill>
                  <a:srgbClr val="C00000"/>
                </a:solidFill>
                <a:latin typeface="Bookman Old Style" pitchFamily="18" charset="0"/>
              </a:rPr>
              <a:t>Amount</a:t>
            </a:r>
            <a:r>
              <a:rPr lang="en-US" sz="2000" dirty="0" smtClean="0">
                <a:latin typeface="Bookman Old Style" pitchFamily="18" charset="0"/>
              </a:rPr>
              <a:t>:</a:t>
            </a:r>
          </a:p>
          <a:p>
            <a:pPr algn="just">
              <a:spcBef>
                <a:spcPct val="35000"/>
              </a:spcBef>
              <a:buFont typeface="Wingdings" pitchFamily="2" charset="2"/>
              <a:buChar char="q"/>
            </a:pPr>
            <a:endParaRPr lang="en-US" sz="2000" dirty="0" smtClean="0">
              <a:latin typeface="Bookman Old Style" pitchFamily="18" charset="0"/>
            </a:endParaRPr>
          </a:p>
          <a:p>
            <a:pPr lvl="1" algn="just">
              <a:spcBef>
                <a:spcPct val="35000"/>
              </a:spcBef>
              <a:buFontTx/>
              <a:buNone/>
            </a:pPr>
            <a:endParaRPr lang="en-US" sz="2000" dirty="0">
              <a:latin typeface="Bookman Old Style" pitchFamily="18"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6172200" cy="2590800"/>
          </a:xfrm>
          <a:prstGeom prst="rect">
            <a:avLst/>
          </a:prstGeom>
          <a:noFill/>
          <a:ln>
            <a:noFill/>
          </a:ln>
          <a:effectLst>
            <a:glow rad="101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 y="4648200"/>
            <a:ext cx="8305800" cy="1754326"/>
          </a:xfrm>
          <a:prstGeom prst="rect">
            <a:avLst/>
          </a:prstGeom>
          <a:noFill/>
        </p:spPr>
        <p:txBody>
          <a:bodyPr wrap="square" rtlCol="0">
            <a:spAutoFit/>
          </a:bodyPr>
          <a:lstStyle/>
          <a:p>
            <a:pPr marL="285750" indent="-285750" algn="just">
              <a:buClr>
                <a:schemeClr val="accent2"/>
              </a:buClr>
              <a:buFont typeface="Wingdings" pitchFamily="2" charset="2"/>
              <a:buChar char="q"/>
            </a:pPr>
            <a:r>
              <a:rPr lang="en-US" sz="1800" b="1" dirty="0">
                <a:solidFill>
                  <a:srgbClr val="C00000"/>
                </a:solidFill>
                <a:effectLst/>
                <a:latin typeface="Bookman Old Style" pitchFamily="18" charset="0"/>
              </a:rPr>
              <a:t>Example:</a:t>
            </a:r>
            <a:r>
              <a:rPr lang="en-US" sz="1800" dirty="0">
                <a:effectLst/>
                <a:latin typeface="Bookman Old Style" pitchFamily="18" charset="0"/>
              </a:rPr>
              <a:t> A bank gives a loan to a company to purchase an equipment worth $ 1,000,000 at an interest rate of 18% compounded annually. This amount should be repaid in 15 yearly equal installments. Find the installment amount that the company has to pay to the bank</a:t>
            </a:r>
            <a:r>
              <a:rPr lang="en-US" sz="1800" dirty="0" smtClean="0">
                <a:effectLst/>
                <a:latin typeface="Bookman Old Style" pitchFamily="18" charset="0"/>
              </a:rPr>
              <a:t>.</a:t>
            </a:r>
          </a:p>
          <a:p>
            <a:pPr marL="285750" indent="-285750" algn="just">
              <a:buClr>
                <a:schemeClr val="accent2"/>
              </a:buClr>
              <a:buFont typeface="Wingdings" pitchFamily="2" charset="2"/>
              <a:buChar char="v"/>
            </a:pPr>
            <a:r>
              <a:rPr lang="en-US" sz="1800" dirty="0" err="1" smtClean="0">
                <a:effectLst/>
                <a:latin typeface="Bookman Old Style" pitchFamily="18" charset="0"/>
              </a:rPr>
              <a:t>Ans</a:t>
            </a:r>
            <a:r>
              <a:rPr lang="en-US" sz="1800" dirty="0">
                <a:effectLst/>
                <a:latin typeface="Bookman Old Style" pitchFamily="18" charset="0"/>
              </a:rPr>
              <a:t>: </a:t>
            </a:r>
            <a:r>
              <a:rPr lang="en-US" sz="1800" b="1" i="1" dirty="0">
                <a:solidFill>
                  <a:srgbClr val="C00000"/>
                </a:solidFill>
                <a:effectLst/>
                <a:latin typeface="Bookman Old Style" pitchFamily="18" charset="0"/>
              </a:rPr>
              <a:t>$</a:t>
            </a:r>
            <a:r>
              <a:rPr lang="en-US" sz="1800" b="1" i="1" dirty="0" smtClean="0">
                <a:solidFill>
                  <a:srgbClr val="C00000"/>
                </a:solidFill>
                <a:effectLst/>
                <a:latin typeface="Bookman Old Style" pitchFamily="18" charset="0"/>
              </a:rPr>
              <a:t>196,400</a:t>
            </a:r>
            <a:endParaRPr lang="en-US" sz="1800" b="1" i="1" dirty="0">
              <a:solidFill>
                <a:srgbClr val="C00000"/>
              </a:solidFill>
              <a:effectLst/>
              <a:latin typeface="Bookman Old Style" pitchFamily="18" charset="0"/>
            </a:endParaRPr>
          </a:p>
        </p:txBody>
      </p:sp>
      <p:sp>
        <p:nvSpPr>
          <p:cNvPr id="3" name="Slide Number Placeholder 2"/>
          <p:cNvSpPr>
            <a:spLocks noGrp="1"/>
          </p:cNvSpPr>
          <p:nvPr>
            <p:ph type="sldNum" sz="quarter" idx="10"/>
          </p:nvPr>
        </p:nvSpPr>
        <p:spPr/>
        <p:txBody>
          <a:bodyPr/>
          <a:lstStyle/>
          <a:p>
            <a:pPr lvl="2"/>
            <a:fld id="{C02AC28F-CEE7-43DC-837E-89817FD3E2D8}" type="slidenum">
              <a:rPr lang="en-US" sz="1800" smtClean="0">
                <a:effectLst/>
              </a:rPr>
              <a:pPr lvl="2"/>
              <a:t>25</a:t>
            </a:fld>
            <a:endParaRPr lang="en-US" sz="1800" dirty="0">
              <a:effectLst/>
            </a:endParaRPr>
          </a:p>
        </p:txBody>
      </p:sp>
    </p:spTree>
    <p:extLst>
      <p:ext uri="{BB962C8B-B14F-4D97-AF65-F5344CB8AC3E}">
        <p14:creationId xmlns:p14="http://schemas.microsoft.com/office/powerpoint/2010/main" val="158448838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0" y="685800"/>
            <a:ext cx="8915400" cy="5486400"/>
          </a:xfrm>
        </p:spPr>
        <p:txBody>
          <a:bodyPr>
            <a:noAutofit/>
          </a:bodyPr>
          <a:lstStyle/>
          <a:p>
            <a:pPr algn="just" eaLnBrk="1" hangingPunct="1">
              <a:buNone/>
            </a:pPr>
            <a:r>
              <a:rPr lang="en-US" sz="4000" b="1" dirty="0" smtClean="0">
                <a:solidFill>
                  <a:srgbClr val="FF0000"/>
                </a:solidFill>
              </a:rPr>
              <a:t>Project selection</a:t>
            </a:r>
          </a:p>
          <a:p>
            <a:pPr algn="just" eaLnBrk="1" hangingPunct="1">
              <a:buFont typeface="Wingdings" pitchFamily="2" charset="2"/>
              <a:buChar char="§"/>
            </a:pPr>
            <a:r>
              <a:rPr lang="en-US" dirty="0" smtClean="0"/>
              <a:t>The selection of the </a:t>
            </a:r>
            <a:r>
              <a:rPr lang="en-US" b="1" dirty="0" smtClean="0"/>
              <a:t>right project </a:t>
            </a:r>
            <a:r>
              <a:rPr lang="en-US" dirty="0" smtClean="0"/>
              <a:t>for future investment is a crucial decision for the long-term survival of your company. </a:t>
            </a:r>
          </a:p>
          <a:p>
            <a:pPr algn="just" eaLnBrk="1" hangingPunct="1">
              <a:buFont typeface="Wingdings" pitchFamily="2" charset="2"/>
              <a:buChar char="§"/>
            </a:pPr>
            <a:r>
              <a:rPr lang="en-US" dirty="0" smtClean="0"/>
              <a:t>The selection of the wrong project may well precipitate project failure leading to company liquidation.</a:t>
            </a:r>
          </a:p>
          <a:p>
            <a:pPr algn="just" eaLnBrk="1" hangingPunct="1">
              <a:buFont typeface="Wingdings" pitchFamily="2" charset="2"/>
              <a:buChar char="§"/>
            </a:pPr>
            <a:r>
              <a:rPr lang="en-US" dirty="0" smtClean="0">
                <a:solidFill>
                  <a:srgbClr val="0033CC"/>
                </a:solidFill>
              </a:rPr>
              <a:t>Project selection is making a commitment for the future</a:t>
            </a:r>
            <a:r>
              <a:rPr lang="en-US" dirty="0" smtClean="0"/>
              <a:t>. The execution of a project will tie up company resources, and as an opportunity cost the selection of one project may preclude your company from pursuing another project.</a:t>
            </a:r>
          </a:p>
          <a:p>
            <a:pPr algn="just" eaLnBrk="1" hangingPunct="1">
              <a:buFont typeface="Wingdings" pitchFamily="2" charset="2"/>
              <a:buChar char="§"/>
            </a:pPr>
            <a:endParaRPr lang="en-US" sz="2900" dirty="0" smtClean="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63924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04800" y="1371600"/>
            <a:ext cx="8534400" cy="5105400"/>
          </a:xfrm>
        </p:spPr>
        <p:txBody>
          <a:bodyPr>
            <a:normAutofit/>
          </a:bodyPr>
          <a:lstStyle/>
          <a:p>
            <a:pPr algn="just">
              <a:buFont typeface="Wingdings" pitchFamily="2" charset="2"/>
              <a:buChar char="§"/>
            </a:pPr>
            <a:r>
              <a:rPr lang="en-US" b="1" dirty="0" smtClean="0">
                <a:solidFill>
                  <a:srgbClr val="FF0000"/>
                </a:solidFill>
              </a:rPr>
              <a:t> </a:t>
            </a:r>
            <a:r>
              <a:rPr lang="en-US" dirty="0" smtClean="0">
                <a:solidFill>
                  <a:srgbClr val="FF0000"/>
                </a:solidFill>
              </a:rPr>
              <a:t>We live in a world of finite resources and therefore cannot carry out all the projects we may want or need.</a:t>
            </a:r>
            <a:r>
              <a:rPr lang="en-US" dirty="0" smtClean="0"/>
              <a:t> </a:t>
            </a:r>
          </a:p>
          <a:p>
            <a:pPr algn="just">
              <a:buFont typeface="Wingdings" pitchFamily="2" charset="2"/>
              <a:buChar char="§"/>
            </a:pPr>
            <a:r>
              <a:rPr lang="en-US" dirty="0" smtClean="0"/>
              <a:t>Therefore a process is required to select and rank projects on the basis of beneficial change to your company.</a:t>
            </a:r>
            <a:endParaRPr lang="en-US" b="1" dirty="0" smtClean="0">
              <a:solidFill>
                <a:srgbClr val="FF0000"/>
              </a:solidFill>
            </a:endParaRPr>
          </a:p>
          <a:p>
            <a:pPr algn="just">
              <a:buNone/>
            </a:pPr>
            <a:r>
              <a:rPr lang="en-US" b="1" dirty="0" smtClean="0">
                <a:solidFill>
                  <a:srgbClr val="FF0000"/>
                </a:solidFill>
              </a:rPr>
              <a:t>Project Selection Models</a:t>
            </a:r>
            <a:endParaRPr lang="en-US" dirty="0" smtClean="0"/>
          </a:p>
          <a:p>
            <a:pPr algn="just" eaLnBrk="1" hangingPunct="1">
              <a:buFont typeface="Wingdings" pitchFamily="2" charset="2"/>
              <a:buChar char="§"/>
            </a:pPr>
            <a:r>
              <a:rPr lang="en-US" dirty="0" smtClean="0"/>
              <a:t>A </a:t>
            </a:r>
            <a:r>
              <a:rPr lang="en-US" i="1" dirty="0" smtClean="0">
                <a:solidFill>
                  <a:srgbClr val="FF0000"/>
                </a:solidFill>
              </a:rPr>
              <a:t>numeric model</a:t>
            </a:r>
            <a:r>
              <a:rPr lang="en-US" dirty="0" smtClean="0"/>
              <a:t> is usually financially focused and quantifies the project in terms of either time to repay the investment </a:t>
            </a:r>
            <a:r>
              <a:rPr lang="en-US" i="1" dirty="0" smtClean="0"/>
              <a:t>(payback) </a:t>
            </a:r>
            <a:r>
              <a:rPr lang="en-US" dirty="0" smtClean="0"/>
              <a:t>or </a:t>
            </a:r>
            <a:r>
              <a:rPr lang="en-US" i="1" dirty="0" smtClean="0"/>
              <a:t>return on investment. </a:t>
            </a:r>
            <a:r>
              <a:rPr lang="en-US" dirty="0" smtClean="0"/>
              <a:t>While </a:t>
            </a:r>
            <a:r>
              <a:rPr lang="en-US" i="1" dirty="0" smtClean="0">
                <a:solidFill>
                  <a:srgbClr val="FF0000"/>
                </a:solidFill>
              </a:rPr>
              <a:t>non­numeric models</a:t>
            </a:r>
            <a:r>
              <a:rPr lang="en-US" dirty="0" smtClean="0"/>
              <a:t> look at a much wider view of the project considering items from market share to environmental issues. </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397614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81000" y="1447800"/>
            <a:ext cx="8382000" cy="4953000"/>
          </a:xfrm>
        </p:spPr>
        <p:txBody>
          <a:bodyPr/>
          <a:lstStyle/>
          <a:p>
            <a:pPr algn="just" eaLnBrk="1" hangingPunct="1">
              <a:lnSpc>
                <a:spcPct val="90000"/>
              </a:lnSpc>
              <a:buFont typeface="Wingdings" pitchFamily="2" charset="2"/>
              <a:buChar char="§"/>
            </a:pPr>
            <a:r>
              <a:rPr lang="en-US" dirty="0" smtClean="0"/>
              <a:t>The main purpose of these models is to aid </a:t>
            </a:r>
            <a:r>
              <a:rPr lang="en-US" b="1" dirty="0" smtClean="0">
                <a:solidFill>
                  <a:srgbClr val="FF0000"/>
                </a:solidFill>
              </a:rPr>
              <a:t>decision-making</a:t>
            </a:r>
            <a:r>
              <a:rPr lang="en-US" dirty="0" smtClean="0"/>
              <a:t> leading to project selection.</a:t>
            </a:r>
          </a:p>
          <a:p>
            <a:pPr algn="just" eaLnBrk="1" hangingPunct="1">
              <a:lnSpc>
                <a:spcPct val="90000"/>
              </a:lnSpc>
              <a:buFont typeface="Wingdings" pitchFamily="2" charset="2"/>
              <a:buChar char="§"/>
            </a:pPr>
            <a:r>
              <a:rPr lang="en-US" dirty="0" smtClean="0">
                <a:solidFill>
                  <a:srgbClr val="FF0000"/>
                </a:solidFill>
              </a:rPr>
              <a:t>When choosing a selection model the points to consider are:</a:t>
            </a:r>
            <a:r>
              <a:rPr lang="en-US" dirty="0" smtClean="0"/>
              <a:t> </a:t>
            </a:r>
            <a:r>
              <a:rPr lang="en-US" dirty="0" smtClean="0">
                <a:solidFill>
                  <a:srgbClr val="0033CC"/>
                </a:solidFill>
              </a:rPr>
              <a:t>realism, capability, ease of use, flexibility and low cost</a:t>
            </a:r>
            <a:r>
              <a:rPr lang="en-US" dirty="0" smtClean="0"/>
              <a:t>. Most importantly the model must evaluate projects by how well they meet a company's strategic goals and corporate mission. </a:t>
            </a:r>
          </a:p>
          <a:p>
            <a:pPr algn="just" eaLnBrk="1" hangingPunct="1">
              <a:lnSpc>
                <a:spcPct val="90000"/>
              </a:lnSpc>
              <a:buFont typeface="Wingdings" pitchFamily="2" charset="2"/>
              <a:buChar char="§"/>
            </a:pPr>
            <a:r>
              <a:rPr lang="en-US" dirty="0" smtClean="0">
                <a:solidFill>
                  <a:srgbClr val="0033CC"/>
                </a:solidFill>
              </a:rPr>
              <a:t>The following sub-headings indicate the type of questions to ask: </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298390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447800"/>
            <a:ext cx="8839200" cy="4678363"/>
          </a:xfrm>
        </p:spPr>
        <p:txBody>
          <a:bodyPr>
            <a:noAutofit/>
          </a:bodyPr>
          <a:lstStyle/>
          <a:p>
            <a:pPr algn="just" eaLnBrk="1" hangingPunct="1"/>
            <a:r>
              <a:rPr lang="en-US" dirty="0" smtClean="0"/>
              <a:t>Will the project maximize profits? </a:t>
            </a:r>
          </a:p>
          <a:p>
            <a:pPr algn="just" eaLnBrk="1" hangingPunct="1"/>
            <a:r>
              <a:rPr lang="en-US" dirty="0" smtClean="0"/>
              <a:t>Will the project maintain market share, increase market share or consolidate market position? </a:t>
            </a:r>
          </a:p>
          <a:p>
            <a:pPr algn="just" eaLnBrk="1" hangingPunct="1"/>
            <a:r>
              <a:rPr lang="en-US" dirty="0" smtClean="0"/>
              <a:t>Will the project enable the company to enter new markets? </a:t>
            </a:r>
          </a:p>
          <a:p>
            <a:pPr algn="just">
              <a:lnSpc>
                <a:spcPct val="90000"/>
              </a:lnSpc>
            </a:pPr>
            <a:r>
              <a:rPr lang="en-US" dirty="0" smtClean="0"/>
              <a:t>Will the project maximize the utilization of plant and equipment? </a:t>
            </a:r>
          </a:p>
          <a:p>
            <a:pPr algn="just">
              <a:lnSpc>
                <a:spcPct val="90000"/>
              </a:lnSpc>
            </a:pPr>
            <a:r>
              <a:rPr lang="en-US" dirty="0" smtClean="0"/>
              <a:t>Will the project improve the company's image? </a:t>
            </a:r>
          </a:p>
          <a:p>
            <a:pPr algn="just">
              <a:lnSpc>
                <a:spcPct val="90000"/>
              </a:lnSpc>
            </a:pPr>
            <a:r>
              <a:rPr lang="en-US" dirty="0" smtClean="0"/>
              <a:t>Will the project satisfy the needs of the stakeholders and political aspirations?</a:t>
            </a:r>
          </a:p>
          <a:p>
            <a:pPr eaLnBrk="1" hangingPunct="1">
              <a:buNone/>
            </a:pPr>
            <a:endParaRPr lang="en-US"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07387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Introduction to Engineering Economics</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152400" y="1411406"/>
            <a:ext cx="8686800" cy="52179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dirty="0" smtClean="0">
                <a:latin typeface="Bookman Old Style" pitchFamily="18" charset="0"/>
              </a:rPr>
              <a:t> Economists</a:t>
            </a:r>
            <a:r>
              <a:rPr lang="en-US" sz="2000" dirty="0">
                <a:latin typeface="Bookman Old Style" pitchFamily="18" charset="0"/>
              </a:rPr>
              <a:t>, engineering managers, project managers, and indeed any person involved in </a:t>
            </a:r>
            <a:r>
              <a:rPr lang="en-US" sz="2000" dirty="0" smtClean="0">
                <a:latin typeface="Bookman Old Style" pitchFamily="18" charset="0"/>
              </a:rPr>
              <a:t>decision making </a:t>
            </a:r>
            <a:r>
              <a:rPr lang="en-US" sz="2000" dirty="0">
                <a:latin typeface="Bookman Old Style" pitchFamily="18" charset="0"/>
              </a:rPr>
              <a:t>must be able to analyze the </a:t>
            </a:r>
            <a:r>
              <a:rPr lang="en-US" sz="2000" b="1" i="1" dirty="0">
                <a:solidFill>
                  <a:srgbClr val="C00000"/>
                </a:solidFill>
                <a:latin typeface="Bookman Old Style" pitchFamily="18" charset="0"/>
              </a:rPr>
              <a:t>financial </a:t>
            </a:r>
            <a:r>
              <a:rPr lang="en-US" sz="2000" b="1" i="1" dirty="0" smtClean="0">
                <a:solidFill>
                  <a:srgbClr val="C00000"/>
                </a:solidFill>
                <a:latin typeface="Bookman Old Style" pitchFamily="18" charset="0"/>
              </a:rPr>
              <a:t> outcome </a:t>
            </a:r>
            <a:r>
              <a:rPr lang="en-US" sz="2000" dirty="0">
                <a:latin typeface="Bookman Old Style" pitchFamily="18" charset="0"/>
              </a:rPr>
              <a:t>of his or her decision. </a:t>
            </a:r>
            <a:endParaRPr lang="en-US" sz="2000" dirty="0" smtClean="0">
              <a:latin typeface="Bookman Old Style" pitchFamily="18" charset="0"/>
            </a:endParaRPr>
          </a:p>
          <a:p>
            <a:pPr algn="just">
              <a:lnSpc>
                <a:spcPct val="150000"/>
              </a:lnSpc>
              <a:spcBef>
                <a:spcPct val="35000"/>
              </a:spcBef>
              <a:buFont typeface="Wingdings" pitchFamily="2" charset="2"/>
              <a:buChar char="q"/>
            </a:pPr>
            <a:r>
              <a:rPr lang="en-US" sz="2000" dirty="0" smtClean="0">
                <a:latin typeface="Bookman Old Style" pitchFamily="18" charset="0"/>
              </a:rPr>
              <a:t> The </a:t>
            </a:r>
            <a:r>
              <a:rPr lang="en-US" sz="2000" dirty="0">
                <a:latin typeface="Bookman Old Style" pitchFamily="18" charset="0"/>
              </a:rPr>
              <a:t>decision is based </a:t>
            </a:r>
            <a:r>
              <a:rPr lang="en-US" sz="2000" dirty="0" smtClean="0">
                <a:latin typeface="Bookman Old Style" pitchFamily="18" charset="0"/>
              </a:rPr>
              <a:t>on </a:t>
            </a:r>
            <a:r>
              <a:rPr lang="en-US" sz="2000" i="1" dirty="0" smtClean="0">
                <a:solidFill>
                  <a:schemeClr val="accent1"/>
                </a:solidFill>
                <a:latin typeface="Bookman Old Style" pitchFamily="18" charset="0"/>
              </a:rPr>
              <a:t>analyzing </a:t>
            </a:r>
            <a:r>
              <a:rPr lang="en-US" sz="2000" i="1" dirty="0">
                <a:solidFill>
                  <a:schemeClr val="accent1"/>
                </a:solidFill>
                <a:latin typeface="Bookman Old Style" pitchFamily="18" charset="0"/>
              </a:rPr>
              <a:t>and evaluating the activities </a:t>
            </a:r>
            <a:r>
              <a:rPr lang="en-US" sz="2000" dirty="0">
                <a:latin typeface="Bookman Old Style" pitchFamily="18" charset="0"/>
              </a:rPr>
              <a:t>involved in producing the outcome of the project</a:t>
            </a:r>
            <a:r>
              <a:rPr lang="en-US" sz="2000" dirty="0" smtClean="0">
                <a:latin typeface="Bookman Old Style" pitchFamily="18" charset="0"/>
              </a:rPr>
              <a:t>.</a:t>
            </a:r>
          </a:p>
          <a:p>
            <a:pPr algn="just">
              <a:lnSpc>
                <a:spcPct val="150000"/>
              </a:lnSpc>
              <a:spcBef>
                <a:spcPct val="35000"/>
              </a:spcBef>
              <a:buFont typeface="Wingdings" pitchFamily="2" charset="2"/>
              <a:buChar char="q"/>
            </a:pPr>
            <a:r>
              <a:rPr lang="en-US" sz="2000" dirty="0" smtClean="0">
                <a:latin typeface="Bookman Old Style" pitchFamily="18" charset="0"/>
              </a:rPr>
              <a:t> These activities </a:t>
            </a:r>
            <a:r>
              <a:rPr lang="en-US" sz="2000" dirty="0">
                <a:latin typeface="Bookman Old Style" pitchFamily="18" charset="0"/>
              </a:rPr>
              <a:t>have either a </a:t>
            </a:r>
            <a:r>
              <a:rPr lang="en-US" sz="2000" i="1" dirty="0">
                <a:solidFill>
                  <a:srgbClr val="C00000"/>
                </a:solidFill>
                <a:latin typeface="Bookman Old Style" pitchFamily="18" charset="0"/>
              </a:rPr>
              <a:t>cost or a benefit</a:t>
            </a:r>
            <a:r>
              <a:rPr lang="en-US" sz="2000" dirty="0">
                <a:latin typeface="Bookman Old Style" pitchFamily="18" charset="0"/>
              </a:rPr>
              <a:t>. </a:t>
            </a:r>
            <a:endParaRPr lang="en-US" sz="2000" dirty="0" smtClean="0">
              <a:latin typeface="Bookman Old Style" pitchFamily="18" charset="0"/>
            </a:endParaRPr>
          </a:p>
          <a:p>
            <a:pPr algn="just">
              <a:lnSpc>
                <a:spcPct val="150000"/>
              </a:lnSpc>
              <a:spcBef>
                <a:spcPct val="35000"/>
              </a:spcBef>
              <a:buFont typeface="Wingdings" pitchFamily="2" charset="2"/>
              <a:buChar char="q"/>
            </a:pPr>
            <a:r>
              <a:rPr lang="en-US" sz="2000" dirty="0" smtClean="0">
                <a:latin typeface="Bookman Old Style" pitchFamily="18" charset="0"/>
              </a:rPr>
              <a:t> Financial </a:t>
            </a:r>
            <a:r>
              <a:rPr lang="en-US" sz="2000" dirty="0">
                <a:latin typeface="Bookman Old Style" pitchFamily="18" charset="0"/>
              </a:rPr>
              <a:t>analysis gives us the tools to perform this evaluation</a:t>
            </a:r>
            <a:r>
              <a:rPr lang="en-US" sz="2000" dirty="0" smtClean="0">
                <a:latin typeface="Bookman Old Style" pitchFamily="18" charset="0"/>
              </a:rPr>
              <a:t>.</a:t>
            </a:r>
          </a:p>
          <a:p>
            <a:pPr algn="just">
              <a:lnSpc>
                <a:spcPct val="150000"/>
              </a:lnSpc>
              <a:spcBef>
                <a:spcPct val="35000"/>
              </a:spcBef>
              <a:buFont typeface="Wingdings" pitchFamily="2" charset="2"/>
              <a:buChar char="q"/>
            </a:pPr>
            <a:r>
              <a:rPr lang="en-US" sz="2000" dirty="0" smtClean="0">
                <a:latin typeface="Bookman Old Style" pitchFamily="18" charset="0"/>
              </a:rPr>
              <a:t> Often </a:t>
            </a:r>
            <a:r>
              <a:rPr lang="en-US" sz="2000" dirty="0">
                <a:latin typeface="Bookman Old Style" pitchFamily="18" charset="0"/>
              </a:rPr>
              <a:t>the decision to make is </a:t>
            </a:r>
            <a:r>
              <a:rPr lang="en-US" sz="2000" i="1" dirty="0">
                <a:solidFill>
                  <a:schemeClr val="accent1"/>
                </a:solidFill>
                <a:latin typeface="Bookman Old Style" pitchFamily="18" charset="0"/>
              </a:rPr>
              <a:t>to proceed or not to proceed with a project</a:t>
            </a:r>
            <a:r>
              <a:rPr lang="en-US" sz="2000" dirty="0">
                <a:latin typeface="Bookman Old Style" pitchFamily="18" charset="0"/>
              </a:rPr>
              <a:t>.</a:t>
            </a:r>
            <a:endParaRPr lang="en-US" sz="2000" dirty="0" smtClean="0">
              <a:latin typeface="Bookman Old Style" pitchFamily="18" charset="0"/>
            </a:endParaRPr>
          </a:p>
          <a:p>
            <a:pPr algn="just">
              <a:lnSpc>
                <a:spcPct val="150000"/>
              </a:lnSpc>
              <a:spcBef>
                <a:spcPct val="35000"/>
              </a:spcBef>
              <a:buFont typeface="Wingdings" pitchFamily="2" charset="2"/>
              <a:buChar char="q"/>
            </a:pPr>
            <a:endParaRPr lang="en-US" sz="2000" b="1" dirty="0" smtClean="0">
              <a:solidFill>
                <a:srgbClr val="C00000"/>
              </a:solidFill>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3</a:t>
            </a:fld>
            <a:endParaRPr lang="en-US" sz="1800" dirty="0">
              <a:effectLst/>
            </a:endParaRPr>
          </a:p>
        </p:txBody>
      </p:sp>
    </p:spTree>
    <p:extLst>
      <p:ext uri="{BB962C8B-B14F-4D97-AF65-F5344CB8AC3E}">
        <p14:creationId xmlns:p14="http://schemas.microsoft.com/office/powerpoint/2010/main" val="204768069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04800" y="1447800"/>
            <a:ext cx="8610600" cy="4678363"/>
          </a:xfrm>
        </p:spPr>
        <p:txBody>
          <a:bodyPr>
            <a:normAutofit/>
          </a:bodyPr>
          <a:lstStyle/>
          <a:p>
            <a:pPr>
              <a:buNone/>
            </a:pPr>
            <a:r>
              <a:rPr lang="en-US" b="1" dirty="0" smtClean="0">
                <a:solidFill>
                  <a:srgbClr val="FF0000"/>
                </a:solidFill>
              </a:rPr>
              <a:t>Numeric Models</a:t>
            </a:r>
            <a:endParaRPr lang="en-US" dirty="0" smtClean="0"/>
          </a:p>
          <a:p>
            <a:pPr algn="just" eaLnBrk="1" hangingPunct="1">
              <a:buFont typeface="Wingdings" pitchFamily="2" charset="2"/>
              <a:buChar char="§"/>
            </a:pPr>
            <a:r>
              <a:rPr lang="en-US" dirty="0" smtClean="0"/>
              <a:t>The numeric selection models may be sub-divided into </a:t>
            </a:r>
            <a:r>
              <a:rPr lang="en-US" u="sng" dirty="0" smtClean="0"/>
              <a:t>financial models and scoring models</a:t>
            </a:r>
            <a:r>
              <a:rPr lang="en-US" dirty="0" smtClean="0"/>
              <a:t>. </a:t>
            </a:r>
            <a:r>
              <a:rPr lang="en-US" dirty="0" smtClean="0">
                <a:solidFill>
                  <a:srgbClr val="0033CC"/>
                </a:solidFill>
              </a:rPr>
              <a:t>The financial models</a:t>
            </a:r>
            <a:r>
              <a:rPr lang="en-US" dirty="0" smtClean="0"/>
              <a:t> are: </a:t>
            </a:r>
            <a:endParaRPr lang="en-US" i="1" dirty="0" smtClean="0"/>
          </a:p>
          <a:p>
            <a:pPr lvl="1" algn="just" eaLnBrk="1" hangingPunct="1">
              <a:buFont typeface="Wingdings" pitchFamily="2" charset="2"/>
              <a:buChar char="§"/>
            </a:pPr>
            <a:r>
              <a:rPr lang="en-US" sz="3200" i="1" dirty="0" smtClean="0">
                <a:solidFill>
                  <a:srgbClr val="FF0000"/>
                </a:solidFill>
              </a:rPr>
              <a:t>payback period </a:t>
            </a:r>
          </a:p>
          <a:p>
            <a:pPr lvl="1" algn="just">
              <a:buFont typeface="Wingdings" pitchFamily="2" charset="2"/>
              <a:buChar char="§"/>
            </a:pPr>
            <a:r>
              <a:rPr lang="en-US" sz="3200" i="1" dirty="0" smtClean="0">
                <a:solidFill>
                  <a:srgbClr val="FF0000"/>
                </a:solidFill>
              </a:rPr>
              <a:t>return on investment </a:t>
            </a:r>
            <a:r>
              <a:rPr lang="en-US" sz="3200" dirty="0" smtClean="0">
                <a:solidFill>
                  <a:srgbClr val="FF0000"/>
                </a:solidFill>
              </a:rPr>
              <a:t>(ROI</a:t>
            </a:r>
            <a:r>
              <a:rPr lang="en-US" sz="3200" dirty="0">
                <a:solidFill>
                  <a:srgbClr val="FF0000"/>
                </a:solidFill>
              </a:rPr>
              <a:t>) </a:t>
            </a:r>
            <a:endParaRPr lang="en-US" sz="3200" i="1" dirty="0" smtClean="0">
              <a:solidFill>
                <a:srgbClr val="FF0000"/>
              </a:solidFill>
            </a:endParaRPr>
          </a:p>
          <a:p>
            <a:pPr lvl="1" algn="just" eaLnBrk="1" hangingPunct="1">
              <a:buFont typeface="Wingdings" pitchFamily="2" charset="2"/>
              <a:buChar char="§"/>
            </a:pPr>
            <a:r>
              <a:rPr lang="en-US" sz="3200" i="1" dirty="0" smtClean="0">
                <a:solidFill>
                  <a:srgbClr val="FF0000"/>
                </a:solidFill>
              </a:rPr>
              <a:t>net present value </a:t>
            </a:r>
            <a:r>
              <a:rPr lang="en-US" sz="3200" dirty="0" smtClean="0">
                <a:solidFill>
                  <a:srgbClr val="FF0000"/>
                </a:solidFill>
              </a:rPr>
              <a:t>(NPV) </a:t>
            </a:r>
            <a:endParaRPr lang="en-US" sz="3200" i="1" dirty="0" smtClean="0">
              <a:solidFill>
                <a:srgbClr val="FF0000"/>
              </a:solidFill>
            </a:endParaRPr>
          </a:p>
          <a:p>
            <a:pPr lvl="1" algn="just" eaLnBrk="1" hangingPunct="1">
              <a:buFont typeface="Wingdings" pitchFamily="2" charset="2"/>
              <a:buChar char="§"/>
            </a:pPr>
            <a:r>
              <a:rPr lang="en-US" sz="3200" i="1" dirty="0" smtClean="0">
                <a:solidFill>
                  <a:srgbClr val="FF0000"/>
                </a:solidFill>
              </a:rPr>
              <a:t>internal rate of return </a:t>
            </a:r>
            <a:r>
              <a:rPr lang="en-US" sz="3200" dirty="0" smtClean="0">
                <a:solidFill>
                  <a:srgbClr val="FF0000"/>
                </a:solidFill>
              </a:rPr>
              <a:t>(IRR) </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29623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28600" y="762000"/>
            <a:ext cx="8686800" cy="5714999"/>
          </a:xfrm>
        </p:spPr>
        <p:txBody>
          <a:bodyPr/>
          <a:lstStyle/>
          <a:p>
            <a:pPr marL="609600" indent="-609600" algn="just">
              <a:buNone/>
            </a:pPr>
            <a:r>
              <a:rPr lang="en-US" sz="3200" b="1" dirty="0" smtClean="0">
                <a:solidFill>
                  <a:srgbClr val="FF0000"/>
                </a:solidFill>
              </a:rPr>
              <a:t>Payback Period</a:t>
            </a:r>
            <a:endParaRPr lang="en-US" sz="3200" dirty="0" smtClean="0">
              <a:solidFill>
                <a:srgbClr val="FF0000"/>
              </a:solidFill>
            </a:endParaRPr>
          </a:p>
          <a:p>
            <a:pPr marL="406400" indent="-406400" algn="just">
              <a:buFont typeface="Wingdings" pitchFamily="2" charset="2"/>
              <a:buChar char="§"/>
            </a:pPr>
            <a:r>
              <a:rPr lang="en-US" dirty="0" smtClean="0"/>
              <a:t>The</a:t>
            </a:r>
            <a:r>
              <a:rPr lang="en-US" i="1" dirty="0" smtClean="0"/>
              <a:t> payback period </a:t>
            </a:r>
            <a:r>
              <a:rPr lang="en-US" dirty="0" smtClean="0"/>
              <a:t>is the time taken to gain a financial return equal to the original investment, neglecting the time value of money. The time period is usually expressed in years and months. </a:t>
            </a:r>
          </a:p>
          <a:p>
            <a:pPr marL="406400" indent="-406400" algn="just">
              <a:buFont typeface="Wingdings" pitchFamily="2" charset="2"/>
              <a:buChar char="§"/>
            </a:pPr>
            <a:r>
              <a:rPr lang="en-US" dirty="0" smtClean="0"/>
              <a:t>To calculate the </a:t>
            </a:r>
            <a:r>
              <a:rPr lang="en-US" i="1" dirty="0" smtClean="0"/>
              <a:t>payback period, </a:t>
            </a:r>
            <a:r>
              <a:rPr lang="en-US" dirty="0" smtClean="0"/>
              <a:t>simply work out </a:t>
            </a:r>
            <a:r>
              <a:rPr lang="en-US" dirty="0" smtClean="0">
                <a:solidFill>
                  <a:srgbClr val="0033CC"/>
                </a:solidFill>
              </a:rPr>
              <a:t>how long it will take to recover the initial outlay.  It is given by as follow</a:t>
            </a:r>
          </a:p>
          <a:p>
            <a:pPr marL="406400" indent="-406400" algn="just" eaLnBrk="1" hangingPunct="1">
              <a:buNone/>
            </a:pPr>
            <a:endParaRPr lang="en-US" dirty="0" smtClean="0">
              <a:solidFill>
                <a:srgbClr val="0033CC"/>
              </a:solidFill>
            </a:endParaRPr>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9"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90800" y="4267200"/>
            <a:ext cx="2590800" cy="1577009"/>
          </a:xfrm>
          <a:prstGeom prst="rect">
            <a:avLst/>
          </a:prstGeom>
          <a:noFill/>
        </p:spPr>
      </p:pic>
      <p:sp>
        <p:nvSpPr>
          <p:cNvPr id="26631" name="Rectangle 7"/>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Date Placeholder 8"/>
          <p:cNvSpPr>
            <a:spLocks noGrp="1"/>
          </p:cNvSpPr>
          <p:nvPr>
            <p:ph type="dt" sz="half" idx="10"/>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943836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172200"/>
          </a:xfrm>
        </p:spPr>
        <p:txBody>
          <a:bodyPr>
            <a:normAutofit/>
          </a:bodyPr>
          <a:lstStyle/>
          <a:p>
            <a:pPr>
              <a:buNone/>
            </a:pPr>
            <a:r>
              <a:rPr lang="en-US" sz="2800" dirty="0" smtClean="0"/>
              <a:t>Example:  Determine the payback period for a proposed investment as follows:</a:t>
            </a:r>
          </a:p>
          <a:p>
            <a:pPr>
              <a:buNone/>
            </a:pPr>
            <a:endParaRPr lang="en-US" sz="2800" dirty="0" smtClean="0"/>
          </a:p>
          <a:p>
            <a:pPr>
              <a:buNone/>
            </a:pPr>
            <a:endParaRPr lang="en-US" sz="2800" dirty="0" smtClean="0"/>
          </a:p>
          <a:p>
            <a:pPr algn="just">
              <a:buNone/>
            </a:pPr>
            <a:r>
              <a:rPr lang="en-US" sz="2800" dirty="0" smtClean="0"/>
              <a:t>The sum of the first three yearly cash inflows, $37 000, is less than the initial investment, $50 000; but the sum of the first four yearly cash inflows, $55 000, exceeds the initial investment. Hence the payback period will be somewhere between 3 and 4 years. Linear interpolation yields </a:t>
            </a:r>
          </a:p>
          <a:p>
            <a:pPr algn="just">
              <a:buNone/>
            </a:pPr>
            <a:r>
              <a:rPr lang="en-US" sz="2400" b="1" i="1" dirty="0" smtClean="0"/>
              <a:t>PBP= 3 + {(50,000 – 37,000)/(55,000 – 37,000)}*(4 – 3) = </a:t>
            </a:r>
            <a:r>
              <a:rPr lang="en-US" sz="2800" b="1" i="1" dirty="0" smtClean="0">
                <a:solidFill>
                  <a:srgbClr val="FF0000"/>
                </a:solidFill>
              </a:rPr>
              <a:t>3.72 years </a:t>
            </a:r>
          </a:p>
          <a:p>
            <a:pPr algn="just">
              <a:buNone/>
            </a:pPr>
            <a:r>
              <a:rPr lang="en-US" sz="2800" dirty="0" smtClean="0"/>
              <a:t>Because it ignores the time value of money</a:t>
            </a:r>
            <a:endParaRPr lang="en-US" sz="2800" dirty="0"/>
          </a:p>
        </p:txBody>
      </p:sp>
      <p:graphicFrame>
        <p:nvGraphicFramePr>
          <p:cNvPr id="4" name="Table 3"/>
          <p:cNvGraphicFramePr>
            <a:graphicFrameLocks noGrp="1"/>
          </p:cNvGraphicFramePr>
          <p:nvPr/>
        </p:nvGraphicFramePr>
        <p:xfrm>
          <a:off x="609600" y="1447800"/>
          <a:ext cx="8153404" cy="762000"/>
        </p:xfrm>
        <a:graphic>
          <a:graphicData uri="http://schemas.openxmlformats.org/drawingml/2006/table">
            <a:tbl>
              <a:tblPr firstRow="1" bandRow="1"/>
              <a:tblGrid>
                <a:gridCol w="2209805">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914400">
                  <a:extLst>
                    <a:ext uri="{9D8B030D-6E8A-4147-A177-3AD203B41FA5}">
                      <a16:colId xmlns="" xmlns:a16="http://schemas.microsoft.com/office/drawing/2014/main" val="20002"/>
                    </a:ext>
                  </a:extLst>
                </a:gridCol>
                <a:gridCol w="990600">
                  <a:extLst>
                    <a:ext uri="{9D8B030D-6E8A-4147-A177-3AD203B41FA5}">
                      <a16:colId xmlns="" xmlns:a16="http://schemas.microsoft.com/office/drawing/2014/main" val="20003"/>
                    </a:ext>
                  </a:extLst>
                </a:gridCol>
                <a:gridCol w="1143000">
                  <a:extLst>
                    <a:ext uri="{9D8B030D-6E8A-4147-A177-3AD203B41FA5}">
                      <a16:colId xmlns="" xmlns:a16="http://schemas.microsoft.com/office/drawing/2014/main" val="20004"/>
                    </a:ext>
                  </a:extLst>
                </a:gridCol>
                <a:gridCol w="1066800">
                  <a:extLst>
                    <a:ext uri="{9D8B030D-6E8A-4147-A177-3AD203B41FA5}">
                      <a16:colId xmlns="" xmlns:a16="http://schemas.microsoft.com/office/drawing/2014/main" val="20005"/>
                    </a:ext>
                  </a:extLst>
                </a:gridCol>
                <a:gridCol w="761999">
                  <a:extLst>
                    <a:ext uri="{9D8B030D-6E8A-4147-A177-3AD203B41FA5}">
                      <a16:colId xmlns="" xmlns:a16="http://schemas.microsoft.com/office/drawing/2014/main" val="20006"/>
                    </a:ext>
                  </a:extLst>
                </a:gridCol>
              </a:tblGrid>
              <a:tr h="381000">
                <a:tc>
                  <a:txBody>
                    <a:bodyPr/>
                    <a:lstStyle/>
                    <a:p>
                      <a:pPr algn="ctr"/>
                      <a:r>
                        <a:rPr lang="en-US" sz="1800" kern="1200" baseline="0" dirty="0" smtClean="0">
                          <a:solidFill>
                            <a:schemeClr val="tx1"/>
                          </a:solidFill>
                          <a:latin typeface="+mn-lt"/>
                          <a:ea typeface="+mn-ea"/>
                          <a:cs typeface="+mn-cs"/>
                        </a:rPr>
                        <a:t>End of Year</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extLst>
                  <a:ext uri="{0D108BD9-81ED-4DB2-BD59-A6C34878D82A}">
                    <a16:rowId xmlns="" xmlns:a16="http://schemas.microsoft.com/office/drawing/2014/main" val="10000"/>
                  </a:ext>
                </a:extLst>
              </a:tr>
              <a:tr h="381000">
                <a:tc>
                  <a:txBody>
                    <a:bodyPr/>
                    <a:lstStyle/>
                    <a:p>
                      <a:pPr algn="ctr"/>
                      <a:r>
                        <a:rPr lang="en-US" sz="1800" kern="1200" baseline="0" dirty="0" smtClean="0">
                          <a:solidFill>
                            <a:schemeClr val="tx1"/>
                          </a:solidFill>
                          <a:latin typeface="+mn-lt"/>
                          <a:ea typeface="+mn-ea"/>
                          <a:cs typeface="+mn-cs"/>
                        </a:rPr>
                        <a:t>Cash Flow, $1000</a:t>
                      </a:r>
                      <a:endParaRPr lang="en-US" dirty="0"/>
                    </a:p>
                  </a:txBody>
                  <a:tcPr/>
                </a:tc>
                <a:tc>
                  <a:txBody>
                    <a:bodyPr/>
                    <a:lstStyle/>
                    <a:p>
                      <a:pPr algn="ctr"/>
                      <a:r>
                        <a:rPr lang="en-US" sz="1800" kern="1200" baseline="0" dirty="0" smtClean="0">
                          <a:solidFill>
                            <a:schemeClr val="tx1"/>
                          </a:solidFill>
                          <a:latin typeface="+mn-lt"/>
                          <a:ea typeface="+mn-ea"/>
                          <a:cs typeface="+mn-cs"/>
                        </a:rPr>
                        <a:t>-50</a:t>
                      </a:r>
                      <a:endParaRPr lang="en-US" dirty="0"/>
                    </a:p>
                  </a:txBody>
                  <a:tcPr/>
                </a:tc>
                <a:tc>
                  <a:txBody>
                    <a:bodyPr/>
                    <a:lstStyle/>
                    <a:p>
                      <a:pPr algn="ctr"/>
                      <a:r>
                        <a:rPr lang="en-US" sz="1800" kern="1200" baseline="0" dirty="0" smtClean="0">
                          <a:solidFill>
                            <a:schemeClr val="tx1"/>
                          </a:solidFill>
                          <a:latin typeface="+mn-lt"/>
                          <a:ea typeface="+mn-ea"/>
                          <a:cs typeface="+mn-cs"/>
                        </a:rPr>
                        <a:t>10</a:t>
                      </a:r>
                      <a:endParaRPr lang="en-US" dirty="0"/>
                    </a:p>
                  </a:txBody>
                  <a:tcPr/>
                </a:tc>
                <a:tc>
                  <a:txBody>
                    <a:bodyPr/>
                    <a:lstStyle/>
                    <a:p>
                      <a:pPr algn="ctr"/>
                      <a:r>
                        <a:rPr lang="en-US" sz="1800" kern="1200" baseline="0" dirty="0" smtClean="0">
                          <a:solidFill>
                            <a:schemeClr val="tx1"/>
                          </a:solidFill>
                          <a:latin typeface="+mn-lt"/>
                          <a:ea typeface="+mn-ea"/>
                          <a:cs typeface="+mn-cs"/>
                        </a:rPr>
                        <a:t>12</a:t>
                      </a:r>
                      <a:endParaRPr lang="en-US" dirty="0"/>
                    </a:p>
                  </a:txBody>
                  <a:tcPr/>
                </a:tc>
                <a:tc>
                  <a:txBody>
                    <a:bodyPr/>
                    <a:lstStyle/>
                    <a:p>
                      <a:pPr algn="ctr"/>
                      <a:r>
                        <a:rPr lang="en-US" sz="1800" kern="1200" baseline="0" dirty="0" smtClean="0">
                          <a:solidFill>
                            <a:schemeClr val="tx1"/>
                          </a:solidFill>
                          <a:latin typeface="+mn-lt"/>
                          <a:ea typeface="+mn-ea"/>
                          <a:cs typeface="+mn-cs"/>
                        </a:rPr>
                        <a:t>15</a:t>
                      </a:r>
                      <a:endParaRPr lang="en-US" dirty="0"/>
                    </a:p>
                  </a:txBody>
                  <a:tcPr/>
                </a:tc>
                <a:tc>
                  <a:txBody>
                    <a:bodyPr/>
                    <a:lstStyle/>
                    <a:p>
                      <a:pPr algn="ctr"/>
                      <a:r>
                        <a:rPr lang="en-US" sz="1800" kern="1200" baseline="0" dirty="0" smtClean="0">
                          <a:solidFill>
                            <a:schemeClr val="tx1"/>
                          </a:solidFill>
                          <a:latin typeface="+mn-lt"/>
                          <a:ea typeface="+mn-ea"/>
                          <a:cs typeface="+mn-cs"/>
                        </a:rPr>
                        <a:t>18</a:t>
                      </a:r>
                      <a:endParaRPr lang="en-US" dirty="0"/>
                    </a:p>
                  </a:txBody>
                  <a:tcPr/>
                </a:tc>
                <a:tc>
                  <a:txBody>
                    <a:bodyPr/>
                    <a:lstStyle/>
                    <a:p>
                      <a:pPr algn="ctr"/>
                      <a:r>
                        <a:rPr lang="en-US" dirty="0" smtClean="0"/>
                        <a:t>20</a:t>
                      </a:r>
                      <a:endParaRPr lang="en-US" dirty="0"/>
                    </a:p>
                  </a:txBody>
                  <a:tcPr/>
                </a:tc>
                <a:extLst>
                  <a:ext uri="{0D108BD9-81ED-4DB2-BD59-A6C34878D82A}">
                    <a16:rowId xmlns="" xmlns:a16="http://schemas.microsoft.com/office/drawing/2014/main" val="10001"/>
                  </a:ext>
                </a:extLst>
              </a:tr>
            </a:tbl>
          </a:graphicData>
        </a:graphic>
      </p:graphicFrame>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38570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52400" y="838200"/>
            <a:ext cx="8763000" cy="5287963"/>
          </a:xfrm>
        </p:spPr>
        <p:txBody>
          <a:bodyPr/>
          <a:lstStyle/>
          <a:p>
            <a:pPr algn="just" eaLnBrk="1" hangingPunct="1">
              <a:buFontTx/>
              <a:buNone/>
            </a:pPr>
            <a:r>
              <a:rPr lang="en-US" b="1" dirty="0" smtClean="0"/>
              <a:t>	</a:t>
            </a:r>
            <a:r>
              <a:rPr lang="en-US" b="1" dirty="0" smtClean="0">
                <a:solidFill>
                  <a:srgbClr val="2237A0"/>
                </a:solidFill>
              </a:rPr>
              <a:t>Advantages of the payback method are: </a:t>
            </a:r>
          </a:p>
          <a:p>
            <a:pPr algn="just" eaLnBrk="1" hangingPunct="1">
              <a:buFont typeface="Wingdings" pitchFamily="2" charset="2"/>
              <a:buChar char="§"/>
            </a:pPr>
            <a:r>
              <a:rPr lang="en-US" dirty="0" smtClean="0"/>
              <a:t>It is simple and easy to use. </a:t>
            </a:r>
          </a:p>
          <a:p>
            <a:pPr algn="just" eaLnBrk="1" hangingPunct="1">
              <a:buFont typeface="Wingdings" pitchFamily="2" charset="2"/>
              <a:buChar char="§"/>
            </a:pPr>
            <a:r>
              <a:rPr lang="en-US" dirty="0" smtClean="0"/>
              <a:t>It uses readily available accounting data to determine cash-flows. </a:t>
            </a:r>
          </a:p>
          <a:p>
            <a:pPr algn="just" eaLnBrk="1" hangingPunct="1">
              <a:buFont typeface="Wingdings" pitchFamily="2" charset="2"/>
              <a:buChar char="§"/>
            </a:pPr>
            <a:r>
              <a:rPr lang="en-US" dirty="0" smtClean="0"/>
              <a:t>It reduces the project's exposure to risk and uncertainty by selecting the project that has the shortest </a:t>
            </a:r>
            <a:r>
              <a:rPr lang="en-US" i="1" dirty="0" smtClean="0"/>
              <a:t>payback period. </a:t>
            </a:r>
            <a:endParaRPr lang="en-US" dirty="0" smtClean="0"/>
          </a:p>
          <a:p>
            <a:pPr algn="just" eaLnBrk="1" hangingPunct="1">
              <a:buFont typeface="Wingdings" pitchFamily="2" charset="2"/>
              <a:buChar char="§"/>
            </a:pPr>
            <a:r>
              <a:rPr lang="en-US" dirty="0" smtClean="0"/>
              <a:t>The uncertainty of future cash-flow is reduced. </a:t>
            </a:r>
          </a:p>
          <a:p>
            <a:pPr algn="just">
              <a:buFont typeface="Wingdings" pitchFamily="2" charset="2"/>
              <a:buChar char="§"/>
            </a:pPr>
            <a:r>
              <a:rPr lang="en-US" dirty="0"/>
              <a:t>It is an </a:t>
            </a:r>
            <a:r>
              <a:rPr lang="en-US" dirty="0">
                <a:solidFill>
                  <a:srgbClr val="FF0000"/>
                </a:solidFill>
              </a:rPr>
              <a:t>appropriate technique to evaluate high technology projects where the technology is changing quickly</a:t>
            </a:r>
            <a:r>
              <a:rPr lang="en-US" dirty="0"/>
              <a:t> and the project could run the risk of being left holding out of date stock. </a:t>
            </a:r>
            <a:endParaRPr lang="en-US" dirty="0" smtClean="0"/>
          </a:p>
          <a:p>
            <a:pPr algn="just" eaLnBrk="1" hangingPunct="1">
              <a:buFont typeface="Wingdings" pitchFamily="2" charset="2"/>
              <a:buChar char="§"/>
            </a:pPr>
            <a:endParaRPr lang="en-US"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575893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52400" y="1447800"/>
            <a:ext cx="8839200" cy="5181600"/>
          </a:xfrm>
        </p:spPr>
        <p:txBody>
          <a:bodyPr/>
          <a:lstStyle/>
          <a:p>
            <a:pPr algn="just" eaLnBrk="1" hangingPunct="1">
              <a:lnSpc>
                <a:spcPct val="90000"/>
              </a:lnSpc>
              <a:buFont typeface="Wingdings" pitchFamily="2" charset="2"/>
              <a:buChar char="§"/>
            </a:pPr>
            <a:r>
              <a:rPr lang="en-US" dirty="0" smtClean="0"/>
              <a:t>It is an appropriate technique for fashion projects where the market demand tends to change seasonally. </a:t>
            </a:r>
          </a:p>
          <a:p>
            <a:pPr algn="just" eaLnBrk="1" hangingPunct="1">
              <a:lnSpc>
                <a:spcPct val="90000"/>
              </a:lnSpc>
              <a:buFont typeface="Wingdings" pitchFamily="2" charset="2"/>
              <a:buChar char="§"/>
            </a:pPr>
            <a:r>
              <a:rPr lang="en-US" dirty="0" smtClean="0">
                <a:solidFill>
                  <a:srgbClr val="FF0000"/>
                </a:solidFill>
              </a:rPr>
              <a:t>Faster payback has a favorable short-term effect on earnings per share. </a:t>
            </a:r>
          </a:p>
          <a:p>
            <a:pPr algn="just" eaLnBrk="1" hangingPunct="1">
              <a:lnSpc>
                <a:spcPct val="90000"/>
              </a:lnSpc>
              <a:buFont typeface="Wingdings" pitchFamily="2" charset="2"/>
              <a:buChar char="§"/>
            </a:pPr>
            <a:r>
              <a:rPr lang="en-US" dirty="0" smtClean="0"/>
              <a:t>The </a:t>
            </a:r>
            <a:r>
              <a:rPr lang="en-US" i="1" dirty="0" smtClean="0"/>
              <a:t>payback period </a:t>
            </a:r>
            <a:r>
              <a:rPr lang="en-US" dirty="0" smtClean="0"/>
              <a:t>quantifies the selection criteria in terms the decision-makers are familiar with. </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657177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0" y="914400"/>
            <a:ext cx="8915400" cy="5715000"/>
          </a:xfrm>
        </p:spPr>
        <p:txBody>
          <a:bodyPr/>
          <a:lstStyle/>
          <a:p>
            <a:pPr algn="just" eaLnBrk="1" hangingPunct="1">
              <a:lnSpc>
                <a:spcPct val="90000"/>
              </a:lnSpc>
              <a:buFontTx/>
              <a:buNone/>
            </a:pPr>
            <a:r>
              <a:rPr lang="en-US" b="1" dirty="0" smtClean="0"/>
              <a:t>	</a:t>
            </a:r>
            <a:r>
              <a:rPr lang="en-US" b="1" dirty="0" smtClean="0">
                <a:solidFill>
                  <a:srgbClr val="2237A0"/>
                </a:solidFill>
              </a:rPr>
              <a:t>Disadvantages of the </a:t>
            </a:r>
            <a:r>
              <a:rPr lang="en-US" b="1" i="1" dirty="0" smtClean="0">
                <a:solidFill>
                  <a:srgbClr val="2237A0"/>
                </a:solidFill>
              </a:rPr>
              <a:t>payback period </a:t>
            </a:r>
            <a:r>
              <a:rPr lang="en-US" b="1" dirty="0" smtClean="0">
                <a:solidFill>
                  <a:srgbClr val="2237A0"/>
                </a:solidFill>
              </a:rPr>
              <a:t>are:- </a:t>
            </a:r>
          </a:p>
          <a:p>
            <a:pPr algn="just" eaLnBrk="1" hangingPunct="1">
              <a:lnSpc>
                <a:spcPct val="90000"/>
              </a:lnSpc>
              <a:buFont typeface="Wingdings" pitchFamily="2" charset="2"/>
              <a:buChar char="§"/>
            </a:pPr>
            <a:r>
              <a:rPr lang="en-US" dirty="0" smtClean="0">
                <a:solidFill>
                  <a:srgbClr val="0033CC"/>
                </a:solidFill>
              </a:rPr>
              <a:t>It does not consider the time value of money.</a:t>
            </a:r>
            <a:r>
              <a:rPr lang="en-US" dirty="0" smtClean="0"/>
              <a:t> It</a:t>
            </a:r>
            <a:r>
              <a:rPr lang="en-US" i="1" dirty="0" smtClean="0"/>
              <a:t> </a:t>
            </a:r>
            <a:r>
              <a:rPr lang="en-US" dirty="0" smtClean="0"/>
              <a:t>is indifferent to the timing of the cash-flow. The project with a high, early income (cash­ inflow) would be ranked equally with a project which had late income if their </a:t>
            </a:r>
            <a:r>
              <a:rPr lang="en-US" i="1" dirty="0" smtClean="0"/>
              <a:t>payback periods </a:t>
            </a:r>
            <a:r>
              <a:rPr lang="en-US" dirty="0" smtClean="0"/>
              <a:t>were the same. </a:t>
            </a:r>
          </a:p>
          <a:p>
            <a:pPr algn="just" eaLnBrk="1" hangingPunct="1">
              <a:lnSpc>
                <a:spcPct val="90000"/>
              </a:lnSpc>
              <a:buFont typeface="Wingdings" pitchFamily="2" charset="2"/>
              <a:buChar char="§"/>
            </a:pPr>
            <a:r>
              <a:rPr lang="en-US" dirty="0" smtClean="0">
                <a:solidFill>
                  <a:srgbClr val="0033CC"/>
                </a:solidFill>
              </a:rPr>
              <a:t>It does not look at the total project.</a:t>
            </a:r>
            <a:r>
              <a:rPr lang="en-US" dirty="0" smtClean="0"/>
              <a:t> What happens to the cash-flow after the payback period is not considered. A project that built up slowly to give excellent returns would be rejected in favor of project with low early returns if the payback period was shorter.</a:t>
            </a:r>
          </a:p>
          <a:p>
            <a:pPr algn="just">
              <a:lnSpc>
                <a:spcPct val="90000"/>
              </a:lnSpc>
              <a:buFont typeface="Wingdings" pitchFamily="2" charset="2"/>
              <a:buChar char="§"/>
            </a:pPr>
            <a:r>
              <a:rPr lang="en-US" dirty="0"/>
              <a:t>It is not a suitable technique to evaluate long term projects where the effects of differential inflation and interest rates could significantly change the results. </a:t>
            </a:r>
          </a:p>
          <a:p>
            <a:pPr algn="just" eaLnBrk="1" hangingPunct="1">
              <a:lnSpc>
                <a:spcPct val="90000"/>
              </a:lnSpc>
              <a:buFont typeface="Wingdings" pitchFamily="2" charset="2"/>
              <a:buChar char="§"/>
            </a:pPr>
            <a:endParaRPr lang="en-US"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058432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381000"/>
          </a:xfrm>
        </p:spPr>
        <p:txBody>
          <a:bodyPr/>
          <a:lstStyle/>
          <a:p>
            <a:pPr algn="l" eaLnBrk="1" hangingPunct="1"/>
            <a:r>
              <a:rPr lang="en-US" sz="1800" smtClean="0"/>
              <a:t>Cont.</a:t>
            </a:r>
          </a:p>
        </p:txBody>
      </p:sp>
      <p:sp>
        <p:nvSpPr>
          <p:cNvPr id="14339" name="Rectangle 3"/>
          <p:cNvSpPr>
            <a:spLocks noGrp="1" noChangeArrowheads="1"/>
          </p:cNvSpPr>
          <p:nvPr>
            <p:ph type="body" idx="1"/>
          </p:nvPr>
        </p:nvSpPr>
        <p:spPr>
          <a:xfrm>
            <a:off x="228600" y="1371600"/>
            <a:ext cx="8686800" cy="5334000"/>
          </a:xfrm>
        </p:spPr>
        <p:txBody>
          <a:bodyPr/>
          <a:lstStyle/>
          <a:p>
            <a:pPr algn="just" eaLnBrk="1" hangingPunct="1">
              <a:lnSpc>
                <a:spcPct val="90000"/>
              </a:lnSpc>
              <a:buFont typeface="Wingdings" pitchFamily="2" charset="2"/>
              <a:buChar char="§"/>
            </a:pPr>
            <a:r>
              <a:rPr lang="en-US" dirty="0" smtClean="0">
                <a:solidFill>
                  <a:srgbClr val="FF0000"/>
                </a:solidFill>
              </a:rPr>
              <a:t>The figures are based on project cash-flow only. All other financial data are ignored. </a:t>
            </a:r>
          </a:p>
          <a:p>
            <a:pPr algn="just" eaLnBrk="1" hangingPunct="1">
              <a:lnSpc>
                <a:spcPct val="90000"/>
              </a:lnSpc>
              <a:buFont typeface="Wingdings" pitchFamily="2" charset="2"/>
              <a:buChar char="§"/>
            </a:pPr>
            <a:r>
              <a:rPr lang="en-US" dirty="0" smtClean="0"/>
              <a:t>Although</a:t>
            </a:r>
            <a:r>
              <a:rPr lang="en-US" i="1" dirty="0" smtClean="0"/>
              <a:t> payback period </a:t>
            </a:r>
            <a:r>
              <a:rPr lang="en-US" dirty="0" smtClean="0"/>
              <a:t>would reduce the duration of risk, it does not quantify the risk exposure. </a:t>
            </a:r>
          </a:p>
          <a:p>
            <a:pPr algn="just" eaLnBrk="1" hangingPunct="1">
              <a:lnSpc>
                <a:spcPct val="90000"/>
              </a:lnSpc>
              <a:buFont typeface="Wingdings" pitchFamily="2" charset="2"/>
              <a:buChar char="§"/>
            </a:pPr>
            <a:r>
              <a:rPr lang="en-US" dirty="0" smtClean="0"/>
              <a:t>The </a:t>
            </a:r>
            <a:r>
              <a:rPr lang="en-US" i="1" dirty="0" smtClean="0"/>
              <a:t>payback period </a:t>
            </a:r>
            <a:r>
              <a:rPr lang="en-US" dirty="0" smtClean="0"/>
              <a:t>is the most widely used project selection calculation, even if this is an initial filter. </a:t>
            </a:r>
            <a:r>
              <a:rPr lang="en-US" dirty="0" smtClean="0">
                <a:solidFill>
                  <a:srgbClr val="FF0000"/>
                </a:solidFill>
              </a:rPr>
              <a:t>Its main strength is that it is simple and quick……</a:t>
            </a:r>
          </a:p>
          <a:p>
            <a:pPr algn="just" eaLnBrk="1" hangingPunct="1">
              <a:lnSpc>
                <a:spcPct val="90000"/>
              </a:lnSpc>
              <a:buFontTx/>
              <a:buNone/>
            </a:pPr>
            <a:endParaRPr lang="en-US" dirty="0" smtClean="0">
              <a:solidFill>
                <a:srgbClr val="FF0000"/>
              </a:solidFill>
            </a:endParaRP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91714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04800" y="762000"/>
            <a:ext cx="8610600" cy="5715000"/>
          </a:xfrm>
        </p:spPr>
        <p:txBody>
          <a:bodyPr>
            <a:normAutofit fontScale="92500"/>
          </a:bodyPr>
          <a:lstStyle/>
          <a:p>
            <a:pPr>
              <a:buNone/>
            </a:pPr>
            <a:r>
              <a:rPr lang="en-US" sz="3500" b="1" dirty="0" smtClean="0">
                <a:solidFill>
                  <a:srgbClr val="FF0000"/>
                </a:solidFill>
              </a:rPr>
              <a:t>Return on Investment (ROI)</a:t>
            </a:r>
            <a:endParaRPr lang="en-US" sz="3500" dirty="0" smtClean="0"/>
          </a:p>
          <a:p>
            <a:pPr algn="just" eaLnBrk="1" hangingPunct="1">
              <a:buFont typeface="Wingdings" pitchFamily="2" charset="2"/>
              <a:buChar char="§"/>
            </a:pPr>
            <a:r>
              <a:rPr lang="en-US" dirty="0" smtClean="0"/>
              <a:t>This method first calculates the average annual profit, which is simply the project outlay deducted from the total gains, divided by the number of years the investment will run. The profit is then converted into a percentage of the total outlay using the following equations </a:t>
            </a:r>
            <a:endParaRPr lang="en-US" sz="2000" dirty="0" smtClean="0"/>
          </a:p>
          <a:p>
            <a:pPr algn="just" eaLnBrk="1" hangingPunct="1">
              <a:buFont typeface="Wingdings" pitchFamily="2" charset="2"/>
              <a:buChar char="§"/>
            </a:pPr>
            <a:r>
              <a:rPr lang="en-US" sz="2800" dirty="0" smtClean="0">
                <a:solidFill>
                  <a:srgbClr val="FF0000"/>
                </a:solidFill>
              </a:rPr>
              <a:t>Average Annual Profit =   </a:t>
            </a:r>
            <a:r>
              <a:rPr lang="en-US" sz="2800" u="sng" dirty="0" smtClean="0">
                <a:solidFill>
                  <a:srgbClr val="FF0000"/>
                </a:solidFill>
              </a:rPr>
              <a:t>(Total Gains) – (Total outlay)</a:t>
            </a:r>
            <a:endParaRPr lang="en-US" sz="2800" dirty="0" smtClean="0">
              <a:solidFill>
                <a:srgbClr val="FF0000"/>
              </a:solidFill>
            </a:endParaRPr>
          </a:p>
          <a:p>
            <a:pPr algn="just" eaLnBrk="1" hangingPunct="1">
              <a:buFontTx/>
              <a:buNone/>
            </a:pPr>
            <a:r>
              <a:rPr lang="en-US" sz="2800" dirty="0" smtClean="0">
                <a:solidFill>
                  <a:srgbClr val="FF0000"/>
                </a:solidFill>
              </a:rPr>
              <a:t>	</a:t>
            </a:r>
            <a:r>
              <a:rPr lang="en-US" sz="2400" dirty="0" smtClean="0">
                <a:solidFill>
                  <a:srgbClr val="FF0000"/>
                </a:solidFill>
              </a:rPr>
              <a:t>				                </a:t>
            </a:r>
            <a:r>
              <a:rPr lang="en-US" sz="2800" dirty="0" smtClean="0">
                <a:solidFill>
                  <a:srgbClr val="FF0000"/>
                </a:solidFill>
              </a:rPr>
              <a:t>Number of years</a:t>
            </a:r>
          </a:p>
          <a:p>
            <a:pPr algn="just" eaLnBrk="1" hangingPunct="1">
              <a:buFontTx/>
              <a:buNone/>
            </a:pPr>
            <a:endParaRPr lang="en-US" sz="2800" dirty="0" smtClean="0">
              <a:solidFill>
                <a:srgbClr val="FF0000"/>
              </a:solidFill>
            </a:endParaRPr>
          </a:p>
          <a:p>
            <a:pPr algn="just">
              <a:buFont typeface="Wingdings" pitchFamily="2" charset="2"/>
              <a:buChar char="§"/>
            </a:pPr>
            <a:r>
              <a:rPr lang="en-US" sz="2800" dirty="0" smtClean="0">
                <a:solidFill>
                  <a:srgbClr val="FF0000"/>
                </a:solidFill>
              </a:rPr>
              <a:t>Return on Investment =     </a:t>
            </a:r>
            <a:r>
              <a:rPr lang="en-US" sz="2800" u="sng" dirty="0" smtClean="0">
                <a:solidFill>
                  <a:srgbClr val="FF0000"/>
                </a:solidFill>
              </a:rPr>
              <a:t>Average Annual Profit X 100</a:t>
            </a:r>
            <a:endParaRPr lang="en-US" sz="2800" dirty="0" smtClean="0">
              <a:solidFill>
                <a:srgbClr val="FF0000"/>
              </a:solidFill>
            </a:endParaRPr>
          </a:p>
          <a:p>
            <a:pPr algn="just">
              <a:buNone/>
            </a:pPr>
            <a:r>
              <a:rPr lang="en-US" sz="2800" dirty="0" smtClean="0">
                <a:solidFill>
                  <a:srgbClr val="FF0000"/>
                </a:solidFill>
              </a:rPr>
              <a:t>					             Original Investment</a:t>
            </a:r>
          </a:p>
          <a:p>
            <a:pPr algn="just" eaLnBrk="1" hangingPunct="1">
              <a:buFontTx/>
              <a:buNone/>
            </a:pPr>
            <a:endParaRPr lang="en-US" sz="2400" dirty="0" smtClean="0">
              <a:solidFill>
                <a:srgbClr val="FF0000"/>
              </a:solidFill>
            </a:endParaRP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45365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228600" y="838200"/>
            <a:ext cx="8686800" cy="5791200"/>
          </a:xfrm>
        </p:spPr>
        <p:txBody>
          <a:bodyPr>
            <a:normAutofit/>
          </a:bodyPr>
          <a:lstStyle/>
          <a:p>
            <a:pPr algn="just" eaLnBrk="1" hangingPunct="1">
              <a:buNone/>
            </a:pPr>
            <a:r>
              <a:rPr lang="en-US" sz="3200" b="1" dirty="0" smtClean="0"/>
              <a:t>Advantage:</a:t>
            </a:r>
          </a:p>
          <a:p>
            <a:pPr lvl="1" algn="just" eaLnBrk="1" hangingPunct="1"/>
            <a:r>
              <a:rPr lang="en-US" dirty="0" smtClean="0"/>
              <a:t>a simple technique like </a:t>
            </a:r>
            <a:r>
              <a:rPr lang="en-US" i="1" dirty="0" smtClean="0"/>
              <a:t>back period, </a:t>
            </a:r>
          </a:p>
          <a:p>
            <a:pPr lvl="1" algn="just" eaLnBrk="1" hangingPunct="1"/>
            <a:r>
              <a:rPr lang="en-US" dirty="0" smtClean="0"/>
              <a:t>it considers the cash-flow over the whole project. </a:t>
            </a:r>
          </a:p>
          <a:p>
            <a:pPr lvl="1" algn="just" eaLnBrk="1" hangingPunct="1"/>
            <a:r>
              <a:rPr lang="en-US" dirty="0" smtClean="0"/>
              <a:t>The total outcome of the investment is expressed as a profit and percentage return on investment, both parameters readily understood by management. </a:t>
            </a:r>
          </a:p>
          <a:p>
            <a:pPr lvl="1" algn="just" eaLnBrk="1" hangingPunct="1">
              <a:buNone/>
            </a:pPr>
            <a:r>
              <a:rPr lang="en-US" dirty="0" smtClean="0">
                <a:solidFill>
                  <a:srgbClr val="FF0000"/>
                </a:solidFill>
              </a:rPr>
              <a:t>The main criticism of </a:t>
            </a:r>
            <a:r>
              <a:rPr lang="en-US" i="1" dirty="0" smtClean="0">
                <a:solidFill>
                  <a:srgbClr val="FF0000"/>
                </a:solidFill>
              </a:rPr>
              <a:t>return on investment </a:t>
            </a:r>
            <a:r>
              <a:rPr lang="en-US" dirty="0" smtClean="0">
                <a:solidFill>
                  <a:srgbClr val="FF0000"/>
                </a:solidFill>
              </a:rPr>
              <a:t>is that it averages out the profit over successive years.</a:t>
            </a:r>
            <a:r>
              <a:rPr lang="en-US" dirty="0" smtClean="0"/>
              <a:t> An investment with high initial profits would be ranked equally with a project with high profits later if the average profit was the same. Clearly the project with high initial profits should take preference…….. </a:t>
            </a:r>
          </a:p>
          <a:p>
            <a:pPr lvl="1" algn="just" eaLnBrk="1" hangingPunct="1">
              <a:buNone/>
            </a:pPr>
            <a:endParaRPr lang="en-US" dirty="0" smtClean="0"/>
          </a:p>
          <a:p>
            <a:pPr lvl="1" algn="just" eaLnBrk="1" hangingPunct="1">
              <a:buNone/>
            </a:pPr>
            <a:endParaRPr lang="en-US"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56019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28600" y="762000"/>
            <a:ext cx="8763000" cy="5867400"/>
          </a:xfrm>
        </p:spPr>
        <p:txBody>
          <a:bodyPr/>
          <a:lstStyle/>
          <a:p>
            <a:pPr algn="just">
              <a:buNone/>
            </a:pPr>
            <a:r>
              <a:rPr lang="en-US" sz="3200" b="1" dirty="0" smtClean="0">
                <a:solidFill>
                  <a:srgbClr val="FF0000"/>
                </a:solidFill>
              </a:rPr>
              <a:t>Discounted Cash-Flow (DCF)</a:t>
            </a:r>
            <a:r>
              <a:rPr lang="en-US" sz="3200" dirty="0" smtClean="0">
                <a:solidFill>
                  <a:srgbClr val="FF0000"/>
                </a:solidFill>
              </a:rPr>
              <a:t> </a:t>
            </a:r>
            <a:endParaRPr lang="en-US" sz="3200" dirty="0" smtClean="0"/>
          </a:p>
          <a:p>
            <a:pPr algn="just" eaLnBrk="1" hangingPunct="1">
              <a:buFont typeface="Wingdings" pitchFamily="2" charset="2"/>
              <a:buChar char="§"/>
            </a:pPr>
            <a:r>
              <a:rPr lang="en-US" dirty="0" smtClean="0"/>
              <a:t>To address the short-coming of both </a:t>
            </a:r>
            <a:r>
              <a:rPr lang="en-US" i="1" dirty="0" smtClean="0"/>
              <a:t>return on investment </a:t>
            </a:r>
            <a:r>
              <a:rPr lang="en-US" dirty="0" smtClean="0"/>
              <a:t>and </a:t>
            </a:r>
            <a:r>
              <a:rPr lang="en-US" i="1" dirty="0" smtClean="0"/>
              <a:t>payback period, </a:t>
            </a:r>
            <a:r>
              <a:rPr lang="en-US" dirty="0" smtClean="0"/>
              <a:t>the time value of money must be considered using a </a:t>
            </a:r>
            <a:r>
              <a:rPr lang="en-US" i="1" dirty="0" smtClean="0"/>
              <a:t>discounted cash-flow </a:t>
            </a:r>
            <a:r>
              <a:rPr lang="en-US" dirty="0" smtClean="0"/>
              <a:t>technique. </a:t>
            </a:r>
            <a:r>
              <a:rPr lang="en-US" dirty="0" smtClean="0">
                <a:solidFill>
                  <a:srgbClr val="FF0000"/>
                </a:solidFill>
              </a:rPr>
              <a:t>This is particularly desirable where interest rates and inflation are high. </a:t>
            </a:r>
          </a:p>
          <a:p>
            <a:pPr algn="just">
              <a:buFont typeface="Wingdings" pitchFamily="2" charset="2"/>
              <a:buChar char="§"/>
            </a:pPr>
            <a:r>
              <a:rPr lang="en-US" dirty="0" smtClean="0"/>
              <a:t>The </a:t>
            </a:r>
            <a:r>
              <a:rPr lang="en-US" i="1" dirty="0" smtClean="0"/>
              <a:t>discounted cash-flow </a:t>
            </a:r>
            <a:r>
              <a:rPr lang="en-US" dirty="0" smtClean="0"/>
              <a:t>(DCF) technique takes into consideration the time value of money. </a:t>
            </a:r>
            <a:r>
              <a:rPr lang="en-US" dirty="0" smtClean="0">
                <a:solidFill>
                  <a:srgbClr val="FF0000"/>
                </a:solidFill>
              </a:rPr>
              <a:t>There are two basic DCF techniques which can model this effect, </a:t>
            </a:r>
            <a:r>
              <a:rPr lang="en-US" b="1" i="1" dirty="0" smtClean="0">
                <a:solidFill>
                  <a:srgbClr val="FF0000"/>
                </a:solidFill>
              </a:rPr>
              <a:t>net present value </a:t>
            </a:r>
            <a:r>
              <a:rPr lang="en-US" b="1" dirty="0" smtClean="0">
                <a:solidFill>
                  <a:srgbClr val="FF0000"/>
                </a:solidFill>
              </a:rPr>
              <a:t>(NPV) </a:t>
            </a:r>
            <a:r>
              <a:rPr lang="en-US" dirty="0" smtClean="0">
                <a:solidFill>
                  <a:srgbClr val="FF0000"/>
                </a:solidFill>
              </a:rPr>
              <a:t>and </a:t>
            </a:r>
            <a:r>
              <a:rPr lang="en-US" b="1" i="1" dirty="0" smtClean="0">
                <a:solidFill>
                  <a:srgbClr val="FF0000"/>
                </a:solidFill>
              </a:rPr>
              <a:t>internal rate of return </a:t>
            </a:r>
            <a:r>
              <a:rPr lang="en-US" b="1" dirty="0" smtClean="0">
                <a:solidFill>
                  <a:srgbClr val="FF0000"/>
                </a:solidFill>
              </a:rPr>
              <a:t>(</a:t>
            </a:r>
            <a:r>
              <a:rPr lang="en-US" b="1" dirty="0" err="1" smtClean="0">
                <a:solidFill>
                  <a:srgbClr val="FF0000"/>
                </a:solidFill>
              </a:rPr>
              <a:t>lRR</a:t>
            </a:r>
            <a:r>
              <a:rPr lang="en-US" b="1" dirty="0" smtClean="0">
                <a:solidFill>
                  <a:srgbClr val="FF0000"/>
                </a:solidFill>
              </a:rPr>
              <a:t>).</a:t>
            </a:r>
            <a:r>
              <a:rPr lang="en-US" b="1" dirty="0" smtClean="0"/>
              <a:t> </a:t>
            </a:r>
          </a:p>
          <a:p>
            <a:pPr algn="just">
              <a:buFont typeface="Wingdings" pitchFamily="2" charset="2"/>
              <a:buChar char="§"/>
            </a:pPr>
            <a:r>
              <a:rPr lang="en-US" dirty="0"/>
              <a:t>These discounting techniques enable the project manager to compare two projects with different investment and cash-flow profiles. </a:t>
            </a:r>
          </a:p>
          <a:p>
            <a:pPr algn="just">
              <a:buFont typeface="Wingdings" pitchFamily="2" charset="2"/>
              <a:buChar char="§"/>
            </a:pPr>
            <a:endParaRPr lang="en-US" b="1" dirty="0" smtClean="0"/>
          </a:p>
          <a:p>
            <a:pPr algn="just" eaLnBrk="1" hangingPunct="1">
              <a:buNone/>
            </a:pPr>
            <a:endParaRPr lang="en-US" dirty="0" smtClean="0">
              <a:solidFill>
                <a:srgbClr val="FF0000"/>
              </a:solidFill>
            </a:endParaRP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595865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sz="half" idx="1"/>
          </p:nvPr>
        </p:nvSpPr>
        <p:spPr>
          <a:xfrm>
            <a:off x="76200" y="1447800"/>
            <a:ext cx="8915400" cy="5217994"/>
          </a:xfrm>
          <a:noFill/>
          <a:ln/>
        </p:spPr>
        <p:txBody>
          <a:bodyPr lIns="90488" tIns="44450" rIns="90488" bIns="44450">
            <a:normAutofit/>
          </a:bodyPr>
          <a:lstStyle/>
          <a:p>
            <a:pPr algn="just">
              <a:lnSpc>
                <a:spcPct val="150000"/>
              </a:lnSpc>
              <a:spcBef>
                <a:spcPct val="35000"/>
              </a:spcBef>
              <a:buFont typeface="Wingdings" pitchFamily="2" charset="2"/>
              <a:buChar char="q"/>
            </a:pPr>
            <a:r>
              <a:rPr lang="en-US" sz="2000" b="1" dirty="0" smtClean="0">
                <a:solidFill>
                  <a:srgbClr val="C00000"/>
                </a:solidFill>
                <a:latin typeface="Bookman Old Style" pitchFamily="18" charset="0"/>
              </a:rPr>
              <a:t>Why do engineers care about engineering economics?</a:t>
            </a:r>
          </a:p>
          <a:p>
            <a:pPr lvl="1" algn="just">
              <a:lnSpc>
                <a:spcPct val="150000"/>
              </a:lnSpc>
              <a:spcBef>
                <a:spcPct val="35000"/>
              </a:spcBef>
              <a:buFont typeface="Wingdings" pitchFamily="2" charset="2"/>
              <a:buChar char="q"/>
            </a:pPr>
            <a:r>
              <a:rPr lang="en-US" sz="2000" dirty="0" smtClean="0">
                <a:latin typeface="Bookman Old Style" pitchFamily="18" charset="0"/>
              </a:rPr>
              <a:t>Engineering </a:t>
            </a:r>
            <a:r>
              <a:rPr lang="en-US" sz="2000" dirty="0">
                <a:latin typeface="Bookman Old Style" pitchFamily="18" charset="0"/>
              </a:rPr>
              <a:t>designs are intended to produce good results.</a:t>
            </a:r>
          </a:p>
          <a:p>
            <a:pPr lvl="1" algn="just">
              <a:lnSpc>
                <a:spcPct val="150000"/>
              </a:lnSpc>
              <a:spcBef>
                <a:spcPct val="35000"/>
              </a:spcBef>
              <a:buFont typeface="Wingdings" pitchFamily="2" charset="2"/>
              <a:buChar char="q"/>
            </a:pPr>
            <a:r>
              <a:rPr lang="en-US" sz="2000" dirty="0">
                <a:latin typeface="Bookman Old Style" pitchFamily="18" charset="0"/>
              </a:rPr>
              <a:t>They are accompanied by </a:t>
            </a:r>
            <a:r>
              <a:rPr lang="en-US" sz="2000" i="1" dirty="0">
                <a:solidFill>
                  <a:schemeClr val="accent1"/>
                </a:solidFill>
                <a:latin typeface="Bookman Old Style" pitchFamily="18" charset="0"/>
              </a:rPr>
              <a:t>undesirables (costs).</a:t>
            </a:r>
          </a:p>
          <a:p>
            <a:pPr lvl="1" algn="just">
              <a:lnSpc>
                <a:spcPct val="150000"/>
              </a:lnSpc>
              <a:spcBef>
                <a:spcPct val="35000"/>
              </a:spcBef>
              <a:buFont typeface="Wingdings" pitchFamily="2" charset="2"/>
              <a:buChar char="q"/>
            </a:pPr>
            <a:r>
              <a:rPr lang="en-US" sz="2000" dirty="0">
                <a:latin typeface="Bookman Old Style" pitchFamily="18" charset="0"/>
              </a:rPr>
              <a:t>If outcomes are evaluated in dollars, and “</a:t>
            </a:r>
            <a:r>
              <a:rPr lang="en-US" sz="2000" i="1" dirty="0">
                <a:solidFill>
                  <a:schemeClr val="accent1"/>
                </a:solidFill>
                <a:latin typeface="Bookman Old Style" pitchFamily="18" charset="0"/>
              </a:rPr>
              <a:t>good</a:t>
            </a:r>
            <a:r>
              <a:rPr lang="en-US" sz="2000" dirty="0">
                <a:latin typeface="Bookman Old Style" pitchFamily="18" charset="0"/>
              </a:rPr>
              <a:t>” is defined as </a:t>
            </a:r>
            <a:r>
              <a:rPr lang="en-US" sz="2000" i="1" dirty="0">
                <a:solidFill>
                  <a:schemeClr val="accent1"/>
                </a:solidFill>
                <a:latin typeface="Bookman Old Style" pitchFamily="18" charset="0"/>
              </a:rPr>
              <a:t>profit</a:t>
            </a:r>
            <a:r>
              <a:rPr lang="en-US" sz="2000" dirty="0">
                <a:latin typeface="Bookman Old Style" pitchFamily="18" charset="0"/>
              </a:rPr>
              <a:t>, then decisions will be guided by </a:t>
            </a:r>
            <a:r>
              <a:rPr lang="en-US" sz="2000" i="1" dirty="0">
                <a:solidFill>
                  <a:schemeClr val="accent1"/>
                </a:solidFill>
                <a:latin typeface="Bookman Old Style" pitchFamily="18" charset="0"/>
              </a:rPr>
              <a:t>engineering economics</a:t>
            </a:r>
            <a:r>
              <a:rPr lang="en-US" sz="2000" dirty="0">
                <a:latin typeface="Bookman Old Style" pitchFamily="18" charset="0"/>
              </a:rPr>
              <a:t>.</a:t>
            </a:r>
          </a:p>
          <a:p>
            <a:pPr lvl="1" algn="just">
              <a:lnSpc>
                <a:spcPct val="150000"/>
              </a:lnSpc>
              <a:spcBef>
                <a:spcPct val="35000"/>
              </a:spcBef>
              <a:buFont typeface="Wingdings" pitchFamily="2" charset="2"/>
              <a:buChar char="q"/>
            </a:pPr>
            <a:r>
              <a:rPr lang="en-US" sz="2000" dirty="0">
                <a:latin typeface="Bookman Old Style" pitchFamily="18" charset="0"/>
              </a:rPr>
              <a:t>This process </a:t>
            </a:r>
            <a:r>
              <a:rPr lang="en-US" sz="2000" i="1" dirty="0">
                <a:latin typeface="Bookman Old Style" pitchFamily="18" charset="0"/>
              </a:rPr>
              <a:t>maximizes goodness</a:t>
            </a:r>
            <a:r>
              <a:rPr lang="en-US" sz="2000" dirty="0">
                <a:latin typeface="Bookman Old Style" pitchFamily="18" charset="0"/>
              </a:rPr>
              <a:t> only if all outcomes are </a:t>
            </a:r>
            <a:r>
              <a:rPr lang="en-US" sz="2000" i="1" dirty="0">
                <a:solidFill>
                  <a:srgbClr val="C00000"/>
                </a:solidFill>
                <a:latin typeface="Bookman Old Style" pitchFamily="18" charset="0"/>
              </a:rPr>
              <a:t>anticipated and can be monetized</a:t>
            </a:r>
            <a:r>
              <a:rPr lang="en-US" sz="2000" dirty="0">
                <a:latin typeface="Bookman Old Style" pitchFamily="18" charset="0"/>
              </a:rPr>
              <a:t>.</a:t>
            </a:r>
          </a:p>
          <a:p>
            <a:pPr algn="just">
              <a:lnSpc>
                <a:spcPct val="150000"/>
              </a:lnSpc>
              <a:spcBef>
                <a:spcPct val="35000"/>
              </a:spcBef>
              <a:buFont typeface="Wingdings" pitchFamily="2" charset="2"/>
              <a:buChar char="q"/>
            </a:pPr>
            <a:endParaRPr lang="en-US" sz="2000" b="1" dirty="0" smtClean="0">
              <a:solidFill>
                <a:srgbClr val="C00000"/>
              </a:solidFill>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4</a:t>
            </a:fld>
            <a:endParaRPr lang="en-US" sz="1800" dirty="0">
              <a:effectLst/>
            </a:endParaRPr>
          </a:p>
        </p:txBody>
      </p:sp>
      <p:sp>
        <p:nvSpPr>
          <p:cNvPr id="7"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Introduction to Engineering Economics</a:t>
            </a:r>
            <a:endParaRPr lang="en-US" sz="3600" b="1" dirty="0">
              <a:latin typeface="Bookman Old Style" pitchFamily="18" charset="0"/>
            </a:endParaRPr>
          </a:p>
        </p:txBody>
      </p:sp>
    </p:spTree>
    <p:extLst>
      <p:ext uri="{BB962C8B-B14F-4D97-AF65-F5344CB8AC3E}">
        <p14:creationId xmlns:p14="http://schemas.microsoft.com/office/powerpoint/2010/main" val="8419514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b="1" dirty="0" smtClean="0">
                <a:solidFill>
                  <a:srgbClr val="FF0000"/>
                </a:solidFill>
              </a:rPr>
              <a:t> </a:t>
            </a:r>
          </a:p>
        </p:txBody>
      </p:sp>
      <p:sp>
        <p:nvSpPr>
          <p:cNvPr id="20483" name="Rectangle 3"/>
          <p:cNvSpPr>
            <a:spLocks noGrp="1" noChangeArrowheads="1"/>
          </p:cNvSpPr>
          <p:nvPr>
            <p:ph type="body" idx="1"/>
          </p:nvPr>
        </p:nvSpPr>
        <p:spPr>
          <a:xfrm>
            <a:off x="228600" y="914400"/>
            <a:ext cx="8686800" cy="5791200"/>
          </a:xfrm>
        </p:spPr>
        <p:txBody>
          <a:bodyPr>
            <a:normAutofit lnSpcReduction="10000"/>
          </a:bodyPr>
          <a:lstStyle/>
          <a:p>
            <a:pPr algn="just">
              <a:buNone/>
            </a:pPr>
            <a:r>
              <a:rPr lang="en-US" sz="3200" b="1" dirty="0" smtClean="0">
                <a:solidFill>
                  <a:srgbClr val="FF0000"/>
                </a:solidFill>
              </a:rPr>
              <a:t>Net Present Value (NPV)</a:t>
            </a:r>
            <a:endParaRPr lang="en-US" sz="3200" dirty="0" smtClean="0"/>
          </a:p>
          <a:p>
            <a:pPr algn="just" eaLnBrk="1" hangingPunct="1">
              <a:buFont typeface="Wingdings" pitchFamily="2" charset="2"/>
              <a:buChar char="§"/>
            </a:pPr>
            <a:r>
              <a:rPr lang="en-US" sz="2800" dirty="0" smtClean="0"/>
              <a:t>Where the cash-flow timing is expressed in years from the start date of the project, the inflation effect is assumed to act at the end of the first year or beginning of the second year, therefore </a:t>
            </a:r>
            <a:r>
              <a:rPr lang="en-US" sz="2800" dirty="0" smtClean="0">
                <a:solidFill>
                  <a:srgbClr val="FF0000"/>
                </a:solidFill>
              </a:rPr>
              <a:t>all cash-flows in the first year are at present value</a:t>
            </a:r>
            <a:r>
              <a:rPr lang="en-US" sz="2800" dirty="0" smtClean="0"/>
              <a:t>. </a:t>
            </a:r>
          </a:p>
          <a:p>
            <a:pPr algn="just" eaLnBrk="1" hangingPunct="1">
              <a:buFont typeface="Wingdings" pitchFamily="2" charset="2"/>
              <a:buChar char="§"/>
            </a:pPr>
            <a:r>
              <a:rPr lang="en-US" sz="2800" dirty="0" smtClean="0"/>
              <a:t>Project cash-flow = income - expenditure </a:t>
            </a:r>
          </a:p>
          <a:p>
            <a:pPr algn="just" eaLnBrk="1" hangingPunct="1">
              <a:buFont typeface="Wingdings" pitchFamily="2" charset="2"/>
              <a:buChar char="§"/>
            </a:pPr>
            <a:r>
              <a:rPr lang="en-US" sz="2800" dirty="0" smtClean="0"/>
              <a:t>Present value = discount factor x cash-flow </a:t>
            </a:r>
          </a:p>
          <a:p>
            <a:pPr algn="just">
              <a:buFont typeface="Wingdings" pitchFamily="2" charset="2"/>
              <a:buChar char="§"/>
            </a:pPr>
            <a:r>
              <a:rPr lang="en-US" sz="2800" dirty="0" smtClean="0"/>
              <a:t>The discount factor is derived from the reciprocal of the compound interest formula. </a:t>
            </a:r>
          </a:p>
          <a:p>
            <a:pPr algn="just">
              <a:buFont typeface="Wingdings" pitchFamily="2" charset="2"/>
              <a:buChar char="§"/>
            </a:pPr>
            <a:r>
              <a:rPr lang="en-US" sz="2800" dirty="0" smtClean="0"/>
              <a:t>Discount factor 	= 	1 / (1 + </a:t>
            </a:r>
            <a:r>
              <a:rPr lang="en-US" sz="2800" dirty="0" err="1" smtClean="0"/>
              <a:t>i</a:t>
            </a:r>
            <a:r>
              <a:rPr lang="en-US" sz="2800" dirty="0" smtClean="0"/>
              <a:t>) n </a:t>
            </a:r>
          </a:p>
          <a:p>
            <a:pPr algn="just">
              <a:buNone/>
            </a:pPr>
            <a:r>
              <a:rPr lang="en-US" sz="2800" dirty="0" smtClean="0"/>
              <a:t>	Where 		   </a:t>
            </a:r>
            <a:r>
              <a:rPr lang="en-US" sz="2800" dirty="0" err="1" smtClean="0"/>
              <a:t>i</a:t>
            </a:r>
            <a:r>
              <a:rPr lang="en-US" sz="2800" dirty="0" smtClean="0"/>
              <a:t> = 	the forecast interest rate </a:t>
            </a:r>
          </a:p>
          <a:p>
            <a:pPr algn="just">
              <a:buNone/>
            </a:pPr>
            <a:r>
              <a:rPr lang="en-US" sz="2800" dirty="0" smtClean="0"/>
              <a:t>		n = the number of years from start date</a:t>
            </a:r>
          </a:p>
          <a:p>
            <a:pPr algn="just" eaLnBrk="1" hangingPunct="1"/>
            <a:endParaRPr lang="en-US" sz="2800"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2573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52400" y="228600"/>
            <a:ext cx="8991600" cy="6629400"/>
          </a:xfrm>
        </p:spPr>
        <p:txBody>
          <a:bodyPr>
            <a:normAutofit/>
          </a:bodyPr>
          <a:lstStyle/>
          <a:p>
            <a:pPr algn="just"/>
            <a:r>
              <a:rPr lang="en-US" sz="2800" dirty="0" smtClean="0"/>
              <a:t>The NPV of an investment proposal can be defined as follows:</a:t>
            </a:r>
          </a:p>
          <a:p>
            <a:pPr algn="just">
              <a:buNone/>
            </a:pPr>
            <a:endParaRPr lang="en-US" sz="2800" dirty="0" smtClean="0"/>
          </a:p>
          <a:p>
            <a:pPr algn="just"/>
            <a:endParaRPr lang="en-US" sz="2800" dirty="0" smtClean="0"/>
          </a:p>
          <a:p>
            <a:pPr algn="just"/>
            <a:endParaRPr lang="en-US" sz="3000" dirty="0" smtClean="0"/>
          </a:p>
          <a:p>
            <a:pPr algn="just"/>
            <a:endParaRPr lang="en-US" sz="3000" dirty="0" smtClean="0"/>
          </a:p>
          <a:p>
            <a:pPr algn="just" eaLnBrk="1" hangingPunct="1">
              <a:buFontTx/>
              <a:buNone/>
            </a:pPr>
            <a:endParaRPr lang="en-US" dirty="0" smtClean="0"/>
          </a:p>
          <a:p>
            <a:pPr algn="just">
              <a:buNone/>
            </a:pPr>
            <a:r>
              <a:rPr lang="en-US" dirty="0" smtClean="0"/>
              <a:t> </a:t>
            </a:r>
            <a:endParaRPr lang="en-US" b="1" i="1" dirty="0" smtClean="0"/>
          </a:p>
          <a:p>
            <a:pPr algn="just">
              <a:buNone/>
            </a:pPr>
            <a:endParaRPr lang="en-US" dirty="0" smtClean="0"/>
          </a:p>
        </p:txBody>
      </p:sp>
      <p:sp>
        <p:nvSpPr>
          <p:cNvPr id="15363" name="Rectangle 3"/>
          <p:cNvSpPr>
            <a:spLocks noChangeArrowheads="1"/>
          </p:cNvSpPr>
          <p:nvPr/>
        </p:nvSpPr>
        <p:spPr bwMode="auto">
          <a:xfrm>
            <a:off x="0" y="1114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6" name="Rectangle 6"/>
          <p:cNvSpPr>
            <a:spLocks noChangeArrowheads="1"/>
          </p:cNvSpPr>
          <p:nvPr/>
        </p:nvSpPr>
        <p:spPr bwMode="auto">
          <a:xfrm>
            <a:off x="0" y="1095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5" descr="eq11_01"/>
          <p:cNvPicPr>
            <a:picLocks noChangeAspect="1" noChangeArrowheads="1"/>
          </p:cNvPicPr>
          <p:nvPr/>
        </p:nvPicPr>
        <p:blipFill>
          <a:blip r:embed="rId2"/>
          <a:srcRect/>
          <a:stretch>
            <a:fillRect/>
          </a:stretch>
        </p:blipFill>
        <p:spPr bwMode="auto">
          <a:xfrm>
            <a:off x="228600" y="1143000"/>
            <a:ext cx="8534400" cy="3352800"/>
          </a:xfrm>
          <a:prstGeom prst="rect">
            <a:avLst/>
          </a:prstGeom>
          <a:noFill/>
        </p:spPr>
      </p:pic>
      <p:pic>
        <p:nvPicPr>
          <p:cNvPr id="9"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81200" y="4800600"/>
            <a:ext cx="4648200" cy="1828800"/>
          </a:xfrm>
          <a:prstGeom prst="rect">
            <a:avLst/>
          </a:prstGeom>
          <a:noFill/>
        </p:spPr>
      </p:pic>
      <p:sp>
        <p:nvSpPr>
          <p:cNvPr id="10" name="Date Placeholder 9"/>
          <p:cNvSpPr>
            <a:spLocks noGrp="1"/>
          </p:cNvSpPr>
          <p:nvPr>
            <p:ph type="dt" sz="half" idx="10"/>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960545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ig11_01"/>
          <p:cNvPicPr>
            <a:picLocks noGrp="1" noChangeAspect="1" noChangeArrowheads="1"/>
          </p:cNvPicPr>
          <p:nvPr>
            <p:ph idx="1"/>
          </p:nvPr>
        </p:nvPicPr>
        <p:blipFill>
          <a:blip r:embed="rId2"/>
          <a:srcRect/>
          <a:stretch>
            <a:fillRect/>
          </a:stretch>
        </p:blipFill>
        <p:spPr bwMode="auto">
          <a:xfrm>
            <a:off x="304800" y="152400"/>
            <a:ext cx="8610600" cy="6477000"/>
          </a:xfrm>
          <a:prstGeom prst="rect">
            <a:avLst/>
          </a:prstGeom>
          <a:noFill/>
        </p:spPr>
      </p:pic>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75340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763000" cy="5334000"/>
          </a:xfrm>
        </p:spPr>
        <p:txBody>
          <a:bodyPr>
            <a:normAutofit/>
          </a:bodyPr>
          <a:lstStyle/>
          <a:p>
            <a:pPr marL="0" indent="0" algn="just" eaLnBrk="0" hangingPunct="0">
              <a:buNone/>
            </a:pPr>
            <a:r>
              <a:rPr lang="en-US" b="1" dirty="0" smtClean="0">
                <a:solidFill>
                  <a:srgbClr val="000000"/>
                </a:solidFill>
                <a:latin typeface="+mj-lt"/>
                <a:cs typeface="Times New Roman" pitchFamily="1" charset="0"/>
              </a:rPr>
              <a:t>Example:- </a:t>
            </a:r>
            <a:r>
              <a:rPr lang="en-US" dirty="0" smtClean="0">
                <a:latin typeface="+mj-lt"/>
              </a:rPr>
              <a:t>Saber Electronics provides specialty manufacturing services to defense contractors. The initial outlay is $3 million and, management estimates that the firm might generate cash flows for years one through five equal to $500,000; $750,000; $1,500,000; $2,000,000; and $2,000,000. Saber uses a 20% discount rate for projects of this type. Is this a good investment opportunity?</a:t>
            </a:r>
          </a:p>
          <a:p>
            <a:pPr marL="0" indent="0" algn="just" eaLnBrk="0" hangingPunct="0">
              <a:buNone/>
            </a:pPr>
            <a:r>
              <a:rPr lang="en-US" dirty="0" err="1" smtClean="0"/>
              <a:t>Soln</a:t>
            </a:r>
            <a:r>
              <a:rPr lang="en-US" dirty="0" smtClean="0"/>
              <a:t>: We need to analyze if this is a good investment opportunity. We can do that by computing the Net Present Value (NPV), which requires computing the present value of all cash flows.</a:t>
            </a:r>
          </a:p>
          <a:p>
            <a:pPr marL="0" indent="0" algn="just" eaLnBrk="0" hangingPunct="0">
              <a:buNone/>
            </a:pPr>
            <a:endParaRPr lang="en-US" dirty="0" smtClean="0"/>
          </a:p>
          <a:p>
            <a:pPr marL="0" indent="0" algn="just" eaLnBrk="0" hangingPunct="0">
              <a:buFontTx/>
              <a:buNone/>
            </a:pPr>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397200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371600"/>
            <a:ext cx="8686800" cy="5105400"/>
          </a:xfrm>
        </p:spPr>
        <p:txBody>
          <a:bodyPr>
            <a:normAutofit/>
          </a:bodyPr>
          <a:lstStyle/>
          <a:p>
            <a:pPr algn="just"/>
            <a:r>
              <a:rPr lang="en-US" dirty="0" smtClean="0"/>
              <a:t>NPV = -$3m + $.5m/(1.2) + $.75m/(1.2)</a:t>
            </a:r>
            <a:r>
              <a:rPr lang="en-US" baseline="30000" dirty="0" smtClean="0"/>
              <a:t>2</a:t>
            </a:r>
            <a:r>
              <a:rPr lang="en-US" dirty="0" smtClean="0"/>
              <a:t> + $1.5m/(1.2)</a:t>
            </a:r>
            <a:r>
              <a:rPr lang="en-US" baseline="30000" dirty="0" smtClean="0"/>
              <a:t>3 </a:t>
            </a:r>
            <a:r>
              <a:rPr lang="en-US" dirty="0" smtClean="0"/>
              <a:t> + $2m/(1.2)</a:t>
            </a:r>
            <a:r>
              <a:rPr lang="en-US" baseline="30000" dirty="0" smtClean="0"/>
              <a:t>4</a:t>
            </a:r>
            <a:r>
              <a:rPr lang="en-US" dirty="0" smtClean="0"/>
              <a:t> + $2m/(1.2)</a:t>
            </a:r>
            <a:r>
              <a:rPr lang="en-US" baseline="30000" dirty="0" smtClean="0"/>
              <a:t>4</a:t>
            </a:r>
            <a:r>
              <a:rPr lang="en-US" dirty="0" smtClean="0"/>
              <a:t> </a:t>
            </a:r>
          </a:p>
          <a:p>
            <a:pPr algn="just"/>
            <a:r>
              <a:rPr lang="en-US" dirty="0" smtClean="0"/>
              <a:t>NPV = -$3,000,000 + $416,666.67 + $520,833.30 + $868,055.60 + $964,506 + $803,755.10 </a:t>
            </a:r>
          </a:p>
          <a:p>
            <a:pPr algn="just"/>
            <a:r>
              <a:rPr lang="en-US" dirty="0" smtClean="0"/>
              <a:t>NPV = </a:t>
            </a:r>
            <a:r>
              <a:rPr lang="en-US" b="1" dirty="0" smtClean="0">
                <a:solidFill>
                  <a:srgbClr val="290FAB"/>
                </a:solidFill>
              </a:rPr>
              <a:t>$573,817</a:t>
            </a:r>
            <a:endParaRPr lang="en-US" dirty="0" smtClean="0"/>
          </a:p>
          <a:p>
            <a:pPr algn="just"/>
            <a:r>
              <a:rPr lang="en-US" dirty="0" smtClean="0"/>
              <a:t>The project requires an initial investment of $3,000,000 and generates futures cash flows that have a present value of $3,573,817. Consequently, the project cash flows are $573,817 more than the required investment.</a:t>
            </a:r>
          </a:p>
          <a:p>
            <a:pPr algn="just"/>
            <a:r>
              <a:rPr lang="en-US" dirty="0" smtClean="0"/>
              <a:t>Since the NPV is positive, the project is an acceptable project.</a:t>
            </a:r>
          </a:p>
          <a:p>
            <a:pPr algn="just">
              <a:buNone/>
            </a:pPr>
            <a:endParaRPr lang="en-US" dirty="0"/>
          </a:p>
        </p:txBody>
      </p:sp>
      <p:sp>
        <p:nvSpPr>
          <p:cNvPr id="3" name="Date Placeholder 2"/>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3839750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52400" y="1371600"/>
            <a:ext cx="8763000" cy="5181600"/>
          </a:xfrm>
        </p:spPr>
        <p:txBody>
          <a:bodyPr/>
          <a:lstStyle/>
          <a:p>
            <a:pPr algn="just" eaLnBrk="1" hangingPunct="1">
              <a:lnSpc>
                <a:spcPct val="90000"/>
              </a:lnSpc>
              <a:buFont typeface="Wingdings" pitchFamily="2" charset="2"/>
              <a:buChar char="§"/>
            </a:pPr>
            <a:r>
              <a:rPr lang="en-US" dirty="0" smtClean="0"/>
              <a:t>The NPV is a measure of the value or worth added to the company by carrying out the project. If the NPV is positive the project merits further consideration. When ranking projects, preference should be given to the project with </a:t>
            </a:r>
            <a:r>
              <a:rPr lang="en-US" b="1" dirty="0" smtClean="0"/>
              <a:t>the highest NPV. </a:t>
            </a:r>
          </a:p>
          <a:p>
            <a:pPr eaLnBrk="1" hangingPunct="1">
              <a:lnSpc>
                <a:spcPct val="90000"/>
              </a:lnSpc>
              <a:buNone/>
            </a:pPr>
            <a:r>
              <a:rPr lang="en-US" b="1" dirty="0" smtClean="0">
                <a:solidFill>
                  <a:srgbClr val="FF0000"/>
                </a:solidFill>
              </a:rPr>
              <a:t>The steps are as follows: </a:t>
            </a:r>
          </a:p>
          <a:p>
            <a:pPr algn="just" eaLnBrk="1" hangingPunct="1">
              <a:lnSpc>
                <a:spcPct val="90000"/>
              </a:lnSpc>
            </a:pPr>
            <a:r>
              <a:rPr lang="en-US" dirty="0" smtClean="0"/>
              <a:t>insert the cash-flow </a:t>
            </a:r>
          </a:p>
          <a:p>
            <a:pPr algn="just" eaLnBrk="1" hangingPunct="1">
              <a:lnSpc>
                <a:spcPct val="90000"/>
              </a:lnSpc>
            </a:pPr>
            <a:r>
              <a:rPr lang="en-US" dirty="0" smtClean="0"/>
              <a:t>transfer the discounting factors from the table </a:t>
            </a:r>
          </a:p>
          <a:p>
            <a:pPr algn="just" eaLnBrk="1" hangingPunct="1">
              <a:lnSpc>
                <a:spcPct val="90000"/>
              </a:lnSpc>
            </a:pPr>
            <a:r>
              <a:rPr lang="en-US" dirty="0" smtClean="0"/>
              <a:t>calculate present value : multiplying cash-flow by discount factor</a:t>
            </a:r>
          </a:p>
          <a:p>
            <a:pPr algn="just" eaLnBrk="1" hangingPunct="1">
              <a:lnSpc>
                <a:spcPct val="90000"/>
              </a:lnSpc>
            </a:pPr>
            <a:r>
              <a:rPr lang="en-US" dirty="0" smtClean="0"/>
              <a:t>aggregate the present values to give the NPV </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209812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304800" y="838200"/>
            <a:ext cx="8610600" cy="5486400"/>
          </a:xfrm>
        </p:spPr>
        <p:txBody>
          <a:bodyPr>
            <a:normAutofit/>
          </a:bodyPr>
          <a:lstStyle/>
          <a:p>
            <a:pPr>
              <a:lnSpc>
                <a:spcPct val="90000"/>
              </a:lnSpc>
              <a:buNone/>
            </a:pPr>
            <a:r>
              <a:rPr lang="en-US" sz="3200" b="1" dirty="0" smtClean="0">
                <a:solidFill>
                  <a:srgbClr val="FF0000"/>
                </a:solidFill>
              </a:rPr>
              <a:t>The advantages of using NPV are: </a:t>
            </a:r>
            <a:endParaRPr lang="en-US" sz="3200" b="1" dirty="0" smtClean="0"/>
          </a:p>
          <a:p>
            <a:pPr algn="just" eaLnBrk="1" hangingPunct="1">
              <a:lnSpc>
                <a:spcPct val="90000"/>
              </a:lnSpc>
            </a:pPr>
            <a:r>
              <a:rPr lang="en-US" dirty="0" smtClean="0"/>
              <a:t>It introduces the time value of money. </a:t>
            </a:r>
          </a:p>
          <a:p>
            <a:pPr algn="just" eaLnBrk="1" hangingPunct="1">
              <a:lnSpc>
                <a:spcPct val="90000"/>
              </a:lnSpc>
            </a:pPr>
            <a:r>
              <a:rPr lang="en-US" dirty="0" smtClean="0"/>
              <a:t>It expresses all future cash-flows in today's values, which enables direct comparisons. </a:t>
            </a:r>
          </a:p>
          <a:p>
            <a:pPr algn="just" eaLnBrk="1" hangingPunct="1">
              <a:lnSpc>
                <a:spcPct val="90000"/>
              </a:lnSpc>
            </a:pPr>
            <a:r>
              <a:rPr lang="en-US" dirty="0" smtClean="0"/>
              <a:t>It allows for inflation and escalation. </a:t>
            </a:r>
          </a:p>
          <a:p>
            <a:pPr algn="just" eaLnBrk="1" hangingPunct="1">
              <a:lnSpc>
                <a:spcPct val="90000"/>
              </a:lnSpc>
            </a:pPr>
            <a:r>
              <a:rPr lang="en-US" dirty="0" smtClean="0"/>
              <a:t>It looks at the whole project from start to finish. </a:t>
            </a:r>
          </a:p>
          <a:p>
            <a:pPr algn="just" eaLnBrk="1" hangingPunct="1">
              <a:lnSpc>
                <a:spcPct val="90000"/>
              </a:lnSpc>
            </a:pPr>
            <a:r>
              <a:rPr lang="en-US" dirty="0" smtClean="0"/>
              <a:t>It can simulate project what-if analysis using different values. </a:t>
            </a:r>
          </a:p>
          <a:p>
            <a:pPr algn="just" eaLnBrk="1" hangingPunct="1">
              <a:lnSpc>
                <a:spcPct val="90000"/>
              </a:lnSpc>
            </a:pPr>
            <a:r>
              <a:rPr lang="en-US" dirty="0" smtClean="0"/>
              <a:t>It gives a more accurate profit and loss forecast than non DCF calculations. </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290373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228600" y="762000"/>
            <a:ext cx="8458200" cy="5867400"/>
          </a:xfrm>
        </p:spPr>
        <p:txBody>
          <a:bodyPr/>
          <a:lstStyle/>
          <a:p>
            <a:pPr>
              <a:buNone/>
            </a:pPr>
            <a:r>
              <a:rPr lang="en-US" sz="3200" dirty="0" smtClean="0">
                <a:solidFill>
                  <a:srgbClr val="FF0000"/>
                </a:solidFill>
              </a:rPr>
              <a:t>The disadvantages are:- </a:t>
            </a:r>
            <a:endParaRPr lang="en-US" sz="3200" dirty="0" smtClean="0"/>
          </a:p>
          <a:p>
            <a:pPr eaLnBrk="1" hangingPunct="1"/>
            <a:r>
              <a:rPr lang="en-US" dirty="0" smtClean="0"/>
              <a:t>Its accuracy is limited by the accuracy of the predicted future cash-flows and interest rates. </a:t>
            </a:r>
          </a:p>
          <a:p>
            <a:pPr eaLnBrk="1" hangingPunct="1"/>
            <a:r>
              <a:rPr lang="en-US" dirty="0" smtClean="0"/>
              <a:t>It is biased towards short run projects. </a:t>
            </a:r>
          </a:p>
          <a:p>
            <a:pPr eaLnBrk="1" hangingPunct="1"/>
            <a:r>
              <a:rPr lang="en-US" dirty="0" smtClean="0"/>
              <a:t>It excludes non financial data e.g. market potential. </a:t>
            </a:r>
          </a:p>
          <a:p>
            <a:pPr eaLnBrk="1" hangingPunct="1"/>
            <a:r>
              <a:rPr lang="en-US" dirty="0" smtClean="0"/>
              <a:t>It uses a fixed interest rate over the duration of the project. The technique can, however, accommodate a varying interest rate. </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789649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04800" y="838200"/>
            <a:ext cx="8610600" cy="5867400"/>
          </a:xfrm>
        </p:spPr>
        <p:txBody>
          <a:bodyPr>
            <a:normAutofit/>
          </a:bodyPr>
          <a:lstStyle/>
          <a:p>
            <a:pPr>
              <a:buNone/>
            </a:pPr>
            <a:r>
              <a:rPr lang="en-US" sz="3200" b="1" dirty="0" smtClean="0">
                <a:solidFill>
                  <a:srgbClr val="FF0000"/>
                </a:solidFill>
              </a:rPr>
              <a:t>Internal</a:t>
            </a:r>
            <a:r>
              <a:rPr lang="en-US" sz="3200" dirty="0" smtClean="0">
                <a:solidFill>
                  <a:srgbClr val="FF0000"/>
                </a:solidFill>
              </a:rPr>
              <a:t> </a:t>
            </a:r>
            <a:r>
              <a:rPr lang="en-US" sz="3200" b="1" dirty="0" smtClean="0">
                <a:solidFill>
                  <a:srgbClr val="FF0000"/>
                </a:solidFill>
              </a:rPr>
              <a:t>Rate of Return (IRR)</a:t>
            </a:r>
            <a:r>
              <a:rPr lang="en-US" sz="3200" dirty="0" smtClean="0">
                <a:solidFill>
                  <a:srgbClr val="FF0000"/>
                </a:solidFill>
              </a:rPr>
              <a:t> </a:t>
            </a:r>
            <a:endParaRPr lang="en-US" sz="3200" dirty="0" smtClean="0"/>
          </a:p>
          <a:p>
            <a:pPr algn="just" eaLnBrk="1" hangingPunct="1">
              <a:buFont typeface="Wingdings" pitchFamily="2" charset="2"/>
              <a:buChar char="§"/>
            </a:pPr>
            <a:r>
              <a:rPr lang="en-US" dirty="0" smtClean="0"/>
              <a:t>The</a:t>
            </a:r>
            <a:r>
              <a:rPr lang="en-US" b="1" dirty="0" smtClean="0"/>
              <a:t> </a:t>
            </a:r>
            <a:r>
              <a:rPr lang="en-US" i="1" dirty="0" smtClean="0"/>
              <a:t>internal rate of return </a:t>
            </a:r>
            <a:r>
              <a:rPr lang="en-US" dirty="0" smtClean="0"/>
              <a:t>is also called DCF yield or </a:t>
            </a:r>
            <a:r>
              <a:rPr lang="en-US" i="1" dirty="0" smtClean="0"/>
              <a:t>DCF return on investment. </a:t>
            </a:r>
          </a:p>
          <a:p>
            <a:pPr algn="just" eaLnBrk="1" hangingPunct="1">
              <a:buFont typeface="Wingdings" pitchFamily="2" charset="2"/>
              <a:buChar char="§"/>
            </a:pPr>
            <a:r>
              <a:rPr lang="en-US" dirty="0" smtClean="0">
                <a:solidFill>
                  <a:srgbClr val="FF0000"/>
                </a:solidFill>
              </a:rPr>
              <a:t>The IRR is the value of the discount factor when the NPV is zero.</a:t>
            </a:r>
            <a:r>
              <a:rPr lang="en-US" dirty="0" smtClean="0"/>
              <a:t> </a:t>
            </a:r>
          </a:p>
          <a:p>
            <a:pPr algn="just" eaLnBrk="1" hangingPunct="1">
              <a:buFont typeface="Wingdings" pitchFamily="2" charset="2"/>
              <a:buChar char="§"/>
            </a:pPr>
            <a:r>
              <a:rPr lang="en-US" dirty="0" smtClean="0"/>
              <a:t>The IRR is calculated by either a trial and error method or plotting NPV against IRR. It is assumed that the costs are committed at the end of the year and these are the only costs during the year. </a:t>
            </a:r>
          </a:p>
          <a:p>
            <a:pPr algn="just">
              <a:buFont typeface="Wingdings" pitchFamily="2" charset="2"/>
              <a:buChar char="§"/>
            </a:pPr>
            <a:r>
              <a:rPr lang="en-US" dirty="0"/>
              <a:t>The IRR analysis is a measure of the </a:t>
            </a:r>
            <a:r>
              <a:rPr lang="en-US" i="1" dirty="0"/>
              <a:t>return on investment, </a:t>
            </a:r>
            <a:r>
              <a:rPr lang="en-US" dirty="0"/>
              <a:t>therefore, </a:t>
            </a:r>
            <a:r>
              <a:rPr lang="en-US" dirty="0">
                <a:solidFill>
                  <a:srgbClr val="FF0000"/>
                </a:solidFill>
              </a:rPr>
              <a:t>select the project with the highest IRR. This allows the manager to compare IRR with the current interest rates. </a:t>
            </a:r>
          </a:p>
          <a:p>
            <a:pPr algn="just" eaLnBrk="1" hangingPunct="1">
              <a:buFont typeface="Wingdings" pitchFamily="2" charset="2"/>
              <a:buChar char="§"/>
            </a:pPr>
            <a:endParaRPr lang="en-US"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1526237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28600" y="1371600"/>
            <a:ext cx="8686800" cy="5181600"/>
          </a:xfrm>
        </p:spPr>
        <p:txBody>
          <a:bodyPr>
            <a:normAutofit lnSpcReduction="10000"/>
          </a:bodyPr>
          <a:lstStyle/>
          <a:p>
            <a:pPr algn="just" eaLnBrk="1" hangingPunct="1">
              <a:lnSpc>
                <a:spcPct val="90000"/>
              </a:lnSpc>
            </a:pPr>
            <a:r>
              <a:rPr lang="en-US" sz="2800" dirty="0" smtClean="0"/>
              <a:t>One of the limitations with IRR is that it uses the same interest rate throughout the project, therefore as the project's duration extends this limitation will become more significant. This problem can be addressed, however, using a modified version of the DCF method…….. </a:t>
            </a:r>
          </a:p>
          <a:p>
            <a:pPr algn="just"/>
            <a:r>
              <a:rPr lang="en-US" sz="2800" dirty="0"/>
              <a:t>Steps to determine rate of return for a single stand-alone investment</a:t>
            </a:r>
          </a:p>
          <a:p>
            <a:pPr lvl="1" algn="just"/>
            <a:r>
              <a:rPr lang="en-US" sz="2800" dirty="0"/>
              <a:t>Step 1: Take the dollar amounts to the same point in time using the compound interest formulas</a:t>
            </a:r>
          </a:p>
          <a:p>
            <a:pPr lvl="1" algn="just"/>
            <a:r>
              <a:rPr lang="en-US" sz="2800" dirty="0"/>
              <a:t>Step 2: Equate the sum of the revenues to the sum of the costs at that point in time and solve for i.</a:t>
            </a:r>
          </a:p>
          <a:p>
            <a:pPr algn="just" eaLnBrk="1" hangingPunct="1">
              <a:lnSpc>
                <a:spcPct val="90000"/>
              </a:lnSpc>
            </a:pPr>
            <a:endParaRPr lang="en-US"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867063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sz="half" idx="1"/>
          </p:nvPr>
        </p:nvSpPr>
        <p:spPr>
          <a:xfrm>
            <a:off x="76200" y="1447800"/>
            <a:ext cx="8915400" cy="5217994"/>
          </a:xfrm>
          <a:noFill/>
          <a:ln/>
        </p:spPr>
        <p:txBody>
          <a:bodyPr lIns="90488" tIns="44450" rIns="90488" bIns="44450">
            <a:noAutofit/>
          </a:bodyPr>
          <a:lstStyle/>
          <a:p>
            <a:pPr algn="just">
              <a:lnSpc>
                <a:spcPct val="150000"/>
              </a:lnSpc>
              <a:spcBef>
                <a:spcPct val="35000"/>
              </a:spcBef>
              <a:buFont typeface="Wingdings" pitchFamily="2" charset="2"/>
              <a:buChar char="q"/>
            </a:pPr>
            <a:r>
              <a:rPr lang="en-US" sz="2000" b="1" dirty="0" smtClean="0">
                <a:solidFill>
                  <a:srgbClr val="C00000"/>
                </a:solidFill>
                <a:latin typeface="Bookman Old Style" pitchFamily="18" charset="0"/>
              </a:rPr>
              <a:t>It </a:t>
            </a:r>
            <a:r>
              <a:rPr lang="en-US" sz="2000" b="1" dirty="0">
                <a:solidFill>
                  <a:srgbClr val="C00000"/>
                </a:solidFill>
                <a:latin typeface="Bookman Old Style" pitchFamily="18" charset="0"/>
              </a:rPr>
              <a:t>is used to answer many different </a:t>
            </a:r>
            <a:r>
              <a:rPr lang="en-US" sz="2000" b="1" dirty="0" smtClean="0">
                <a:solidFill>
                  <a:srgbClr val="C00000"/>
                </a:solidFill>
                <a:latin typeface="Bookman Old Style" pitchFamily="18" charset="0"/>
              </a:rPr>
              <a:t>questions:</a:t>
            </a:r>
            <a:endParaRPr lang="en-US" sz="2000" b="1" dirty="0">
              <a:solidFill>
                <a:srgbClr val="C00000"/>
              </a:solidFill>
              <a:latin typeface="Bookman Old Style" pitchFamily="18" charset="0"/>
            </a:endParaRPr>
          </a:p>
          <a:p>
            <a:pPr lvl="1" algn="just">
              <a:lnSpc>
                <a:spcPct val="150000"/>
              </a:lnSpc>
              <a:spcBef>
                <a:spcPct val="35000"/>
              </a:spcBef>
              <a:buFont typeface="Wingdings" pitchFamily="2" charset="2"/>
              <a:buChar char="v"/>
            </a:pPr>
            <a:r>
              <a:rPr lang="en-US" sz="2000" dirty="0" smtClean="0">
                <a:latin typeface="Bookman Old Style" pitchFamily="18" charset="0"/>
              </a:rPr>
              <a:t> Which </a:t>
            </a:r>
            <a:r>
              <a:rPr lang="en-US" sz="2000" dirty="0">
                <a:latin typeface="Bookman Old Style" pitchFamily="18" charset="0"/>
              </a:rPr>
              <a:t>engineering projects are </a:t>
            </a:r>
            <a:r>
              <a:rPr lang="en-US" sz="2000" i="1" dirty="0">
                <a:solidFill>
                  <a:schemeClr val="accent1"/>
                </a:solidFill>
                <a:latin typeface="Bookman Old Style" pitchFamily="18" charset="0"/>
              </a:rPr>
              <a:t>worthwhile</a:t>
            </a:r>
            <a:r>
              <a:rPr lang="en-US" sz="2000" dirty="0">
                <a:latin typeface="Bookman Old Style" pitchFamily="18" charset="0"/>
              </a:rPr>
              <a:t>?</a:t>
            </a:r>
          </a:p>
          <a:p>
            <a:pPr lvl="1" algn="just">
              <a:lnSpc>
                <a:spcPct val="150000"/>
              </a:lnSpc>
              <a:spcBef>
                <a:spcPct val="35000"/>
              </a:spcBef>
              <a:buFont typeface="Wingdings" pitchFamily="2" charset="2"/>
              <a:buChar char="v"/>
            </a:pPr>
            <a:r>
              <a:rPr lang="en-US" sz="2000" dirty="0" smtClean="0">
                <a:latin typeface="Bookman Old Style" pitchFamily="18" charset="0"/>
              </a:rPr>
              <a:t>Which </a:t>
            </a:r>
            <a:r>
              <a:rPr lang="en-US" sz="2000" dirty="0">
                <a:latin typeface="Bookman Old Style" pitchFamily="18" charset="0"/>
              </a:rPr>
              <a:t>engineering projects should have a </a:t>
            </a:r>
            <a:r>
              <a:rPr lang="en-US" sz="2000" i="1" dirty="0">
                <a:solidFill>
                  <a:schemeClr val="accent1"/>
                </a:solidFill>
                <a:latin typeface="Bookman Old Style" pitchFamily="18" charset="0"/>
              </a:rPr>
              <a:t>higher priority</a:t>
            </a:r>
            <a:r>
              <a:rPr lang="en-US" sz="2000" dirty="0">
                <a:latin typeface="Bookman Old Style" pitchFamily="18" charset="0"/>
              </a:rPr>
              <a:t>?</a:t>
            </a:r>
          </a:p>
          <a:p>
            <a:pPr lvl="1" algn="just">
              <a:lnSpc>
                <a:spcPct val="150000"/>
              </a:lnSpc>
              <a:spcBef>
                <a:spcPct val="35000"/>
              </a:spcBef>
              <a:buFont typeface="Wingdings" pitchFamily="2" charset="2"/>
              <a:buChar char="v"/>
            </a:pPr>
            <a:r>
              <a:rPr lang="en-US" sz="2000" dirty="0" smtClean="0">
                <a:latin typeface="Bookman Old Style" pitchFamily="18" charset="0"/>
              </a:rPr>
              <a:t>How </a:t>
            </a:r>
            <a:r>
              <a:rPr lang="en-US" sz="2000" dirty="0">
                <a:latin typeface="Bookman Old Style" pitchFamily="18" charset="0"/>
              </a:rPr>
              <a:t>should the engineering project be designed</a:t>
            </a:r>
            <a:r>
              <a:rPr lang="en-US" sz="2000" dirty="0" smtClean="0">
                <a:latin typeface="Bookman Old Style" pitchFamily="18" charset="0"/>
              </a:rPr>
              <a:t>?</a:t>
            </a: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5</a:t>
            </a:fld>
            <a:endParaRPr lang="en-US" sz="1800" dirty="0">
              <a:effectLst/>
            </a:endParaRPr>
          </a:p>
        </p:txBody>
      </p:sp>
      <p:sp>
        <p:nvSpPr>
          <p:cNvPr id="6"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Introduction to Engineering Economics</a:t>
            </a:r>
            <a:endParaRPr lang="en-US" sz="3600" b="1" dirty="0">
              <a:latin typeface="Bookman Old Style" pitchFamily="18" charset="0"/>
            </a:endParaRPr>
          </a:p>
        </p:txBody>
      </p:sp>
    </p:spTree>
    <p:extLst>
      <p:ext uri="{BB962C8B-B14F-4D97-AF65-F5344CB8AC3E}">
        <p14:creationId xmlns:p14="http://schemas.microsoft.com/office/powerpoint/2010/main" val="35847225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3"/>
          <p:cNvSpPr>
            <a:spLocks noGrp="1" noChangeArrowheads="1"/>
          </p:cNvSpPr>
          <p:nvPr>
            <p:ph type="body" idx="1"/>
          </p:nvPr>
        </p:nvSpPr>
        <p:spPr>
          <a:xfrm>
            <a:off x="381000" y="1371600"/>
            <a:ext cx="8458200" cy="5029200"/>
          </a:xfrm>
        </p:spPr>
        <p:txBody>
          <a:bodyPr>
            <a:normAutofit/>
          </a:bodyPr>
          <a:lstStyle/>
          <a:p>
            <a:pPr marL="0" indent="0" algn="just">
              <a:buNone/>
            </a:pPr>
            <a:r>
              <a:rPr lang="en-US" sz="3200" u="sng" dirty="0" smtClean="0"/>
              <a:t>Example:</a:t>
            </a:r>
            <a:r>
              <a:rPr lang="en-US" sz="3200" dirty="0" smtClean="0"/>
              <a:t> </a:t>
            </a:r>
            <a:r>
              <a:rPr lang="en-US" dirty="0" smtClean="0"/>
              <a:t>An </a:t>
            </a:r>
            <a:r>
              <a:rPr lang="en-US" dirty="0"/>
              <a:t>initial investment of $500 is being considered. The revenues from this investment are $300 at the end of the first year, $300 at the end of the second, and $200 at the end of the third. If the desired return on investment is 15%, is the project acceptable?</a:t>
            </a:r>
          </a:p>
          <a:p>
            <a:pPr algn="just"/>
            <a:r>
              <a:rPr lang="en-US" dirty="0"/>
              <a:t>In this example we will take benefits and costs to the present time and their present values are then equated</a:t>
            </a:r>
          </a:p>
          <a:p>
            <a:pPr marL="393192" lvl="1" indent="0" algn="just" eaLnBrk="1" hangingPunct="1">
              <a:buNone/>
            </a:pPr>
            <a:endParaRPr lang="en-US" dirty="0" smtClean="0"/>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792931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3"/>
          <p:cNvSpPr>
            <a:spLocks noGrp="1" noChangeArrowheads="1"/>
          </p:cNvSpPr>
          <p:nvPr>
            <p:ph type="body" idx="1"/>
          </p:nvPr>
        </p:nvSpPr>
        <p:spPr>
          <a:xfrm>
            <a:off x="457200" y="1371600"/>
            <a:ext cx="8229600" cy="5105400"/>
          </a:xfrm>
        </p:spPr>
        <p:txBody>
          <a:bodyPr/>
          <a:lstStyle/>
          <a:p>
            <a:pPr eaLnBrk="1" hangingPunct="1">
              <a:lnSpc>
                <a:spcPct val="90000"/>
              </a:lnSpc>
            </a:pPr>
            <a:r>
              <a:rPr lang="en-US" sz="2800" dirty="0" smtClean="0"/>
              <a:t>$500 = $300(P</a:t>
            </a:r>
            <a:r>
              <a:rPr lang="en-US" sz="2800" dirty="0" smtClean="0">
                <a:sym typeface="Symbol" pitchFamily="18" charset="2"/>
              </a:rPr>
              <a:t>F, </a:t>
            </a:r>
            <a:r>
              <a:rPr lang="en-US" sz="2800" dirty="0" err="1" smtClean="0">
                <a:sym typeface="Symbol" pitchFamily="18" charset="2"/>
              </a:rPr>
              <a:t>i</a:t>
            </a:r>
            <a:r>
              <a:rPr lang="en-US" sz="2800" dirty="0" smtClean="0">
                <a:sym typeface="Symbol" pitchFamily="18" charset="2"/>
              </a:rPr>
              <a:t>, n=1) + </a:t>
            </a:r>
            <a:r>
              <a:rPr lang="en-US" sz="2800" dirty="0" smtClean="0"/>
              <a:t>300(P</a:t>
            </a:r>
            <a:r>
              <a:rPr lang="en-US" sz="2800" dirty="0" smtClean="0">
                <a:sym typeface="Symbol" pitchFamily="18" charset="2"/>
              </a:rPr>
              <a:t>F, </a:t>
            </a:r>
            <a:r>
              <a:rPr lang="en-US" sz="2800" dirty="0" err="1" smtClean="0">
                <a:sym typeface="Symbol" pitchFamily="18" charset="2"/>
              </a:rPr>
              <a:t>i</a:t>
            </a:r>
            <a:r>
              <a:rPr lang="en-US" sz="2800" dirty="0" smtClean="0">
                <a:sym typeface="Symbol" pitchFamily="18" charset="2"/>
              </a:rPr>
              <a:t>, n=2) + </a:t>
            </a:r>
            <a:r>
              <a:rPr lang="en-US" sz="2800" dirty="0" smtClean="0"/>
              <a:t>$200(P</a:t>
            </a:r>
            <a:r>
              <a:rPr lang="en-US" sz="2800" dirty="0" smtClean="0">
                <a:sym typeface="Symbol" pitchFamily="18" charset="2"/>
              </a:rPr>
              <a:t>F, </a:t>
            </a:r>
            <a:r>
              <a:rPr lang="en-US" sz="2800" dirty="0" err="1" smtClean="0">
                <a:sym typeface="Symbol" pitchFamily="18" charset="2"/>
              </a:rPr>
              <a:t>i</a:t>
            </a:r>
            <a:r>
              <a:rPr lang="en-US" sz="2800" dirty="0" smtClean="0">
                <a:sym typeface="Symbol" pitchFamily="18" charset="2"/>
              </a:rPr>
              <a:t>, n=3)</a:t>
            </a:r>
          </a:p>
          <a:p>
            <a:pPr eaLnBrk="1" hangingPunct="1">
              <a:lnSpc>
                <a:spcPct val="90000"/>
              </a:lnSpc>
            </a:pPr>
            <a:r>
              <a:rPr lang="en-US" sz="2800" dirty="0" smtClean="0">
                <a:sym typeface="Symbol" pitchFamily="18" charset="2"/>
              </a:rPr>
              <a:t>Now solve for </a:t>
            </a:r>
            <a:r>
              <a:rPr lang="en-US" sz="2800" dirty="0" err="1" smtClean="0">
                <a:sym typeface="Symbol" pitchFamily="18" charset="2"/>
              </a:rPr>
              <a:t>i</a:t>
            </a:r>
            <a:r>
              <a:rPr lang="en-US" sz="2800" dirty="0" smtClean="0">
                <a:sym typeface="Symbol" pitchFamily="18" charset="2"/>
              </a:rPr>
              <a:t> using trial and error method</a:t>
            </a:r>
          </a:p>
          <a:p>
            <a:pPr eaLnBrk="1" hangingPunct="1">
              <a:lnSpc>
                <a:spcPct val="90000"/>
              </a:lnSpc>
            </a:pPr>
            <a:r>
              <a:rPr lang="en-US" sz="2800" dirty="0" smtClean="0">
                <a:sym typeface="Symbol" pitchFamily="18" charset="2"/>
              </a:rPr>
              <a:t>Try 10%: $500 = ? $272 + $247 + $156 = $669 (not equal)</a:t>
            </a:r>
          </a:p>
          <a:p>
            <a:pPr eaLnBrk="1" hangingPunct="1">
              <a:lnSpc>
                <a:spcPct val="90000"/>
              </a:lnSpc>
            </a:pPr>
            <a:r>
              <a:rPr lang="en-US" sz="2800" dirty="0" smtClean="0">
                <a:sym typeface="Symbol" pitchFamily="18" charset="2"/>
              </a:rPr>
              <a:t>Try 20%: $500 = ? $250 + $208 + $116 = $574 (not equal) </a:t>
            </a:r>
          </a:p>
          <a:p>
            <a:pPr eaLnBrk="1" hangingPunct="1">
              <a:lnSpc>
                <a:spcPct val="90000"/>
              </a:lnSpc>
            </a:pPr>
            <a:r>
              <a:rPr lang="en-US" sz="2800" dirty="0" smtClean="0">
                <a:sym typeface="Symbol" pitchFamily="18" charset="2"/>
              </a:rPr>
              <a:t>Try 30%: $500 = ? $231 + $178 + $91 = $500 (equal)  </a:t>
            </a:r>
            <a:r>
              <a:rPr lang="en-US" sz="2800" dirty="0" err="1" smtClean="0">
                <a:sym typeface="Symbol" pitchFamily="18" charset="2"/>
              </a:rPr>
              <a:t>i</a:t>
            </a:r>
            <a:r>
              <a:rPr lang="en-US" sz="2800" dirty="0" smtClean="0">
                <a:sym typeface="Symbol" pitchFamily="18" charset="2"/>
              </a:rPr>
              <a:t> = 30%</a:t>
            </a:r>
          </a:p>
          <a:p>
            <a:pPr eaLnBrk="1" hangingPunct="1">
              <a:lnSpc>
                <a:spcPct val="90000"/>
              </a:lnSpc>
            </a:pPr>
            <a:r>
              <a:rPr lang="en-US" sz="2800" dirty="0" smtClean="0">
                <a:sym typeface="Symbol" pitchFamily="18" charset="2"/>
              </a:rPr>
              <a:t>The desired return on investment is 15%, the project returns 30%, so it should be implemented</a:t>
            </a:r>
          </a:p>
        </p:txBody>
      </p:sp>
      <p:sp>
        <p:nvSpPr>
          <p:cNvPr id="5" name="Date Placeholder 4"/>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4231338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04900"/>
          </a:xfrm>
        </p:spPr>
        <p:txBody>
          <a:bodyPr/>
          <a:lstStyle/>
          <a:p>
            <a:r>
              <a:rPr lang="en-US" dirty="0" smtClean="0"/>
              <a:t>Exercise  </a:t>
            </a:r>
            <a:endParaRPr lang="en-US" dirty="0"/>
          </a:p>
        </p:txBody>
      </p:sp>
      <p:sp>
        <p:nvSpPr>
          <p:cNvPr id="3" name="Text Placeholder 2"/>
          <p:cNvSpPr>
            <a:spLocks noGrp="1"/>
          </p:cNvSpPr>
          <p:nvPr>
            <p:ph type="body" sz="half" idx="1"/>
          </p:nvPr>
        </p:nvSpPr>
        <p:spPr>
          <a:xfrm>
            <a:off x="152400" y="1524000"/>
            <a:ext cx="8686800" cy="5105400"/>
          </a:xfrm>
        </p:spPr>
        <p:txBody>
          <a:bodyPr>
            <a:normAutofit fontScale="92500" lnSpcReduction="10000"/>
          </a:bodyPr>
          <a:lstStyle/>
          <a:p>
            <a:pPr algn="just">
              <a:buFont typeface="Wingdings" panose="05000000000000000000" pitchFamily="2" charset="2"/>
              <a:buChar char="q"/>
            </a:pPr>
            <a:r>
              <a:rPr lang="en-US" dirty="0">
                <a:latin typeface="+mj-lt"/>
              </a:rPr>
              <a:t>In a housing project the following sequence of events occurs.</a:t>
            </a:r>
          </a:p>
          <a:p>
            <a:pPr lvl="1" algn="just">
              <a:buFont typeface="Wingdings" panose="05000000000000000000" pitchFamily="2" charset="2"/>
              <a:buChar char="v"/>
            </a:pPr>
            <a:r>
              <a:rPr lang="en-US" dirty="0" smtClean="0">
                <a:latin typeface="+mj-lt"/>
              </a:rPr>
              <a:t> At </a:t>
            </a:r>
            <a:r>
              <a:rPr lang="en-US" dirty="0">
                <a:latin typeface="+mj-lt"/>
              </a:rPr>
              <a:t>the start of the project (time zero), land is bought at $1,000,000.</a:t>
            </a:r>
          </a:p>
          <a:p>
            <a:pPr lvl="1" algn="just">
              <a:buFont typeface="Wingdings" panose="05000000000000000000" pitchFamily="2" charset="2"/>
              <a:buChar char="v"/>
            </a:pPr>
            <a:r>
              <a:rPr lang="en-US" dirty="0" smtClean="0">
                <a:latin typeface="+mj-lt"/>
              </a:rPr>
              <a:t> Two </a:t>
            </a:r>
            <a:r>
              <a:rPr lang="en-US" dirty="0">
                <a:latin typeface="+mj-lt"/>
              </a:rPr>
              <a:t>months later, $100,000 is paid to the architect for preparing the design.</a:t>
            </a:r>
          </a:p>
          <a:p>
            <a:pPr lvl="1" algn="just">
              <a:buFont typeface="Wingdings" panose="05000000000000000000" pitchFamily="2" charset="2"/>
              <a:buChar char="v"/>
            </a:pPr>
            <a:r>
              <a:rPr lang="en-US" dirty="0" smtClean="0">
                <a:latin typeface="+mj-lt"/>
              </a:rPr>
              <a:t> In </a:t>
            </a:r>
            <a:r>
              <a:rPr lang="en-US" dirty="0">
                <a:latin typeface="+mj-lt"/>
              </a:rPr>
              <a:t>month 4, construction is started and the cost of construction (labor and material) is $150,000 per month.</a:t>
            </a:r>
          </a:p>
          <a:p>
            <a:pPr lvl="1" algn="just">
              <a:buFont typeface="Wingdings" panose="05000000000000000000" pitchFamily="2" charset="2"/>
              <a:buChar char="v"/>
            </a:pPr>
            <a:r>
              <a:rPr lang="en-US" dirty="0" smtClean="0">
                <a:latin typeface="+mj-lt"/>
              </a:rPr>
              <a:t> Every </a:t>
            </a:r>
            <a:r>
              <a:rPr lang="en-US" dirty="0">
                <a:latin typeface="+mj-lt"/>
              </a:rPr>
              <a:t>month, one house is built (a total of 12 houses); the first one is ready for sale after 6 months, one house is sold for a price of $900,000 each.</a:t>
            </a:r>
          </a:p>
          <a:p>
            <a:pPr lvl="1" algn="just">
              <a:buFont typeface="Wingdings" panose="05000000000000000000" pitchFamily="2" charset="2"/>
              <a:buChar char="v"/>
            </a:pPr>
            <a:r>
              <a:rPr lang="en-US" dirty="0" smtClean="0">
                <a:latin typeface="+mj-lt"/>
              </a:rPr>
              <a:t> After </a:t>
            </a:r>
            <a:r>
              <a:rPr lang="en-US" dirty="0">
                <a:latin typeface="+mj-lt"/>
              </a:rPr>
              <a:t>all of the houses are built and before all are sold, the cost of maintaining the site is $10,000 per month.</a:t>
            </a:r>
          </a:p>
          <a:p>
            <a:pPr lvl="1" algn="just">
              <a:buFont typeface="Wingdings" panose="05000000000000000000" pitchFamily="2" charset="2"/>
              <a:buChar char="v"/>
            </a:pPr>
            <a:r>
              <a:rPr lang="en-US" dirty="0" smtClean="0">
                <a:latin typeface="+mj-lt"/>
              </a:rPr>
              <a:t> Draw </a:t>
            </a:r>
            <a:r>
              <a:rPr lang="en-US" dirty="0">
                <a:latin typeface="+mj-lt"/>
              </a:rPr>
              <a:t>the cash flow diagram that describes all the events. (Further more determine whether it is a worthy investment or not considering interest rate of 12%.) </a:t>
            </a:r>
          </a:p>
          <a:p>
            <a:pPr algn="just"/>
            <a:endParaRPr lang="en-US" dirty="0">
              <a:latin typeface="+mj-lt"/>
            </a:endParaRPr>
          </a:p>
        </p:txBody>
      </p:sp>
      <p:sp>
        <p:nvSpPr>
          <p:cNvPr id="6" name="Slide Number Placeholder 5"/>
          <p:cNvSpPr>
            <a:spLocks noGrp="1"/>
          </p:cNvSpPr>
          <p:nvPr>
            <p:ph type="sldNum" sz="quarter" idx="10"/>
          </p:nvPr>
        </p:nvSpPr>
        <p:spPr/>
        <p:txBody>
          <a:bodyPr/>
          <a:lstStyle/>
          <a:p>
            <a:pPr lvl="2"/>
            <a:fld id="{C02AC28F-CEE7-43DC-837E-89817FD3E2D8}" type="slidenum">
              <a:rPr lang="en-US" sz="1800" smtClean="0"/>
              <a:pPr lvl="2"/>
              <a:t>52</a:t>
            </a:fld>
            <a:endParaRPr lang="en-US" sz="1800" dirty="0"/>
          </a:p>
        </p:txBody>
      </p:sp>
    </p:spTree>
    <p:extLst>
      <p:ext uri="{BB962C8B-B14F-4D97-AF65-F5344CB8AC3E}">
        <p14:creationId xmlns:p14="http://schemas.microsoft.com/office/powerpoint/2010/main" val="3942230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096000"/>
          </a:xfrm>
        </p:spPr>
        <p:txBody>
          <a:bodyPr>
            <a:normAutofit/>
          </a:bodyPr>
          <a:lstStyle/>
          <a:p>
            <a:pPr algn="ctr">
              <a:buNone/>
            </a:pPr>
            <a:endParaRPr lang="en-US" sz="13800" dirty="0" smtClean="0">
              <a:solidFill>
                <a:srgbClr val="FF0000"/>
              </a:solidFill>
              <a:latin typeface="Aatrix OCRA" pitchFamily="33" charset="0"/>
            </a:endParaRPr>
          </a:p>
          <a:p>
            <a:pPr algn="ctr">
              <a:buNone/>
            </a:pPr>
            <a:r>
              <a:rPr lang="en-US" sz="16600" dirty="0" smtClean="0">
                <a:solidFill>
                  <a:srgbClr val="FF0000"/>
                </a:solidFill>
                <a:latin typeface="Aatrix OCRA" pitchFamily="33" charset="0"/>
              </a:rPr>
              <a:t> </a:t>
            </a:r>
            <a:r>
              <a:rPr lang="en-US" sz="16600" b="1" i="1" dirty="0" smtClean="0">
                <a:solidFill>
                  <a:srgbClr val="FF0000"/>
                </a:solidFill>
                <a:latin typeface="Algerian" pitchFamily="82" charset="0"/>
              </a:rPr>
              <a:t>END</a:t>
            </a:r>
            <a:endParaRPr lang="en-US" sz="16600" b="1" i="1" dirty="0">
              <a:solidFill>
                <a:srgbClr val="FF0000"/>
              </a:solidFill>
              <a:latin typeface="Algerian" pitchFamily="82" charset="0"/>
            </a:endParaRPr>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938535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j0279052"/>
          <p:cNvPicPr>
            <a:picLocks noChangeAspect="1" noChangeArrowheads="1"/>
          </p:cNvPicPr>
          <p:nvPr/>
        </p:nvPicPr>
        <p:blipFill>
          <a:blip r:embed="rId2"/>
          <a:srcRect/>
          <a:stretch>
            <a:fillRect/>
          </a:stretch>
        </p:blipFill>
        <p:spPr bwMode="auto">
          <a:xfrm>
            <a:off x="724455" y="1818837"/>
            <a:ext cx="2525713" cy="1381563"/>
          </a:xfrm>
          <a:prstGeom prst="rect">
            <a:avLst/>
          </a:prstGeom>
          <a:noFill/>
          <a:ln w="9525">
            <a:noFill/>
            <a:miter lim="800000"/>
            <a:headEnd/>
            <a:tailEnd/>
          </a:ln>
        </p:spPr>
      </p:pic>
      <p:sp>
        <p:nvSpPr>
          <p:cNvPr id="21507" name="Line 5"/>
          <p:cNvSpPr>
            <a:spLocks noChangeShapeType="1"/>
          </p:cNvSpPr>
          <p:nvPr/>
        </p:nvSpPr>
        <p:spPr bwMode="auto">
          <a:xfrm>
            <a:off x="603771" y="3713358"/>
            <a:ext cx="6705600" cy="0"/>
          </a:xfrm>
          <a:prstGeom prst="line">
            <a:avLst/>
          </a:prstGeom>
          <a:noFill/>
          <a:ln w="9525">
            <a:solidFill>
              <a:schemeClr val="tx1"/>
            </a:solidFill>
            <a:round/>
            <a:headEnd/>
            <a:tailEnd/>
          </a:ln>
        </p:spPr>
        <p:txBody>
          <a:bodyPr/>
          <a:lstStyle/>
          <a:p>
            <a:endParaRPr lang="en-US" sz="1600">
              <a:effectLst/>
              <a:latin typeface="Bookman Old Style" pitchFamily="18" charset="0"/>
            </a:endParaRPr>
          </a:p>
        </p:txBody>
      </p:sp>
      <p:sp>
        <p:nvSpPr>
          <p:cNvPr id="21508" name="Line 6"/>
          <p:cNvSpPr>
            <a:spLocks noChangeShapeType="1"/>
          </p:cNvSpPr>
          <p:nvPr/>
        </p:nvSpPr>
        <p:spPr bwMode="auto">
          <a:xfrm flipH="1">
            <a:off x="3669824" y="1455308"/>
            <a:ext cx="0" cy="2258050"/>
          </a:xfrm>
          <a:prstGeom prst="line">
            <a:avLst/>
          </a:prstGeom>
          <a:noFill/>
          <a:ln w="9525">
            <a:solidFill>
              <a:schemeClr val="tx1"/>
            </a:solidFill>
            <a:round/>
            <a:headEnd/>
            <a:tailEnd/>
          </a:ln>
        </p:spPr>
        <p:txBody>
          <a:bodyPr/>
          <a:lstStyle/>
          <a:p>
            <a:endParaRPr lang="en-US" sz="1600">
              <a:effectLst/>
              <a:latin typeface="Bookman Old Style" pitchFamily="18" charset="0"/>
            </a:endParaRPr>
          </a:p>
        </p:txBody>
      </p:sp>
      <p:sp>
        <p:nvSpPr>
          <p:cNvPr id="21509" name="Text Box 7"/>
          <p:cNvSpPr txBox="1">
            <a:spLocks noChangeArrowheads="1"/>
          </p:cNvSpPr>
          <p:nvPr/>
        </p:nvSpPr>
        <p:spPr bwMode="auto">
          <a:xfrm>
            <a:off x="3183427" y="3725155"/>
            <a:ext cx="989374" cy="338554"/>
          </a:xfrm>
          <a:prstGeom prst="rect">
            <a:avLst/>
          </a:prstGeom>
          <a:noFill/>
          <a:ln w="9525">
            <a:noFill/>
            <a:miter lim="800000"/>
            <a:headEnd/>
            <a:tailEnd/>
          </a:ln>
        </p:spPr>
        <p:txBody>
          <a:bodyPr wrap="none">
            <a:spAutoFit/>
          </a:bodyPr>
          <a:lstStyle/>
          <a:p>
            <a:pPr eaLnBrk="0" hangingPunct="0"/>
            <a:r>
              <a:rPr lang="en-US" sz="1600" b="1" i="1" dirty="0">
                <a:effectLst/>
                <a:latin typeface="Bookman Old Style" pitchFamily="18" charset="0"/>
              </a:rPr>
              <a:t>Present</a:t>
            </a:r>
          </a:p>
        </p:txBody>
      </p:sp>
      <p:sp>
        <p:nvSpPr>
          <p:cNvPr id="21510" name="Text Box 8"/>
          <p:cNvSpPr txBox="1">
            <a:spLocks noChangeArrowheads="1"/>
          </p:cNvSpPr>
          <p:nvPr/>
        </p:nvSpPr>
        <p:spPr bwMode="auto">
          <a:xfrm>
            <a:off x="4953000" y="3725155"/>
            <a:ext cx="946150" cy="336550"/>
          </a:xfrm>
          <a:prstGeom prst="rect">
            <a:avLst/>
          </a:prstGeom>
          <a:noFill/>
          <a:ln w="9525">
            <a:noFill/>
            <a:miter lim="800000"/>
            <a:headEnd/>
            <a:tailEnd/>
          </a:ln>
        </p:spPr>
        <p:txBody>
          <a:bodyPr>
            <a:spAutoFit/>
          </a:bodyPr>
          <a:lstStyle/>
          <a:p>
            <a:pPr eaLnBrk="0" hangingPunct="0">
              <a:spcBef>
                <a:spcPct val="50000"/>
              </a:spcBef>
            </a:pPr>
            <a:r>
              <a:rPr lang="en-US" sz="1600" b="1" i="1" dirty="0">
                <a:effectLst/>
                <a:latin typeface="Bookman Old Style" pitchFamily="18" charset="0"/>
              </a:rPr>
              <a:t>Future</a:t>
            </a:r>
          </a:p>
        </p:txBody>
      </p:sp>
      <p:sp>
        <p:nvSpPr>
          <p:cNvPr id="21511" name="Text Box 9"/>
          <p:cNvSpPr txBox="1">
            <a:spLocks noChangeArrowheads="1"/>
          </p:cNvSpPr>
          <p:nvPr/>
        </p:nvSpPr>
        <p:spPr bwMode="auto">
          <a:xfrm>
            <a:off x="1759536" y="3733387"/>
            <a:ext cx="655950" cy="338554"/>
          </a:xfrm>
          <a:prstGeom prst="rect">
            <a:avLst/>
          </a:prstGeom>
          <a:noFill/>
          <a:ln w="9525">
            <a:noFill/>
            <a:miter lim="800000"/>
            <a:headEnd/>
            <a:tailEnd/>
          </a:ln>
        </p:spPr>
        <p:txBody>
          <a:bodyPr wrap="none">
            <a:spAutoFit/>
          </a:bodyPr>
          <a:lstStyle/>
          <a:p>
            <a:pPr eaLnBrk="0" hangingPunct="0"/>
            <a:r>
              <a:rPr lang="en-US" sz="1600" b="1" i="1" dirty="0">
                <a:effectLst/>
                <a:latin typeface="Bookman Old Style" pitchFamily="18" charset="0"/>
              </a:rPr>
              <a:t>Past</a:t>
            </a:r>
          </a:p>
        </p:txBody>
      </p:sp>
      <p:sp>
        <p:nvSpPr>
          <p:cNvPr id="21512" name="Text Box 10"/>
          <p:cNvSpPr txBox="1">
            <a:spLocks noChangeArrowheads="1"/>
          </p:cNvSpPr>
          <p:nvPr/>
        </p:nvSpPr>
        <p:spPr bwMode="auto">
          <a:xfrm>
            <a:off x="4050459" y="3374804"/>
            <a:ext cx="2534668" cy="338554"/>
          </a:xfrm>
          <a:prstGeom prst="rect">
            <a:avLst/>
          </a:prstGeom>
          <a:noFill/>
          <a:ln w="9525">
            <a:noFill/>
            <a:miter lim="800000"/>
            <a:headEnd/>
            <a:tailEnd/>
          </a:ln>
        </p:spPr>
        <p:txBody>
          <a:bodyPr wrap="none">
            <a:spAutoFit/>
          </a:bodyPr>
          <a:lstStyle/>
          <a:p>
            <a:pPr eaLnBrk="0" hangingPunct="0"/>
            <a:r>
              <a:rPr lang="en-US" sz="1600" b="1" i="1" dirty="0">
                <a:solidFill>
                  <a:srgbClr val="FF3300"/>
                </a:solidFill>
                <a:effectLst/>
                <a:latin typeface="Bookman Old Style" pitchFamily="18" charset="0"/>
              </a:rPr>
              <a:t>Engineering Economy</a:t>
            </a:r>
          </a:p>
        </p:txBody>
      </p:sp>
      <p:sp>
        <p:nvSpPr>
          <p:cNvPr id="21513" name="Text Box 11"/>
          <p:cNvSpPr txBox="1">
            <a:spLocks noChangeArrowheads="1"/>
          </p:cNvSpPr>
          <p:nvPr/>
        </p:nvSpPr>
        <p:spPr bwMode="auto">
          <a:xfrm>
            <a:off x="1287441" y="3374804"/>
            <a:ext cx="1399742" cy="338554"/>
          </a:xfrm>
          <a:prstGeom prst="rect">
            <a:avLst/>
          </a:prstGeom>
          <a:noFill/>
          <a:ln w="9525">
            <a:noFill/>
            <a:miter lim="800000"/>
            <a:headEnd/>
            <a:tailEnd/>
          </a:ln>
        </p:spPr>
        <p:txBody>
          <a:bodyPr wrap="none">
            <a:spAutoFit/>
          </a:bodyPr>
          <a:lstStyle/>
          <a:p>
            <a:pPr eaLnBrk="0" hangingPunct="0"/>
            <a:r>
              <a:rPr lang="en-US" sz="1600" b="1" i="1" dirty="0">
                <a:solidFill>
                  <a:schemeClr val="accent1"/>
                </a:solidFill>
                <a:effectLst/>
                <a:latin typeface="Bookman Old Style" pitchFamily="18" charset="0"/>
              </a:rPr>
              <a:t>Accounting</a:t>
            </a:r>
          </a:p>
        </p:txBody>
      </p:sp>
      <p:pic>
        <p:nvPicPr>
          <p:cNvPr id="21514" name="Picture 12" descr="j0233033"/>
          <p:cNvPicPr>
            <a:picLocks noChangeAspect="1" noChangeArrowheads="1"/>
          </p:cNvPicPr>
          <p:nvPr/>
        </p:nvPicPr>
        <p:blipFill>
          <a:blip r:embed="rId3"/>
          <a:srcRect/>
          <a:stretch>
            <a:fillRect/>
          </a:stretch>
        </p:blipFill>
        <p:spPr bwMode="auto">
          <a:xfrm>
            <a:off x="4133281" y="1818837"/>
            <a:ext cx="2343150" cy="1381563"/>
          </a:xfrm>
          <a:prstGeom prst="rect">
            <a:avLst/>
          </a:prstGeom>
          <a:noFill/>
          <a:ln w="9525">
            <a:noFill/>
            <a:miter lim="800000"/>
            <a:headEnd/>
            <a:tailEnd/>
          </a:ln>
        </p:spPr>
      </p:pic>
      <p:sp>
        <p:nvSpPr>
          <p:cNvPr id="21515" name="Text Box 13"/>
          <p:cNvSpPr txBox="1">
            <a:spLocks noChangeArrowheads="1"/>
          </p:cNvSpPr>
          <p:nvPr/>
        </p:nvSpPr>
        <p:spPr bwMode="auto">
          <a:xfrm>
            <a:off x="304800" y="1455308"/>
            <a:ext cx="3365024" cy="338554"/>
          </a:xfrm>
          <a:prstGeom prst="rect">
            <a:avLst/>
          </a:prstGeom>
          <a:noFill/>
          <a:ln w="9525">
            <a:noFill/>
            <a:miter lim="800000"/>
            <a:headEnd/>
            <a:tailEnd/>
          </a:ln>
        </p:spPr>
        <p:txBody>
          <a:bodyPr wrap="none">
            <a:spAutoFit/>
          </a:bodyPr>
          <a:lstStyle/>
          <a:p>
            <a:pPr eaLnBrk="0" hangingPunct="0"/>
            <a:r>
              <a:rPr lang="en-US" sz="1600" b="1" i="1" dirty="0">
                <a:effectLst/>
                <a:latin typeface="Bookman Old Style" pitchFamily="18" charset="0"/>
              </a:rPr>
              <a:t>Evaluating past performance</a:t>
            </a:r>
          </a:p>
        </p:txBody>
      </p:sp>
      <p:sp>
        <p:nvSpPr>
          <p:cNvPr id="21516" name="Text Box 14"/>
          <p:cNvSpPr txBox="1">
            <a:spLocks noChangeArrowheads="1"/>
          </p:cNvSpPr>
          <p:nvPr/>
        </p:nvSpPr>
        <p:spPr bwMode="auto">
          <a:xfrm>
            <a:off x="3801327" y="1480283"/>
            <a:ext cx="4551246" cy="338554"/>
          </a:xfrm>
          <a:prstGeom prst="rect">
            <a:avLst/>
          </a:prstGeom>
          <a:noFill/>
          <a:ln w="9525">
            <a:noFill/>
            <a:miter lim="800000"/>
            <a:headEnd/>
            <a:tailEnd/>
          </a:ln>
        </p:spPr>
        <p:txBody>
          <a:bodyPr wrap="none">
            <a:spAutoFit/>
          </a:bodyPr>
          <a:lstStyle/>
          <a:p>
            <a:pPr eaLnBrk="0" hangingPunct="0"/>
            <a:r>
              <a:rPr lang="en-US" sz="1600" b="1" i="1" dirty="0">
                <a:effectLst/>
                <a:latin typeface="Bookman Old Style" pitchFamily="18" charset="0"/>
              </a:rPr>
              <a:t>Evaluating and predicting future events</a:t>
            </a:r>
          </a:p>
        </p:txBody>
      </p:sp>
      <p:sp>
        <p:nvSpPr>
          <p:cNvPr id="21517" name="Rectangle 15"/>
          <p:cNvSpPr>
            <a:spLocks noGrp="1" noChangeArrowheads="1"/>
          </p:cNvSpPr>
          <p:nvPr>
            <p:ph type="title"/>
          </p:nvPr>
        </p:nvSpPr>
        <p:spPr>
          <a:xfrm>
            <a:off x="152400" y="228600"/>
            <a:ext cx="8305800" cy="1143000"/>
          </a:xfrm>
        </p:spPr>
        <p:txBody>
          <a:bodyPr>
            <a:normAutofit/>
          </a:bodyPr>
          <a:lstStyle/>
          <a:p>
            <a:pPr eaLnBrk="1" hangingPunct="1"/>
            <a:r>
              <a:rPr lang="en-US" sz="3200" dirty="0" smtClean="0">
                <a:latin typeface="Bookman Old Style" pitchFamily="18" charset="0"/>
              </a:rPr>
              <a:t>Accounting Vs. Engineering Economy </a:t>
            </a:r>
          </a:p>
        </p:txBody>
      </p:sp>
      <p:sp>
        <p:nvSpPr>
          <p:cNvPr id="24590" name="Slide Number Placeholder 13"/>
          <p:cNvSpPr>
            <a:spLocks noGrp="1"/>
          </p:cNvSpPr>
          <p:nvPr>
            <p:ph type="sldNum" sz="quarter" idx="12"/>
          </p:nvPr>
        </p:nvSpPr>
        <p:spPr/>
        <p:txBody>
          <a:bodyPr/>
          <a:lstStyle/>
          <a:p>
            <a:pPr>
              <a:defRPr/>
            </a:pPr>
            <a:fld id="{942A4C4E-1B79-4CFD-BC63-61D0D9BA562A}" type="slidenum">
              <a:rPr lang="en-US" smtClean="0">
                <a:latin typeface="Arial" charset="0"/>
              </a:rPr>
              <a:pPr>
                <a:defRPr/>
              </a:pPr>
              <a:t>6</a:t>
            </a:fld>
            <a:endParaRPr lang="en-US" smtClean="0">
              <a:latin typeface="Arial" charset="0"/>
            </a:endParaRPr>
          </a:p>
        </p:txBody>
      </p:sp>
      <p:sp>
        <p:nvSpPr>
          <p:cNvPr id="2" name="TextBox 1"/>
          <p:cNvSpPr txBox="1"/>
          <p:nvPr/>
        </p:nvSpPr>
        <p:spPr>
          <a:xfrm>
            <a:off x="179528" y="4303455"/>
            <a:ext cx="6324031" cy="2554545"/>
          </a:xfrm>
          <a:prstGeom prst="rect">
            <a:avLst/>
          </a:prstGeom>
          <a:noFill/>
        </p:spPr>
        <p:txBody>
          <a:bodyPr wrap="square" rtlCol="0">
            <a:spAutoFit/>
          </a:bodyPr>
          <a:lstStyle/>
          <a:p>
            <a:pPr marL="342900" indent="-342900" algn="just">
              <a:buFont typeface="Wingdings" pitchFamily="2" charset="2"/>
              <a:buChar char="q"/>
            </a:pPr>
            <a:r>
              <a:rPr lang="en-US" sz="2000" b="1" dirty="0">
                <a:solidFill>
                  <a:srgbClr val="C00000"/>
                </a:solidFill>
                <a:effectLst/>
                <a:latin typeface="Bookman Old Style" pitchFamily="18" charset="0"/>
              </a:rPr>
              <a:t>Types of Strategic Engineering Economic Decisions in Manufacturing </a:t>
            </a:r>
            <a:r>
              <a:rPr lang="en-US" sz="2000" b="1" dirty="0" smtClean="0">
                <a:solidFill>
                  <a:srgbClr val="C00000"/>
                </a:solidFill>
                <a:effectLst/>
                <a:latin typeface="Bookman Old Style" pitchFamily="18" charset="0"/>
              </a:rPr>
              <a:t>Sector:</a:t>
            </a:r>
          </a:p>
          <a:p>
            <a:pPr marL="800100" lvl="1" indent="-342900" algn="just">
              <a:buClr>
                <a:schemeClr val="accent2"/>
              </a:buClr>
              <a:buFont typeface="Wingdings" pitchFamily="2" charset="2"/>
              <a:buChar char="v"/>
            </a:pPr>
            <a:r>
              <a:rPr lang="en-US" sz="2000" dirty="0">
                <a:effectLst/>
                <a:latin typeface="Bookman Old Style" pitchFamily="18" charset="0"/>
              </a:rPr>
              <a:t>Service </a:t>
            </a:r>
            <a:r>
              <a:rPr lang="en-US" sz="2000" dirty="0" smtClean="0">
                <a:effectLst/>
                <a:latin typeface="Bookman Old Style" pitchFamily="18" charset="0"/>
              </a:rPr>
              <a:t>Improvement. </a:t>
            </a:r>
            <a:endParaRPr lang="en-US" sz="2000" dirty="0">
              <a:effectLst/>
              <a:latin typeface="Bookman Old Style" pitchFamily="18" charset="0"/>
            </a:endParaRPr>
          </a:p>
          <a:p>
            <a:pPr marL="800100" lvl="1" indent="-342900" algn="just">
              <a:buClr>
                <a:schemeClr val="accent2"/>
              </a:buClr>
              <a:buFont typeface="Wingdings" pitchFamily="2" charset="2"/>
              <a:buChar char="v"/>
            </a:pPr>
            <a:r>
              <a:rPr lang="en-US" sz="2000" dirty="0">
                <a:effectLst/>
                <a:latin typeface="Bookman Old Style" pitchFamily="18" charset="0"/>
              </a:rPr>
              <a:t>Equipment and Process </a:t>
            </a:r>
            <a:r>
              <a:rPr lang="en-US" sz="2000" dirty="0" smtClean="0">
                <a:effectLst/>
                <a:latin typeface="Bookman Old Style" pitchFamily="18" charset="0"/>
              </a:rPr>
              <a:t>Selection.</a:t>
            </a:r>
            <a:endParaRPr lang="en-US" sz="2000" dirty="0">
              <a:effectLst/>
              <a:latin typeface="Bookman Old Style" pitchFamily="18" charset="0"/>
            </a:endParaRPr>
          </a:p>
          <a:p>
            <a:pPr marL="800100" lvl="1" indent="-342900" algn="just">
              <a:buClr>
                <a:schemeClr val="accent2"/>
              </a:buClr>
              <a:buFont typeface="Wingdings" pitchFamily="2" charset="2"/>
              <a:buChar char="v"/>
            </a:pPr>
            <a:r>
              <a:rPr lang="en-US" sz="2000" dirty="0">
                <a:effectLst/>
                <a:latin typeface="Bookman Old Style" pitchFamily="18" charset="0"/>
              </a:rPr>
              <a:t>Equipment </a:t>
            </a:r>
            <a:r>
              <a:rPr lang="en-US" sz="2000" dirty="0" smtClean="0">
                <a:effectLst/>
                <a:latin typeface="Bookman Old Style" pitchFamily="18" charset="0"/>
              </a:rPr>
              <a:t>Replacement.</a:t>
            </a:r>
            <a:endParaRPr lang="en-US" sz="2000" dirty="0">
              <a:effectLst/>
              <a:latin typeface="Bookman Old Style" pitchFamily="18" charset="0"/>
            </a:endParaRPr>
          </a:p>
          <a:p>
            <a:pPr marL="800100" lvl="1" indent="-342900" algn="just">
              <a:buClr>
                <a:schemeClr val="accent2"/>
              </a:buClr>
              <a:buFont typeface="Wingdings" pitchFamily="2" charset="2"/>
              <a:buChar char="v"/>
            </a:pPr>
            <a:r>
              <a:rPr lang="en-US" sz="2000" dirty="0">
                <a:effectLst/>
                <a:latin typeface="Bookman Old Style" pitchFamily="18" charset="0"/>
              </a:rPr>
              <a:t>New Product and Product </a:t>
            </a:r>
            <a:r>
              <a:rPr lang="en-US" sz="2000" dirty="0" smtClean="0">
                <a:effectLst/>
                <a:latin typeface="Bookman Old Style" pitchFamily="18" charset="0"/>
              </a:rPr>
              <a:t>Expansion.</a:t>
            </a:r>
            <a:endParaRPr lang="en-US" sz="2000" dirty="0">
              <a:effectLst/>
              <a:latin typeface="Bookman Old Style" pitchFamily="18" charset="0"/>
            </a:endParaRPr>
          </a:p>
          <a:p>
            <a:pPr marL="800100" lvl="1" indent="-342900" algn="just">
              <a:buClr>
                <a:schemeClr val="accent2"/>
              </a:buClr>
              <a:buFont typeface="Wingdings" pitchFamily="2" charset="2"/>
              <a:buChar char="v"/>
            </a:pPr>
            <a:r>
              <a:rPr lang="en-US" sz="2000" dirty="0">
                <a:effectLst/>
                <a:latin typeface="Bookman Old Style" pitchFamily="18" charset="0"/>
              </a:rPr>
              <a:t>Cost </a:t>
            </a:r>
            <a:r>
              <a:rPr lang="en-US" sz="2000" dirty="0" smtClean="0">
                <a:effectLst/>
                <a:latin typeface="Bookman Old Style" pitchFamily="18" charset="0"/>
              </a:rPr>
              <a:t>Reduction.</a:t>
            </a:r>
            <a:endParaRPr lang="en-US" sz="2000" dirty="0">
              <a:effectLst/>
              <a:latin typeface="Bookman Old Style" pitchFamily="18" charset="0"/>
            </a:endParaRPr>
          </a:p>
          <a:p>
            <a:pPr algn="just"/>
            <a:endParaRPr lang="en-US" sz="2000" dirty="0">
              <a:effectLst/>
              <a:latin typeface="Bookman Old Style" pitchFamily="18" charset="0"/>
            </a:endParaRPr>
          </a:p>
        </p:txBody>
      </p:sp>
    </p:spTree>
    <p:extLst>
      <p:ext uri="{BB962C8B-B14F-4D97-AF65-F5344CB8AC3E}">
        <p14:creationId xmlns:p14="http://schemas.microsoft.com/office/powerpoint/2010/main" val="96514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200" dirty="0" smtClean="0">
                <a:latin typeface="Bookman Old Style" pitchFamily="18" charset="0"/>
              </a:rPr>
              <a:t>Types of Costs</a:t>
            </a:r>
            <a:endParaRPr lang="en-US" sz="3200" b="1" dirty="0">
              <a:latin typeface="Bookman Old Style" pitchFamily="18" charset="0"/>
            </a:endParaRPr>
          </a:p>
        </p:txBody>
      </p:sp>
      <p:sp>
        <p:nvSpPr>
          <p:cNvPr id="10243" name="Rectangle 3"/>
          <p:cNvSpPr>
            <a:spLocks noGrp="1" noChangeArrowheads="1"/>
          </p:cNvSpPr>
          <p:nvPr>
            <p:ph type="body" sz="half" idx="1"/>
          </p:nvPr>
        </p:nvSpPr>
        <p:spPr>
          <a:xfrm>
            <a:off x="27296" y="1414818"/>
            <a:ext cx="9067800" cy="5366982"/>
          </a:xfrm>
          <a:noFill/>
          <a:ln/>
        </p:spPr>
        <p:txBody>
          <a:bodyPr lIns="90488" tIns="44450" rIns="90488" bIns="44450">
            <a:noAutofit/>
          </a:bodyPr>
          <a:lstStyle/>
          <a:p>
            <a:pPr algn="just">
              <a:lnSpc>
                <a:spcPct val="150000"/>
              </a:lnSpc>
              <a:spcBef>
                <a:spcPct val="35000"/>
              </a:spcBef>
              <a:buFont typeface="Wingdings" pitchFamily="2" charset="2"/>
              <a:buChar char="q"/>
            </a:pPr>
            <a:r>
              <a:rPr lang="en-US" sz="2000" dirty="0" smtClean="0">
                <a:latin typeface="Bookman Old Style" pitchFamily="18" charset="0"/>
              </a:rPr>
              <a:t> There </a:t>
            </a:r>
            <a:r>
              <a:rPr lang="en-US" sz="2000" dirty="0">
                <a:latin typeface="Bookman Old Style" pitchFamily="18" charset="0"/>
              </a:rPr>
              <a:t>are usually two types of </a:t>
            </a:r>
            <a:r>
              <a:rPr lang="en-US" sz="2000" dirty="0" smtClean="0">
                <a:latin typeface="Bookman Old Style" pitchFamily="18" charset="0"/>
              </a:rPr>
              <a:t>costs/Benefits </a:t>
            </a:r>
            <a:r>
              <a:rPr lang="en-US" sz="2000" dirty="0">
                <a:latin typeface="Bookman Old Style" pitchFamily="18" charset="0"/>
              </a:rPr>
              <a:t>associated with an engineering project, </a:t>
            </a:r>
            <a:r>
              <a:rPr lang="en-US" sz="2000" b="1" i="1" dirty="0">
                <a:solidFill>
                  <a:srgbClr val="C00000"/>
                </a:solidFill>
                <a:latin typeface="Bookman Old Style" pitchFamily="18" charset="0"/>
              </a:rPr>
              <a:t>one-time costs</a:t>
            </a:r>
            <a:r>
              <a:rPr lang="en-US" sz="2000" dirty="0">
                <a:latin typeface="Bookman Old Style" pitchFamily="18" charset="0"/>
              </a:rPr>
              <a:t>, which include first costs and salvage costs, and </a:t>
            </a:r>
            <a:r>
              <a:rPr lang="en-US" sz="2000" b="1" i="1" dirty="0">
                <a:solidFill>
                  <a:srgbClr val="C00000"/>
                </a:solidFill>
                <a:latin typeface="Bookman Old Style" pitchFamily="18" charset="0"/>
              </a:rPr>
              <a:t>annual costs </a:t>
            </a:r>
            <a:r>
              <a:rPr lang="en-US" sz="2000" dirty="0" smtClean="0">
                <a:latin typeface="Bookman Old Style" pitchFamily="18" charset="0"/>
              </a:rPr>
              <a:t>(</a:t>
            </a:r>
            <a:r>
              <a:rPr lang="en-US" sz="2000" dirty="0">
                <a:latin typeface="Bookman Old Style" pitchFamily="18" charset="0"/>
              </a:rPr>
              <a:t>or benefits) that occur </a:t>
            </a:r>
            <a:r>
              <a:rPr lang="en-US" sz="2000" dirty="0" smtClean="0">
                <a:latin typeface="Bookman Old Style" pitchFamily="18" charset="0"/>
              </a:rPr>
              <a:t>every year </a:t>
            </a:r>
            <a:r>
              <a:rPr lang="en-US" sz="2000" dirty="0">
                <a:latin typeface="Bookman Old Style" pitchFamily="18" charset="0"/>
              </a:rPr>
              <a:t>or </a:t>
            </a:r>
            <a:r>
              <a:rPr lang="en-US" sz="2000" dirty="0" smtClean="0">
                <a:latin typeface="Bookman Old Style" pitchFamily="18" charset="0"/>
              </a:rPr>
              <a:t>several years </a:t>
            </a:r>
            <a:r>
              <a:rPr lang="en-US" sz="2000" dirty="0">
                <a:latin typeface="Bookman Old Style" pitchFamily="18" charset="0"/>
              </a:rPr>
              <a:t>of </a:t>
            </a:r>
            <a:r>
              <a:rPr lang="en-US" sz="2000" dirty="0" smtClean="0">
                <a:latin typeface="Bookman Old Style" pitchFamily="18" charset="0"/>
              </a:rPr>
              <a:t>the project.</a:t>
            </a:r>
          </a:p>
          <a:p>
            <a:pPr algn="just">
              <a:lnSpc>
                <a:spcPct val="150000"/>
              </a:lnSpc>
              <a:spcBef>
                <a:spcPct val="35000"/>
              </a:spcBef>
              <a:buFont typeface="Wingdings" pitchFamily="2" charset="2"/>
              <a:buChar char="q"/>
            </a:pPr>
            <a:r>
              <a:rPr lang="en-US" sz="2000" b="1" i="1" dirty="0" smtClean="0">
                <a:solidFill>
                  <a:srgbClr val="C00000"/>
                </a:solidFill>
                <a:latin typeface="Bookman Old Style" pitchFamily="18" charset="0"/>
              </a:rPr>
              <a:t> One time costs: </a:t>
            </a:r>
          </a:p>
          <a:p>
            <a:pPr algn="just">
              <a:lnSpc>
                <a:spcPct val="150000"/>
              </a:lnSpc>
              <a:spcBef>
                <a:spcPct val="35000"/>
              </a:spcBef>
              <a:buFont typeface="Wingdings" pitchFamily="2" charset="2"/>
              <a:buChar char="v"/>
            </a:pPr>
            <a:r>
              <a:rPr lang="en-US" sz="2000" dirty="0" smtClean="0">
                <a:latin typeface="Bookman Old Style" pitchFamily="18" charset="0"/>
              </a:rPr>
              <a:t>First </a:t>
            </a:r>
            <a:r>
              <a:rPr lang="en-US" sz="2000" dirty="0">
                <a:latin typeface="Bookman Old Style" pitchFamily="18" charset="0"/>
              </a:rPr>
              <a:t>Costs or Initial Costs are the costs necessary to implement a project, </a:t>
            </a:r>
            <a:r>
              <a:rPr lang="en-US" sz="2000" dirty="0" smtClean="0">
                <a:latin typeface="Bookman Old Style" pitchFamily="18" charset="0"/>
              </a:rPr>
              <a:t>including: </a:t>
            </a:r>
          </a:p>
          <a:p>
            <a:pPr lvl="1" algn="just">
              <a:lnSpc>
                <a:spcPct val="150000"/>
              </a:lnSpc>
              <a:spcBef>
                <a:spcPct val="35000"/>
              </a:spcBef>
              <a:buFont typeface="Wingdings" pitchFamily="2" charset="2"/>
              <a:buChar char="Ø"/>
            </a:pPr>
            <a:r>
              <a:rPr lang="en-US" sz="2000" dirty="0" smtClean="0">
                <a:latin typeface="Bookman Old Style" pitchFamily="18" charset="0"/>
              </a:rPr>
              <a:t>Costs </a:t>
            </a:r>
            <a:r>
              <a:rPr lang="en-US" sz="2000" dirty="0">
                <a:latin typeface="Bookman Old Style" pitchFamily="18" charset="0"/>
              </a:rPr>
              <a:t>of new </a:t>
            </a:r>
            <a:r>
              <a:rPr lang="en-US" sz="2000" dirty="0" smtClean="0">
                <a:latin typeface="Bookman Old Style" pitchFamily="18" charset="0"/>
              </a:rPr>
              <a:t>equipment, Costs </a:t>
            </a:r>
            <a:r>
              <a:rPr lang="en-US" sz="2000" dirty="0">
                <a:latin typeface="Bookman Old Style" pitchFamily="18" charset="0"/>
              </a:rPr>
              <a:t>of shipping and </a:t>
            </a:r>
            <a:r>
              <a:rPr lang="en-US" sz="2000" dirty="0" smtClean="0">
                <a:latin typeface="Bookman Old Style" pitchFamily="18" charset="0"/>
              </a:rPr>
              <a:t>installation, Costs </a:t>
            </a:r>
            <a:r>
              <a:rPr lang="en-US" sz="2000" dirty="0">
                <a:latin typeface="Bookman Old Style" pitchFamily="18" charset="0"/>
              </a:rPr>
              <a:t>of </a:t>
            </a:r>
            <a:r>
              <a:rPr lang="en-US" sz="2000" dirty="0" smtClean="0">
                <a:latin typeface="Bookman Old Style" pitchFamily="18" charset="0"/>
              </a:rPr>
              <a:t>renovations, Cost </a:t>
            </a:r>
            <a:r>
              <a:rPr lang="en-US" sz="2000" dirty="0">
                <a:latin typeface="Bookman Old Style" pitchFamily="18" charset="0"/>
              </a:rPr>
              <a:t>of </a:t>
            </a:r>
            <a:r>
              <a:rPr lang="en-US" sz="2000" dirty="0" smtClean="0">
                <a:latin typeface="Bookman Old Style" pitchFamily="18" charset="0"/>
              </a:rPr>
              <a:t>engineering, Cost </a:t>
            </a:r>
            <a:r>
              <a:rPr lang="en-US" sz="2000" dirty="0">
                <a:latin typeface="Bookman Old Style" pitchFamily="18" charset="0"/>
              </a:rPr>
              <a:t>of permits</a:t>
            </a:r>
            <a:r>
              <a:rPr lang="en-US" sz="2000" dirty="0" smtClean="0">
                <a:latin typeface="Bookman Old Style" pitchFamily="18" charset="0"/>
              </a:rPr>
              <a:t>, licenses</a:t>
            </a:r>
            <a:r>
              <a:rPr lang="en-US" sz="2000" dirty="0">
                <a:latin typeface="Bookman Old Style" pitchFamily="18" charset="0"/>
              </a:rPr>
              <a:t>, etc</a:t>
            </a:r>
            <a:r>
              <a:rPr lang="en-US" sz="2000" dirty="0" smtClean="0">
                <a:latin typeface="Bookman Old Style" pitchFamily="18" charset="0"/>
              </a:rPr>
              <a:t>.</a:t>
            </a:r>
            <a:endParaRPr lang="en-US" sz="2000" dirty="0">
              <a:latin typeface="Bookman Old Style" pitchFamily="18" charset="0"/>
            </a:endParaRPr>
          </a:p>
          <a:p>
            <a:pPr algn="just">
              <a:lnSpc>
                <a:spcPct val="150000"/>
              </a:lnSpc>
              <a:spcBef>
                <a:spcPct val="35000"/>
              </a:spcBef>
              <a:buFont typeface="Wingdings" pitchFamily="2" charset="2"/>
              <a:buChar char="q"/>
            </a:pPr>
            <a:endParaRPr lang="en-US" sz="2000" dirty="0">
              <a:latin typeface="Bookman Old Style" pitchFamily="18" charset="0"/>
            </a:endParaRPr>
          </a:p>
          <a:p>
            <a:pPr marL="0" indent="0" algn="just">
              <a:lnSpc>
                <a:spcPct val="150000"/>
              </a:lnSpc>
              <a:spcBef>
                <a:spcPct val="35000"/>
              </a:spcBef>
              <a:buNone/>
            </a:pPr>
            <a:r>
              <a:rPr lang="en-US" sz="2000" dirty="0" smtClean="0">
                <a:latin typeface="Bookman Old Style" pitchFamily="18" charset="0"/>
              </a:rPr>
              <a:t>    </a:t>
            </a:r>
          </a:p>
          <a:p>
            <a:pPr algn="just">
              <a:lnSpc>
                <a:spcPct val="150000"/>
              </a:lnSpc>
              <a:spcBef>
                <a:spcPct val="35000"/>
              </a:spcBef>
              <a:buFont typeface="Wingdings" pitchFamily="2" charset="2"/>
              <a:buChar char="q"/>
            </a:pPr>
            <a:endParaRPr lang="en-US" sz="2000" b="1" dirty="0" smtClean="0">
              <a:solidFill>
                <a:srgbClr val="C00000"/>
              </a:solidFill>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0"/>
            <a:ext cx="213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7</a:t>
            </a:fld>
            <a:endParaRPr lang="en-US" sz="1800" dirty="0">
              <a:effectLst/>
            </a:endParaRPr>
          </a:p>
        </p:txBody>
      </p:sp>
    </p:spTree>
    <p:extLst>
      <p:ext uri="{BB962C8B-B14F-4D97-AF65-F5344CB8AC3E}">
        <p14:creationId xmlns:p14="http://schemas.microsoft.com/office/powerpoint/2010/main" val="329262081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500"/>
                                        <p:tgtEl>
                                          <p:spTgt spid="102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3">
                                            <p:txEl>
                                              <p:pRg st="1" end="1"/>
                                            </p:txEl>
                                          </p:spTgt>
                                        </p:tgtEl>
                                        <p:attrNameLst>
                                          <p:attrName>style.visibility</p:attrName>
                                        </p:attrNameLst>
                                      </p:cBhvr>
                                      <p:to>
                                        <p:strVal val="visible"/>
                                      </p:to>
                                    </p:set>
                                    <p:animEffect transition="in" filter="fade">
                                      <p:cBhvr>
                                        <p:cTn id="17" dur="500"/>
                                        <p:tgtEl>
                                          <p:spTgt spid="1024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43">
                                            <p:txEl>
                                              <p:pRg st="2" end="2"/>
                                            </p:txEl>
                                          </p:spTgt>
                                        </p:tgtEl>
                                        <p:attrNameLst>
                                          <p:attrName>style.visibility</p:attrName>
                                        </p:attrNameLst>
                                      </p:cBhvr>
                                      <p:to>
                                        <p:strVal val="visible"/>
                                      </p:to>
                                    </p:set>
                                    <p:animEffect transition="in" filter="fade">
                                      <p:cBhvr>
                                        <p:cTn id="20" dur="500"/>
                                        <p:tgtEl>
                                          <p:spTgt spid="1024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animEffect transition="in" filter="fade">
                                      <p:cBhvr>
                                        <p:cTn id="23"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200" dirty="0" smtClean="0">
                <a:latin typeface="Bookman Old Style" pitchFamily="18" charset="0"/>
              </a:rPr>
              <a:t>Types of Costs</a:t>
            </a:r>
            <a:endParaRPr lang="en-US" sz="3200" b="1" dirty="0">
              <a:latin typeface="Bookman Old Style" pitchFamily="18" charset="0"/>
            </a:endParaRPr>
          </a:p>
        </p:txBody>
      </p:sp>
      <p:sp>
        <p:nvSpPr>
          <p:cNvPr id="10243" name="Rectangle 3"/>
          <p:cNvSpPr>
            <a:spLocks noGrp="1" noChangeArrowheads="1"/>
          </p:cNvSpPr>
          <p:nvPr>
            <p:ph type="body" sz="half" idx="1"/>
          </p:nvPr>
        </p:nvSpPr>
        <p:spPr>
          <a:xfrm>
            <a:off x="27296" y="1414818"/>
            <a:ext cx="9067800" cy="5366982"/>
          </a:xfrm>
          <a:noFill/>
          <a:ln/>
        </p:spPr>
        <p:txBody>
          <a:bodyPr lIns="90488" tIns="44450" rIns="90488" bIns="44450">
            <a:noAutofit/>
          </a:bodyPr>
          <a:lstStyle/>
          <a:p>
            <a:pPr algn="just">
              <a:lnSpc>
                <a:spcPct val="150000"/>
              </a:lnSpc>
              <a:spcBef>
                <a:spcPct val="35000"/>
              </a:spcBef>
              <a:buFont typeface="Wingdings" pitchFamily="2" charset="2"/>
              <a:buChar char="v"/>
            </a:pPr>
            <a:r>
              <a:rPr lang="en-US" sz="2000" i="1" dirty="0" smtClean="0">
                <a:solidFill>
                  <a:schemeClr val="accent1"/>
                </a:solidFill>
                <a:latin typeface="Bookman Old Style" pitchFamily="18" charset="0"/>
              </a:rPr>
              <a:t>Salvage </a:t>
            </a:r>
            <a:r>
              <a:rPr lang="en-US" sz="2000" i="1" dirty="0">
                <a:solidFill>
                  <a:schemeClr val="accent1"/>
                </a:solidFill>
                <a:latin typeface="Bookman Old Style" pitchFamily="18" charset="0"/>
              </a:rPr>
              <a:t>value </a:t>
            </a:r>
            <a:r>
              <a:rPr lang="en-US" sz="2000" dirty="0">
                <a:latin typeface="Bookman Old Style" pitchFamily="18" charset="0"/>
              </a:rPr>
              <a:t>is the money that can be obtained at the end of the project by selling equipment.  Salvage value is a benefit rather than a cost.</a:t>
            </a:r>
          </a:p>
          <a:p>
            <a:pPr algn="just">
              <a:lnSpc>
                <a:spcPct val="150000"/>
              </a:lnSpc>
              <a:spcBef>
                <a:spcPct val="35000"/>
              </a:spcBef>
              <a:buFont typeface="Wingdings" pitchFamily="2" charset="2"/>
              <a:buChar char="q"/>
            </a:pPr>
            <a:r>
              <a:rPr lang="en-US" sz="2000" b="1" i="1" dirty="0" smtClean="0">
                <a:solidFill>
                  <a:srgbClr val="C00000"/>
                </a:solidFill>
                <a:latin typeface="Bookman Old Style" pitchFamily="18" charset="0"/>
              </a:rPr>
              <a:t>Annual Costs/Benefits:</a:t>
            </a:r>
          </a:p>
          <a:p>
            <a:pPr lvl="1" algn="just">
              <a:lnSpc>
                <a:spcPct val="150000"/>
              </a:lnSpc>
              <a:spcBef>
                <a:spcPct val="35000"/>
              </a:spcBef>
              <a:buFont typeface="Wingdings" pitchFamily="2" charset="2"/>
              <a:buChar char="v"/>
            </a:pPr>
            <a:r>
              <a:rPr lang="en-US" sz="2000" dirty="0" smtClean="0">
                <a:latin typeface="Bookman Old Style" pitchFamily="18" charset="0"/>
              </a:rPr>
              <a:t> Direct </a:t>
            </a:r>
            <a:r>
              <a:rPr lang="en-US" sz="2000" dirty="0">
                <a:latin typeface="Bookman Old Style" pitchFamily="18" charset="0"/>
              </a:rPr>
              <a:t>operating costs such as labor, </a:t>
            </a:r>
            <a:r>
              <a:rPr lang="en-US" sz="2000" dirty="0" smtClean="0">
                <a:latin typeface="Bookman Old Style" pitchFamily="18" charset="0"/>
              </a:rPr>
              <a:t>supervision, supplies</a:t>
            </a:r>
            <a:r>
              <a:rPr lang="en-US" sz="2000" dirty="0">
                <a:latin typeface="Bookman Old Style" pitchFamily="18" charset="0"/>
              </a:rPr>
              <a:t>, maintenance, material, electricity, fuel, etc.</a:t>
            </a:r>
          </a:p>
          <a:p>
            <a:pPr lvl="1" algn="just">
              <a:lnSpc>
                <a:spcPct val="150000"/>
              </a:lnSpc>
              <a:spcBef>
                <a:spcPct val="35000"/>
              </a:spcBef>
              <a:buFont typeface="Wingdings" pitchFamily="2" charset="2"/>
              <a:buChar char="v"/>
            </a:pPr>
            <a:r>
              <a:rPr lang="en-US" sz="2000" dirty="0" smtClean="0">
                <a:latin typeface="Bookman Old Style" pitchFamily="18" charset="0"/>
              </a:rPr>
              <a:t> Indirect </a:t>
            </a:r>
            <a:r>
              <a:rPr lang="en-US" sz="2000" dirty="0">
                <a:latin typeface="Bookman Old Style" pitchFamily="18" charset="0"/>
              </a:rPr>
              <a:t>operating costs sometimes included, such as a portion of building rent, a portion of secretarial expenses, etc.</a:t>
            </a:r>
          </a:p>
          <a:p>
            <a:pPr lvl="1" algn="just">
              <a:lnSpc>
                <a:spcPct val="150000"/>
              </a:lnSpc>
              <a:spcBef>
                <a:spcPct val="35000"/>
              </a:spcBef>
              <a:buFont typeface="Wingdings" pitchFamily="2" charset="2"/>
              <a:buChar char="v"/>
            </a:pPr>
            <a:r>
              <a:rPr lang="en-US" sz="2000" dirty="0" smtClean="0">
                <a:latin typeface="Bookman Old Style" pitchFamily="18" charset="0"/>
              </a:rPr>
              <a:t> Depreciation </a:t>
            </a:r>
            <a:r>
              <a:rPr lang="en-US" sz="2000" dirty="0">
                <a:latin typeface="Bookman Old Style" pitchFamily="18" charset="0"/>
              </a:rPr>
              <a:t>of </a:t>
            </a:r>
            <a:r>
              <a:rPr lang="en-US" sz="2000" dirty="0" smtClean="0">
                <a:latin typeface="Bookman Old Style" pitchFamily="18" charset="0"/>
              </a:rPr>
              <a:t>equipment.</a:t>
            </a:r>
            <a:endParaRPr lang="en-US" sz="2000" dirty="0">
              <a:latin typeface="Bookman Old Style" pitchFamily="18" charset="0"/>
            </a:endParaRPr>
          </a:p>
          <a:p>
            <a:pPr lvl="1" algn="just">
              <a:lnSpc>
                <a:spcPct val="150000"/>
              </a:lnSpc>
              <a:spcBef>
                <a:spcPct val="35000"/>
              </a:spcBef>
              <a:buFont typeface="Wingdings" pitchFamily="2" charset="2"/>
              <a:buChar char="v"/>
            </a:pPr>
            <a:r>
              <a:rPr lang="en-US" sz="2000" dirty="0" smtClean="0">
                <a:latin typeface="Bookman Old Style" pitchFamily="18" charset="0"/>
              </a:rPr>
              <a:t> Savings </a:t>
            </a:r>
            <a:r>
              <a:rPr lang="en-US" sz="2000" dirty="0">
                <a:latin typeface="Bookman Old Style" pitchFamily="18" charset="0"/>
              </a:rPr>
              <a:t>or profits from the </a:t>
            </a:r>
            <a:r>
              <a:rPr lang="en-US" sz="2000" dirty="0" smtClean="0">
                <a:latin typeface="Bookman Old Style" pitchFamily="18" charset="0"/>
              </a:rPr>
              <a:t>project and tax.</a:t>
            </a:r>
            <a:endParaRPr lang="en-US" sz="2000" dirty="0">
              <a:latin typeface="Bookman Old Style" pitchFamily="18" charset="0"/>
            </a:endParaRPr>
          </a:p>
          <a:p>
            <a:pPr algn="just">
              <a:lnSpc>
                <a:spcPct val="150000"/>
              </a:lnSpc>
              <a:spcBef>
                <a:spcPct val="35000"/>
              </a:spcBef>
              <a:buFont typeface="Wingdings" pitchFamily="2" charset="2"/>
              <a:buChar char="q"/>
            </a:pPr>
            <a:endParaRPr lang="en-US" sz="2000" dirty="0">
              <a:latin typeface="Bookman Old Style" pitchFamily="18" charset="0"/>
            </a:endParaRPr>
          </a:p>
          <a:p>
            <a:pPr algn="just">
              <a:lnSpc>
                <a:spcPct val="150000"/>
              </a:lnSpc>
              <a:spcBef>
                <a:spcPct val="35000"/>
              </a:spcBef>
              <a:buFont typeface="Wingdings" pitchFamily="2" charset="2"/>
              <a:buChar char="q"/>
            </a:pPr>
            <a:endParaRPr lang="en-US" sz="2000" dirty="0">
              <a:latin typeface="Bookman Old Style" pitchFamily="18" charset="0"/>
            </a:endParaRPr>
          </a:p>
          <a:p>
            <a:pPr algn="just">
              <a:lnSpc>
                <a:spcPct val="150000"/>
              </a:lnSpc>
              <a:spcBef>
                <a:spcPct val="35000"/>
              </a:spcBef>
              <a:buFont typeface="Wingdings" pitchFamily="2" charset="2"/>
              <a:buChar char="q"/>
            </a:pPr>
            <a:endParaRPr lang="en-US" sz="2000" dirty="0">
              <a:latin typeface="Bookman Old Style" pitchFamily="18" charset="0"/>
            </a:endParaRPr>
          </a:p>
          <a:p>
            <a:pPr marL="0" indent="0" algn="just">
              <a:lnSpc>
                <a:spcPct val="150000"/>
              </a:lnSpc>
              <a:spcBef>
                <a:spcPct val="35000"/>
              </a:spcBef>
              <a:buNone/>
            </a:pPr>
            <a:r>
              <a:rPr lang="en-US" sz="2000" dirty="0" smtClean="0">
                <a:latin typeface="Bookman Old Style" pitchFamily="18" charset="0"/>
              </a:rPr>
              <a:t>    </a:t>
            </a:r>
          </a:p>
          <a:p>
            <a:pPr algn="just">
              <a:lnSpc>
                <a:spcPct val="150000"/>
              </a:lnSpc>
              <a:spcBef>
                <a:spcPct val="35000"/>
              </a:spcBef>
              <a:buFont typeface="Wingdings" pitchFamily="2" charset="2"/>
              <a:buChar char="q"/>
            </a:pPr>
            <a:endParaRPr lang="en-US" sz="2000" b="1" dirty="0" smtClean="0">
              <a:solidFill>
                <a:srgbClr val="C00000"/>
              </a:solidFill>
              <a:latin typeface="Bookman Old Style" pitchFamily="18" charset="0"/>
            </a:endParaRPr>
          </a:p>
          <a:p>
            <a:pPr lvl="1" algn="just">
              <a:lnSpc>
                <a:spcPct val="150000"/>
              </a:lnSpc>
              <a:spcBef>
                <a:spcPct val="35000"/>
              </a:spcBef>
              <a:buFontTx/>
              <a:buNone/>
            </a:pPr>
            <a:endParaRPr lang="en-US" sz="2000" dirty="0">
              <a:latin typeface="Bookman Old Style"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0"/>
            <a:ext cx="213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8</a:t>
            </a:fld>
            <a:endParaRPr lang="en-US" sz="1800" dirty="0">
              <a:effectLst/>
            </a:endParaRPr>
          </a:p>
        </p:txBody>
      </p:sp>
    </p:spTree>
    <p:extLst>
      <p:ext uri="{BB962C8B-B14F-4D97-AF65-F5344CB8AC3E}">
        <p14:creationId xmlns:p14="http://schemas.microsoft.com/office/powerpoint/2010/main" val="41359423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500"/>
                                        <p:tgtEl>
                                          <p:spTgt spid="1024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9144000" cy="1104900"/>
          </a:xfrm>
          <a:noFill/>
          <a:ln/>
        </p:spPr>
        <p:txBody>
          <a:bodyPr lIns="90488" tIns="44450" rIns="90488" bIns="44450">
            <a:noAutofit/>
          </a:bodyPr>
          <a:lstStyle/>
          <a:p>
            <a:r>
              <a:rPr lang="en-US" sz="3600" dirty="0" smtClean="0">
                <a:latin typeface="Bookman Old Style" pitchFamily="18" charset="0"/>
              </a:rPr>
              <a:t>Cash Flow Diagram</a:t>
            </a:r>
            <a:endParaRPr lang="en-US" sz="3600" b="1" dirty="0">
              <a:latin typeface="Bookman Old Style" pitchFamily="18" charset="0"/>
            </a:endParaRPr>
          </a:p>
        </p:txBody>
      </p:sp>
      <p:sp>
        <p:nvSpPr>
          <p:cNvPr id="10243" name="Rectangle 3"/>
          <p:cNvSpPr>
            <a:spLocks noGrp="1" noChangeArrowheads="1"/>
          </p:cNvSpPr>
          <p:nvPr>
            <p:ph type="body" sz="half" idx="1"/>
          </p:nvPr>
        </p:nvSpPr>
        <p:spPr>
          <a:xfrm>
            <a:off x="0" y="1411406"/>
            <a:ext cx="8991600" cy="5370394"/>
          </a:xfrm>
          <a:noFill/>
          <a:ln/>
        </p:spPr>
        <p:txBody>
          <a:bodyPr lIns="90488" tIns="44450" rIns="90488" bIns="44450">
            <a:noAutofit/>
          </a:bodyPr>
          <a:lstStyle/>
          <a:p>
            <a:pPr algn="just">
              <a:lnSpc>
                <a:spcPct val="170000"/>
              </a:lnSpc>
              <a:spcBef>
                <a:spcPct val="35000"/>
              </a:spcBef>
              <a:buFont typeface="Wingdings" pitchFamily="2" charset="2"/>
              <a:buChar char="q"/>
            </a:pPr>
            <a:r>
              <a:rPr lang="en-US" sz="2000" dirty="0">
                <a:latin typeface="Bookman Old Style" pitchFamily="18" charset="0"/>
              </a:rPr>
              <a:t>The </a:t>
            </a:r>
            <a:r>
              <a:rPr lang="en-US" sz="2000" b="1" i="1" dirty="0">
                <a:solidFill>
                  <a:srgbClr val="C00000"/>
                </a:solidFill>
                <a:latin typeface="Bookman Old Style" pitchFamily="18" charset="0"/>
              </a:rPr>
              <a:t>graphic presentation of the costs and benefits </a:t>
            </a:r>
            <a:r>
              <a:rPr lang="en-US" sz="2000" dirty="0">
                <a:latin typeface="Bookman Old Style" pitchFamily="18" charset="0"/>
              </a:rPr>
              <a:t>over the time is called the cash flow diagram. </a:t>
            </a:r>
          </a:p>
          <a:p>
            <a:pPr algn="just">
              <a:lnSpc>
                <a:spcPct val="170000"/>
              </a:lnSpc>
              <a:spcBef>
                <a:spcPct val="35000"/>
              </a:spcBef>
              <a:buFont typeface="Wingdings" pitchFamily="2" charset="2"/>
              <a:buChar char="q"/>
            </a:pPr>
            <a:r>
              <a:rPr lang="en-US" sz="2000" dirty="0">
                <a:latin typeface="Bookman Old Style" pitchFamily="18" charset="0"/>
              </a:rPr>
              <a:t>It is a presentation of </a:t>
            </a:r>
            <a:r>
              <a:rPr lang="en-US" sz="2000" i="1" dirty="0">
                <a:solidFill>
                  <a:schemeClr val="accent1"/>
                </a:solidFill>
                <a:latin typeface="Bookman Old Style" pitchFamily="18" charset="0"/>
              </a:rPr>
              <a:t>what costs have to be incurred and what benefits are received at all points in time</a:t>
            </a:r>
            <a:r>
              <a:rPr lang="en-US" sz="2000" dirty="0" smtClean="0">
                <a:latin typeface="Bookman Old Style" pitchFamily="18" charset="0"/>
              </a:rPr>
              <a:t>. CFD </a:t>
            </a:r>
            <a:r>
              <a:rPr lang="en-US" sz="2000" dirty="0">
                <a:latin typeface="Bookman Old Style" pitchFamily="18" charset="0"/>
              </a:rPr>
              <a:t>illustrates the size, sign, and timing of individual cash flows, and forms the basis for engineering economic </a:t>
            </a:r>
            <a:r>
              <a:rPr lang="en-US" sz="2000" dirty="0" smtClean="0">
                <a:latin typeface="Bookman Old Style" pitchFamily="18" charset="0"/>
              </a:rPr>
              <a:t>analysis.</a:t>
            </a:r>
          </a:p>
          <a:p>
            <a:pPr algn="just">
              <a:lnSpc>
                <a:spcPct val="170000"/>
              </a:lnSpc>
              <a:spcBef>
                <a:spcPct val="35000"/>
              </a:spcBef>
              <a:buFont typeface="Wingdings" pitchFamily="2" charset="2"/>
              <a:buChar char="q"/>
            </a:pPr>
            <a:r>
              <a:rPr lang="en-US" sz="2000" dirty="0">
                <a:latin typeface="Bookman Old Style" pitchFamily="18" charset="0"/>
              </a:rPr>
              <a:t>A CFD is created by first drawing a segmented time-based horizontal line, divided into appropriate time unit. Each time when there is a cash flow, a vertical arrow is added, </a:t>
            </a:r>
            <a:r>
              <a:rPr lang="en-US" sz="2000" i="1" dirty="0">
                <a:solidFill>
                  <a:srgbClr val="C00000"/>
                </a:solidFill>
                <a:latin typeface="Bookman Old Style" pitchFamily="18" charset="0"/>
              </a:rPr>
              <a:t>pointing down for costs and up for revenues or benefits</a:t>
            </a:r>
            <a:r>
              <a:rPr lang="en-US" sz="2000" dirty="0">
                <a:latin typeface="Bookman Old Style" pitchFamily="18" charset="0"/>
              </a:rPr>
              <a:t>. </a:t>
            </a:r>
          </a:p>
          <a:p>
            <a:pPr lvl="1" algn="just">
              <a:lnSpc>
                <a:spcPct val="170000"/>
              </a:lnSpc>
              <a:spcBef>
                <a:spcPct val="35000"/>
              </a:spcBef>
              <a:buFontTx/>
              <a:buNone/>
            </a:pPr>
            <a:endParaRPr lang="en-US" sz="2000" dirty="0">
              <a:latin typeface="Bookman Old Style" pitchFamily="18" charset="0"/>
            </a:endParaRPr>
          </a:p>
        </p:txBody>
      </p:sp>
      <p:sp>
        <p:nvSpPr>
          <p:cNvPr id="2" name="Slide Number Placeholder 1"/>
          <p:cNvSpPr>
            <a:spLocks noGrp="1"/>
          </p:cNvSpPr>
          <p:nvPr>
            <p:ph type="sldNum" sz="quarter" idx="10"/>
          </p:nvPr>
        </p:nvSpPr>
        <p:spPr/>
        <p:txBody>
          <a:bodyPr/>
          <a:lstStyle/>
          <a:p>
            <a:pPr lvl="2"/>
            <a:fld id="{C02AC28F-CEE7-43DC-837E-89817FD3E2D8}" type="slidenum">
              <a:rPr lang="en-US" sz="1800" smtClean="0">
                <a:effectLst/>
              </a:rPr>
              <a:pPr lvl="2"/>
              <a:t>9</a:t>
            </a:fld>
            <a:endParaRPr lang="en-US" sz="1800" dirty="0">
              <a:effectLst/>
            </a:endParaRPr>
          </a:p>
        </p:txBody>
      </p:sp>
    </p:spTree>
    <p:extLst>
      <p:ext uri="{BB962C8B-B14F-4D97-AF65-F5344CB8AC3E}">
        <p14:creationId xmlns:p14="http://schemas.microsoft.com/office/powerpoint/2010/main" val="7049016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fade">
                                      <p:cBhvr>
                                        <p:cTn id="7" dur="500"/>
                                        <p:tgtEl>
                                          <p:spTgt spid="1024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500"/>
                                        <p:tgtEl>
                                          <p:spTgt spid="1024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Effect transition="in" filter="fade">
                                      <p:cBhvr>
                                        <p:cTn id="15" dur="500"/>
                                        <p:tgtEl>
                                          <p:spTgt spid="1024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43">
                                            <p:txEl>
                                              <p:pRg st="2" end="2"/>
                                            </p:txEl>
                                          </p:spTgt>
                                        </p:tgtEl>
                                        <p:attrNameLst>
                                          <p:attrName>style.visibility</p:attrName>
                                        </p:attrNameLst>
                                      </p:cBhvr>
                                      <p:to>
                                        <p:strVal val="visible"/>
                                      </p:to>
                                    </p:set>
                                    <p:animEffect transition="in" filter="fade">
                                      <p:cBhvr>
                                        <p:cTn id="18"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15334</TotalTime>
  <Pages>1</Pages>
  <Words>4126</Words>
  <Application>Microsoft Office PowerPoint</Application>
  <PresentationFormat>On-screen Show (4:3)</PresentationFormat>
  <Paragraphs>347</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Flow</vt:lpstr>
      <vt:lpstr>Chapter: 6 Investment Evaluation (Engineering Economics)</vt:lpstr>
      <vt:lpstr>Introduction to Engineering Economics</vt:lpstr>
      <vt:lpstr>Introduction to Engineering Economics</vt:lpstr>
      <vt:lpstr>Introduction to Engineering Economics</vt:lpstr>
      <vt:lpstr>Introduction to Engineering Economics</vt:lpstr>
      <vt:lpstr>Accounting Vs. Engineering Economy </vt:lpstr>
      <vt:lpstr>Types of Costs</vt:lpstr>
      <vt:lpstr>Types of Costs</vt:lpstr>
      <vt:lpstr>Cash Flow Diagram</vt:lpstr>
      <vt:lpstr>Cash Flow Diagram</vt:lpstr>
      <vt:lpstr>Drawing Cash Flow Diagram</vt:lpstr>
      <vt:lpstr>Drawing Cash Flow Diagram</vt:lpstr>
      <vt:lpstr>Time Value of Money</vt:lpstr>
      <vt:lpstr>Interest Formulas and Their Applications</vt:lpstr>
      <vt:lpstr>Interest Formulas and Application</vt:lpstr>
      <vt:lpstr>Interest Formulas and Application</vt:lpstr>
      <vt:lpstr>Interest Formulas and Application</vt:lpstr>
      <vt:lpstr>Interest Formulas and Application</vt:lpstr>
      <vt:lpstr>Interest Formulas and Application</vt:lpstr>
      <vt:lpstr>Interest Formulas and Application</vt:lpstr>
      <vt:lpstr>Interest Formulas and Application</vt:lpstr>
      <vt:lpstr>Interest Formulas and Application</vt:lpstr>
      <vt:lpstr>Interest Formulas and Application</vt:lpstr>
      <vt:lpstr>Interest Formulas and Application</vt:lpstr>
      <vt:lpstr>Interest Formulas and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PRODUCTIONS/OPERATIONS MANAGEMENT</dc:title>
  <dc:subject/>
  <dc:creator>Dejene M.</dc:creator>
  <cp:keywords/>
  <dc:description/>
  <cp:lastModifiedBy>BAS-1</cp:lastModifiedBy>
  <cp:revision>357</cp:revision>
  <cp:lastPrinted>2014-05-16T16:27:00Z</cp:lastPrinted>
  <dcterms:created xsi:type="dcterms:W3CDTF">1998-04-08T22:10:36Z</dcterms:created>
  <dcterms:modified xsi:type="dcterms:W3CDTF">2023-05-23T01:20:55Z</dcterms:modified>
</cp:coreProperties>
</file>