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70" r:id="rId5"/>
    <p:sldId id="266" r:id="rId6"/>
    <p:sldId id="265" r:id="rId7"/>
    <p:sldId id="264" r:id="rId8"/>
    <p:sldId id="272" r:id="rId9"/>
    <p:sldId id="271" r:id="rId10"/>
    <p:sldId id="258" r:id="rId11"/>
    <p:sldId id="259" r:id="rId12"/>
    <p:sldId id="273" r:id="rId13"/>
    <p:sldId id="260" r:id="rId14"/>
    <p:sldId id="274" r:id="rId15"/>
    <p:sldId id="275" r:id="rId16"/>
    <p:sldId id="276" r:id="rId17"/>
    <p:sldId id="262" r:id="rId18"/>
    <p:sldId id="283" r:id="rId19"/>
    <p:sldId id="281" r:id="rId20"/>
    <p:sldId id="257" r:id="rId21"/>
    <p:sldId id="277" r:id="rId22"/>
    <p:sldId id="278" r:id="rId23"/>
    <p:sldId id="279" r:id="rId24"/>
    <p:sldId id="267" r:id="rId25"/>
    <p:sldId id="263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pi\ADA\FinalProject\ADAProject\fitness_by_gene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Fitness</a:t>
            </a:r>
            <a:r>
              <a:rPr lang="en-US" baseline="0"/>
              <a:t> of Top Performer for each Generation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Sheet1!$A$1:$A$300</c:f>
              <c:numCache>
                <c:formatCode>General</c:formatCode>
                <c:ptCount val="300"/>
                <c:pt idx="0">
                  <c:v>234.90000899999899</c:v>
                </c:pt>
                <c:pt idx="1">
                  <c:v>281.69998099999998</c:v>
                </c:pt>
                <c:pt idx="2">
                  <c:v>347.24003599999998</c:v>
                </c:pt>
                <c:pt idx="3">
                  <c:v>301.58990299999999</c:v>
                </c:pt>
                <c:pt idx="4">
                  <c:v>323.75996500000002</c:v>
                </c:pt>
                <c:pt idx="5">
                  <c:v>336.44002999999998</c:v>
                </c:pt>
                <c:pt idx="6">
                  <c:v>325.23000999999999</c:v>
                </c:pt>
                <c:pt idx="7">
                  <c:v>320.349942</c:v>
                </c:pt>
                <c:pt idx="8">
                  <c:v>308.40005500000001</c:v>
                </c:pt>
                <c:pt idx="9">
                  <c:v>350.540007</c:v>
                </c:pt>
                <c:pt idx="10">
                  <c:v>352.550048</c:v>
                </c:pt>
                <c:pt idx="11">
                  <c:v>342.17999400000002</c:v>
                </c:pt>
                <c:pt idx="12">
                  <c:v>414.82995499999998</c:v>
                </c:pt>
                <c:pt idx="13">
                  <c:v>374.63000499999998</c:v>
                </c:pt>
                <c:pt idx="14">
                  <c:v>356.49008099999998</c:v>
                </c:pt>
                <c:pt idx="15">
                  <c:v>325.04006900000002</c:v>
                </c:pt>
                <c:pt idx="16">
                  <c:v>339.12995799999999</c:v>
                </c:pt>
                <c:pt idx="17">
                  <c:v>350.899992</c:v>
                </c:pt>
                <c:pt idx="18">
                  <c:v>341.07997</c:v>
                </c:pt>
                <c:pt idx="19">
                  <c:v>362.89999399999999</c:v>
                </c:pt>
                <c:pt idx="20">
                  <c:v>370.35003399999999</c:v>
                </c:pt>
                <c:pt idx="21">
                  <c:v>351.59005400000001</c:v>
                </c:pt>
                <c:pt idx="22">
                  <c:v>351.92001299999998</c:v>
                </c:pt>
                <c:pt idx="23">
                  <c:v>347.11999300000002</c:v>
                </c:pt>
                <c:pt idx="24">
                  <c:v>379.06002599999999</c:v>
                </c:pt>
                <c:pt idx="25">
                  <c:v>383.97009400000002</c:v>
                </c:pt>
                <c:pt idx="26">
                  <c:v>342.14001400000001</c:v>
                </c:pt>
                <c:pt idx="27">
                  <c:v>392.63999799999999</c:v>
                </c:pt>
                <c:pt idx="28">
                  <c:v>367.55999700000001</c:v>
                </c:pt>
                <c:pt idx="29">
                  <c:v>333.96996999999999</c:v>
                </c:pt>
                <c:pt idx="30">
                  <c:v>377.94000099999897</c:v>
                </c:pt>
                <c:pt idx="31">
                  <c:v>381.81996099999998</c:v>
                </c:pt>
                <c:pt idx="32">
                  <c:v>346.26000900000003</c:v>
                </c:pt>
                <c:pt idx="33">
                  <c:v>350.07000599999998</c:v>
                </c:pt>
                <c:pt idx="34">
                  <c:v>406.16993300000001</c:v>
                </c:pt>
                <c:pt idx="35">
                  <c:v>399.03997700000002</c:v>
                </c:pt>
                <c:pt idx="36">
                  <c:v>376.56997699999999</c:v>
                </c:pt>
                <c:pt idx="37">
                  <c:v>335.17999099999997</c:v>
                </c:pt>
                <c:pt idx="38">
                  <c:v>382.62994099999997</c:v>
                </c:pt>
                <c:pt idx="39">
                  <c:v>384.09992899999997</c:v>
                </c:pt>
                <c:pt idx="40">
                  <c:v>374.19994800000001</c:v>
                </c:pt>
                <c:pt idx="41">
                  <c:v>355.13998299999997</c:v>
                </c:pt>
                <c:pt idx="42">
                  <c:v>356.499999</c:v>
                </c:pt>
                <c:pt idx="43">
                  <c:v>368.50994700000001</c:v>
                </c:pt>
                <c:pt idx="44">
                  <c:v>399.00993199999999</c:v>
                </c:pt>
                <c:pt idx="45">
                  <c:v>365.920029</c:v>
                </c:pt>
                <c:pt idx="46">
                  <c:v>378.69001700000001</c:v>
                </c:pt>
                <c:pt idx="47">
                  <c:v>376.38992200000001</c:v>
                </c:pt>
                <c:pt idx="48">
                  <c:v>355.249969999999</c:v>
                </c:pt>
                <c:pt idx="49">
                  <c:v>390.88999899999999</c:v>
                </c:pt>
                <c:pt idx="50">
                  <c:v>363.82995499999998</c:v>
                </c:pt>
                <c:pt idx="51">
                  <c:v>362.00999400000001</c:v>
                </c:pt>
                <c:pt idx="52">
                  <c:v>377.41000200000002</c:v>
                </c:pt>
                <c:pt idx="53">
                  <c:v>406.35998499999999</c:v>
                </c:pt>
                <c:pt idx="54">
                  <c:v>361.64996400000001</c:v>
                </c:pt>
                <c:pt idx="55">
                  <c:v>404.05001700000003</c:v>
                </c:pt>
                <c:pt idx="56">
                  <c:v>340.57996900000001</c:v>
                </c:pt>
                <c:pt idx="57">
                  <c:v>342.94000199999999</c:v>
                </c:pt>
                <c:pt idx="58">
                  <c:v>385.47999399999998</c:v>
                </c:pt>
                <c:pt idx="59">
                  <c:v>417.899945</c:v>
                </c:pt>
                <c:pt idx="60">
                  <c:v>394.04987799999998</c:v>
                </c:pt>
                <c:pt idx="61">
                  <c:v>376.12004100000001</c:v>
                </c:pt>
                <c:pt idx="62">
                  <c:v>399.169983</c:v>
                </c:pt>
                <c:pt idx="63">
                  <c:v>364.76994200000001</c:v>
                </c:pt>
                <c:pt idx="64">
                  <c:v>434.28982100000002</c:v>
                </c:pt>
                <c:pt idx="65">
                  <c:v>367.67997700000001</c:v>
                </c:pt>
                <c:pt idx="66">
                  <c:v>356.98995599999898</c:v>
                </c:pt>
                <c:pt idx="67">
                  <c:v>366.84995999999899</c:v>
                </c:pt>
                <c:pt idx="68">
                  <c:v>375.56004200000001</c:v>
                </c:pt>
                <c:pt idx="69">
                  <c:v>364.04993999999999</c:v>
                </c:pt>
                <c:pt idx="70">
                  <c:v>384.39996499999899</c:v>
                </c:pt>
                <c:pt idx="71">
                  <c:v>366.16996799999998</c:v>
                </c:pt>
                <c:pt idx="72">
                  <c:v>388.18003700000003</c:v>
                </c:pt>
                <c:pt idx="73">
                  <c:v>362.070021</c:v>
                </c:pt>
                <c:pt idx="74">
                  <c:v>352.89991800000001</c:v>
                </c:pt>
                <c:pt idx="75">
                  <c:v>398.540007</c:v>
                </c:pt>
                <c:pt idx="76">
                  <c:v>372.15997399999998</c:v>
                </c:pt>
                <c:pt idx="77">
                  <c:v>451.33998100000002</c:v>
                </c:pt>
                <c:pt idx="78">
                  <c:v>334.96992399999999</c:v>
                </c:pt>
                <c:pt idx="79">
                  <c:v>366.059935</c:v>
                </c:pt>
                <c:pt idx="80">
                  <c:v>424.39991500000002</c:v>
                </c:pt>
                <c:pt idx="81">
                  <c:v>398.67996199999999</c:v>
                </c:pt>
                <c:pt idx="82">
                  <c:v>367.129974</c:v>
                </c:pt>
                <c:pt idx="83">
                  <c:v>373.16999499999997</c:v>
                </c:pt>
                <c:pt idx="84">
                  <c:v>379.38998299999901</c:v>
                </c:pt>
                <c:pt idx="85">
                  <c:v>378.38992300000001</c:v>
                </c:pt>
                <c:pt idx="86">
                  <c:v>450.13000399999999</c:v>
                </c:pt>
                <c:pt idx="87">
                  <c:v>388.58996300000001</c:v>
                </c:pt>
                <c:pt idx="88">
                  <c:v>385.39004199999999</c:v>
                </c:pt>
                <c:pt idx="89">
                  <c:v>435.40000800000001</c:v>
                </c:pt>
                <c:pt idx="90">
                  <c:v>417.64996200000002</c:v>
                </c:pt>
                <c:pt idx="91">
                  <c:v>437.04003799999998</c:v>
                </c:pt>
                <c:pt idx="92">
                  <c:v>391.269926</c:v>
                </c:pt>
                <c:pt idx="93">
                  <c:v>395.730009</c:v>
                </c:pt>
                <c:pt idx="94">
                  <c:v>373.72000100000002</c:v>
                </c:pt>
                <c:pt idx="95">
                  <c:v>387.080017</c:v>
                </c:pt>
                <c:pt idx="96">
                  <c:v>391.65998599999898</c:v>
                </c:pt>
                <c:pt idx="97">
                  <c:v>428.81004300000001</c:v>
                </c:pt>
                <c:pt idx="98">
                  <c:v>425.07003600000002</c:v>
                </c:pt>
                <c:pt idx="99">
                  <c:v>381.11994600000003</c:v>
                </c:pt>
                <c:pt idx="100">
                  <c:v>402.88002</c:v>
                </c:pt>
                <c:pt idx="101">
                  <c:v>422.94998199999998</c:v>
                </c:pt>
                <c:pt idx="102">
                  <c:v>410.56001099999997</c:v>
                </c:pt>
                <c:pt idx="103">
                  <c:v>394.68996800000002</c:v>
                </c:pt>
                <c:pt idx="104">
                  <c:v>381.59994399999999</c:v>
                </c:pt>
                <c:pt idx="105">
                  <c:v>405.569928</c:v>
                </c:pt>
                <c:pt idx="106">
                  <c:v>421.52999799999998</c:v>
                </c:pt>
                <c:pt idx="107">
                  <c:v>400.11002999999999</c:v>
                </c:pt>
                <c:pt idx="108">
                  <c:v>419.769971</c:v>
                </c:pt>
                <c:pt idx="109">
                  <c:v>417.40000700000002</c:v>
                </c:pt>
                <c:pt idx="110">
                  <c:v>411.70001000000002</c:v>
                </c:pt>
                <c:pt idx="111">
                  <c:v>435.58999499999999</c:v>
                </c:pt>
                <c:pt idx="112">
                  <c:v>387.42993000000001</c:v>
                </c:pt>
                <c:pt idx="113">
                  <c:v>408.56996099999998</c:v>
                </c:pt>
                <c:pt idx="114">
                  <c:v>393.23997200000002</c:v>
                </c:pt>
                <c:pt idx="115">
                  <c:v>382.08999399999999</c:v>
                </c:pt>
                <c:pt idx="116">
                  <c:v>430.57998700000002</c:v>
                </c:pt>
                <c:pt idx="117">
                  <c:v>386.04003699999998</c:v>
                </c:pt>
                <c:pt idx="118">
                  <c:v>397.01995499999998</c:v>
                </c:pt>
                <c:pt idx="119">
                  <c:v>410.88000299999999</c:v>
                </c:pt>
                <c:pt idx="120">
                  <c:v>432.16001799999998</c:v>
                </c:pt>
                <c:pt idx="121">
                  <c:v>433.28991500000001</c:v>
                </c:pt>
                <c:pt idx="122">
                  <c:v>428.449962999999</c:v>
                </c:pt>
                <c:pt idx="123">
                  <c:v>402.44998099999998</c:v>
                </c:pt>
                <c:pt idx="124">
                  <c:v>426.269926</c:v>
                </c:pt>
                <c:pt idx="125">
                  <c:v>458.41000200000002</c:v>
                </c:pt>
                <c:pt idx="126">
                  <c:v>443.119933</c:v>
                </c:pt>
                <c:pt idx="127">
                  <c:v>448.98007200000001</c:v>
                </c:pt>
                <c:pt idx="128">
                  <c:v>431.189956</c:v>
                </c:pt>
                <c:pt idx="129">
                  <c:v>408.96998500000001</c:v>
                </c:pt>
                <c:pt idx="130">
                  <c:v>468.20999</c:v>
                </c:pt>
                <c:pt idx="131">
                  <c:v>462.59998899999999</c:v>
                </c:pt>
                <c:pt idx="132">
                  <c:v>418.94999399999898</c:v>
                </c:pt>
                <c:pt idx="133">
                  <c:v>410.660033</c:v>
                </c:pt>
                <c:pt idx="134">
                  <c:v>428.139951</c:v>
                </c:pt>
                <c:pt idx="135">
                  <c:v>427.44998199999998</c:v>
                </c:pt>
                <c:pt idx="136">
                  <c:v>400.62994500000002</c:v>
                </c:pt>
                <c:pt idx="137">
                  <c:v>413.05993899999999</c:v>
                </c:pt>
                <c:pt idx="138">
                  <c:v>419.75002899999998</c:v>
                </c:pt>
                <c:pt idx="139">
                  <c:v>425.97003000000001</c:v>
                </c:pt>
                <c:pt idx="140">
                  <c:v>410.13001800000001</c:v>
                </c:pt>
                <c:pt idx="141">
                  <c:v>451.99001800000002</c:v>
                </c:pt>
                <c:pt idx="142">
                  <c:v>460.85992299999998</c:v>
                </c:pt>
                <c:pt idx="143">
                  <c:v>417.040021999999</c:v>
                </c:pt>
                <c:pt idx="144">
                  <c:v>424.46993900000001</c:v>
                </c:pt>
                <c:pt idx="145">
                  <c:v>425.60995300000002</c:v>
                </c:pt>
                <c:pt idx="146">
                  <c:v>412.17999099999997</c:v>
                </c:pt>
                <c:pt idx="147">
                  <c:v>421.28999199999998</c:v>
                </c:pt>
                <c:pt idx="148">
                  <c:v>444.999966999999</c:v>
                </c:pt>
                <c:pt idx="149">
                  <c:v>427.42996099999903</c:v>
                </c:pt>
                <c:pt idx="150">
                  <c:v>474.30003199999999</c:v>
                </c:pt>
                <c:pt idx="151">
                  <c:v>412.15997099999998</c:v>
                </c:pt>
                <c:pt idx="152">
                  <c:v>430.269927</c:v>
                </c:pt>
                <c:pt idx="153">
                  <c:v>445.659910999999</c:v>
                </c:pt>
                <c:pt idx="154">
                  <c:v>436.229962</c:v>
                </c:pt>
                <c:pt idx="155">
                  <c:v>433.46006599999998</c:v>
                </c:pt>
                <c:pt idx="156">
                  <c:v>451.84994499999999</c:v>
                </c:pt>
                <c:pt idx="157">
                  <c:v>425.940001</c:v>
                </c:pt>
                <c:pt idx="158">
                  <c:v>451.199951</c:v>
                </c:pt>
                <c:pt idx="159">
                  <c:v>427.22999499999997</c:v>
                </c:pt>
                <c:pt idx="160">
                  <c:v>404.30994999999899</c:v>
                </c:pt>
                <c:pt idx="161">
                  <c:v>419.929959</c:v>
                </c:pt>
                <c:pt idx="162">
                  <c:v>433.82000699999998</c:v>
                </c:pt>
                <c:pt idx="163">
                  <c:v>405.52999899999998</c:v>
                </c:pt>
                <c:pt idx="164">
                  <c:v>445.89001300000001</c:v>
                </c:pt>
                <c:pt idx="165">
                  <c:v>450.90005500000001</c:v>
                </c:pt>
                <c:pt idx="166">
                  <c:v>413.36999500000002</c:v>
                </c:pt>
                <c:pt idx="167">
                  <c:v>446.59010499999999</c:v>
                </c:pt>
                <c:pt idx="168">
                  <c:v>429.42996099999999</c:v>
                </c:pt>
                <c:pt idx="169">
                  <c:v>436.10999800000002</c:v>
                </c:pt>
                <c:pt idx="170">
                  <c:v>411.72988700000002</c:v>
                </c:pt>
                <c:pt idx="171">
                  <c:v>383.96000500000002</c:v>
                </c:pt>
                <c:pt idx="172">
                  <c:v>410.209915999999</c:v>
                </c:pt>
                <c:pt idx="173">
                  <c:v>412.62988200000001</c:v>
                </c:pt>
                <c:pt idx="174">
                  <c:v>451.85000500000001</c:v>
                </c:pt>
                <c:pt idx="175">
                  <c:v>419.31994400000002</c:v>
                </c:pt>
                <c:pt idx="176">
                  <c:v>399.26997399999999</c:v>
                </c:pt>
                <c:pt idx="177">
                  <c:v>429.63995299999999</c:v>
                </c:pt>
                <c:pt idx="178">
                  <c:v>428.50997899999999</c:v>
                </c:pt>
                <c:pt idx="179">
                  <c:v>426.76992899999999</c:v>
                </c:pt>
                <c:pt idx="180">
                  <c:v>427.82005400000003</c:v>
                </c:pt>
                <c:pt idx="181">
                  <c:v>445.979962</c:v>
                </c:pt>
                <c:pt idx="182">
                  <c:v>449.35000700000001</c:v>
                </c:pt>
                <c:pt idx="183">
                  <c:v>435.56997699999999</c:v>
                </c:pt>
                <c:pt idx="184">
                  <c:v>435.83003300000001</c:v>
                </c:pt>
                <c:pt idx="185">
                  <c:v>465.96000800000002</c:v>
                </c:pt>
                <c:pt idx="186">
                  <c:v>435.30998199999999</c:v>
                </c:pt>
                <c:pt idx="187">
                  <c:v>408.57003700000001</c:v>
                </c:pt>
                <c:pt idx="188">
                  <c:v>451.210036</c:v>
                </c:pt>
                <c:pt idx="189">
                  <c:v>460.54002400000002</c:v>
                </c:pt>
                <c:pt idx="190">
                  <c:v>437.35000599999898</c:v>
                </c:pt>
                <c:pt idx="191">
                  <c:v>450.06995999999998</c:v>
                </c:pt>
                <c:pt idx="192">
                  <c:v>429.879987999999</c:v>
                </c:pt>
                <c:pt idx="193">
                  <c:v>408.55990500000001</c:v>
                </c:pt>
                <c:pt idx="194">
                  <c:v>424.12997299999898</c:v>
                </c:pt>
                <c:pt idx="195">
                  <c:v>441.01002399999999</c:v>
                </c:pt>
                <c:pt idx="196">
                  <c:v>438.039962</c:v>
                </c:pt>
                <c:pt idx="197">
                  <c:v>457.71995399999997</c:v>
                </c:pt>
                <c:pt idx="198">
                  <c:v>419.479917</c:v>
                </c:pt>
                <c:pt idx="199">
                  <c:v>430.78998999999999</c:v>
                </c:pt>
                <c:pt idx="200">
                  <c:v>455.14993299999998</c:v>
                </c:pt>
                <c:pt idx="201">
                  <c:v>425.35990800000002</c:v>
                </c:pt>
                <c:pt idx="202">
                  <c:v>425.93998599999998</c:v>
                </c:pt>
                <c:pt idx="203">
                  <c:v>425.26000900000003</c:v>
                </c:pt>
                <c:pt idx="204">
                  <c:v>443.30998199999999</c:v>
                </c:pt>
                <c:pt idx="205">
                  <c:v>457.19993399999998</c:v>
                </c:pt>
                <c:pt idx="206">
                  <c:v>465.91000500000001</c:v>
                </c:pt>
                <c:pt idx="207">
                  <c:v>447.38998500000002</c:v>
                </c:pt>
                <c:pt idx="208">
                  <c:v>428.95996300000002</c:v>
                </c:pt>
                <c:pt idx="209">
                  <c:v>420.48995699999898</c:v>
                </c:pt>
                <c:pt idx="210">
                  <c:v>452.96002099999998</c:v>
                </c:pt>
                <c:pt idx="211">
                  <c:v>443.20001100000002</c:v>
                </c:pt>
                <c:pt idx="212">
                  <c:v>418.27005100000002</c:v>
                </c:pt>
                <c:pt idx="213">
                  <c:v>460.01994200000001</c:v>
                </c:pt>
                <c:pt idx="214">
                  <c:v>428.56991299999999</c:v>
                </c:pt>
                <c:pt idx="215">
                  <c:v>438.659986</c:v>
                </c:pt>
                <c:pt idx="216">
                  <c:v>449.57998400000002</c:v>
                </c:pt>
                <c:pt idx="217">
                  <c:v>423.70996000000002</c:v>
                </c:pt>
                <c:pt idx="218">
                  <c:v>428.47000100000002</c:v>
                </c:pt>
                <c:pt idx="219">
                  <c:v>483.97997700000002</c:v>
                </c:pt>
                <c:pt idx="220">
                  <c:v>446.46002099999998</c:v>
                </c:pt>
                <c:pt idx="221">
                  <c:v>425.47000100000002</c:v>
                </c:pt>
                <c:pt idx="222">
                  <c:v>495.86002999999999</c:v>
                </c:pt>
                <c:pt idx="223">
                  <c:v>456.18997000000002</c:v>
                </c:pt>
                <c:pt idx="224">
                  <c:v>467.470000999999</c:v>
                </c:pt>
                <c:pt idx="225">
                  <c:v>430.27000399999997</c:v>
                </c:pt>
                <c:pt idx="226">
                  <c:v>486.61991799999998</c:v>
                </c:pt>
                <c:pt idx="227">
                  <c:v>464.13003500000002</c:v>
                </c:pt>
                <c:pt idx="228">
                  <c:v>413.20997399999999</c:v>
                </c:pt>
                <c:pt idx="229">
                  <c:v>438.09997299999998</c:v>
                </c:pt>
                <c:pt idx="230">
                  <c:v>434.07003700000001</c:v>
                </c:pt>
                <c:pt idx="231">
                  <c:v>414.64999299999897</c:v>
                </c:pt>
                <c:pt idx="232">
                  <c:v>444.61993100000001</c:v>
                </c:pt>
                <c:pt idx="233">
                  <c:v>438.659987</c:v>
                </c:pt>
                <c:pt idx="234">
                  <c:v>485.31994500000002</c:v>
                </c:pt>
                <c:pt idx="235">
                  <c:v>427.33994799999999</c:v>
                </c:pt>
                <c:pt idx="236">
                  <c:v>463.43002100000001</c:v>
                </c:pt>
                <c:pt idx="237">
                  <c:v>480.779967</c:v>
                </c:pt>
                <c:pt idx="238">
                  <c:v>447.91996799999998</c:v>
                </c:pt>
                <c:pt idx="239">
                  <c:v>440.02999599999998</c:v>
                </c:pt>
                <c:pt idx="240">
                  <c:v>452.199996</c:v>
                </c:pt>
                <c:pt idx="241">
                  <c:v>446.75994700000001</c:v>
                </c:pt>
                <c:pt idx="242">
                  <c:v>463.69993599999998</c:v>
                </c:pt>
                <c:pt idx="243">
                  <c:v>443.70996100000002</c:v>
                </c:pt>
                <c:pt idx="244">
                  <c:v>457.42994399999998</c:v>
                </c:pt>
                <c:pt idx="245">
                  <c:v>432.069975</c:v>
                </c:pt>
                <c:pt idx="246">
                  <c:v>445.42993000000001</c:v>
                </c:pt>
                <c:pt idx="247">
                  <c:v>424.779875</c:v>
                </c:pt>
                <c:pt idx="248">
                  <c:v>455.66000400000001</c:v>
                </c:pt>
                <c:pt idx="249">
                  <c:v>434.27003300000001</c:v>
                </c:pt>
                <c:pt idx="250">
                  <c:v>488.58003100000002</c:v>
                </c:pt>
                <c:pt idx="251">
                  <c:v>440.04002200000002</c:v>
                </c:pt>
                <c:pt idx="252">
                  <c:v>450.689954</c:v>
                </c:pt>
                <c:pt idx="253">
                  <c:v>452.46998400000001</c:v>
                </c:pt>
                <c:pt idx="254">
                  <c:v>468.189954</c:v>
                </c:pt>
                <c:pt idx="255">
                  <c:v>443.88004799999999</c:v>
                </c:pt>
                <c:pt idx="256">
                  <c:v>460.31994700000001</c:v>
                </c:pt>
                <c:pt idx="257">
                  <c:v>509.61002999999999</c:v>
                </c:pt>
                <c:pt idx="258">
                  <c:v>455.16003499999999</c:v>
                </c:pt>
                <c:pt idx="259">
                  <c:v>425.45996300000002</c:v>
                </c:pt>
                <c:pt idx="260">
                  <c:v>438.52998200000002</c:v>
                </c:pt>
                <c:pt idx="261">
                  <c:v>454.15995800000002</c:v>
                </c:pt>
                <c:pt idx="262">
                  <c:v>505.119978</c:v>
                </c:pt>
                <c:pt idx="263">
                  <c:v>442.060044</c:v>
                </c:pt>
                <c:pt idx="264">
                  <c:v>526.42001400000004</c:v>
                </c:pt>
                <c:pt idx="265">
                  <c:v>420.77995299999998</c:v>
                </c:pt>
                <c:pt idx="266">
                  <c:v>455.98002500000001</c:v>
                </c:pt>
                <c:pt idx="267">
                  <c:v>473.70992899999999</c:v>
                </c:pt>
                <c:pt idx="268">
                  <c:v>487.660033</c:v>
                </c:pt>
                <c:pt idx="269">
                  <c:v>449.78002800000002</c:v>
                </c:pt>
                <c:pt idx="270">
                  <c:v>451.33994799999999</c:v>
                </c:pt>
                <c:pt idx="271">
                  <c:v>495.440001</c:v>
                </c:pt>
                <c:pt idx="272">
                  <c:v>469.03005899999999</c:v>
                </c:pt>
                <c:pt idx="273">
                  <c:v>436.91996399999903</c:v>
                </c:pt>
                <c:pt idx="274">
                  <c:v>427.86996399999998</c:v>
                </c:pt>
                <c:pt idx="275">
                  <c:v>460.25996500000002</c:v>
                </c:pt>
                <c:pt idx="276">
                  <c:v>449.09997499999997</c:v>
                </c:pt>
                <c:pt idx="277">
                  <c:v>450.78999199999998</c:v>
                </c:pt>
                <c:pt idx="278">
                  <c:v>454.08006</c:v>
                </c:pt>
                <c:pt idx="279">
                  <c:v>476.87000799999998</c:v>
                </c:pt>
                <c:pt idx="280">
                  <c:v>467.72999399999998</c:v>
                </c:pt>
                <c:pt idx="281">
                  <c:v>448.92004300000002</c:v>
                </c:pt>
                <c:pt idx="282">
                  <c:v>459.80998199999999</c:v>
                </c:pt>
                <c:pt idx="283">
                  <c:v>477.43002200000001</c:v>
                </c:pt>
                <c:pt idx="284">
                  <c:v>473.50001300000002</c:v>
                </c:pt>
                <c:pt idx="285">
                  <c:v>483.37995899999999</c:v>
                </c:pt>
                <c:pt idx="286">
                  <c:v>434.32000699999998</c:v>
                </c:pt>
                <c:pt idx="287">
                  <c:v>473.160033</c:v>
                </c:pt>
                <c:pt idx="288">
                  <c:v>449.26995699999998</c:v>
                </c:pt>
                <c:pt idx="289">
                  <c:v>467.05990200000002</c:v>
                </c:pt>
                <c:pt idx="290">
                  <c:v>429.64993299999998</c:v>
                </c:pt>
                <c:pt idx="291">
                  <c:v>458.96005100000002</c:v>
                </c:pt>
                <c:pt idx="292">
                  <c:v>434.17999099999997</c:v>
                </c:pt>
                <c:pt idx="293">
                  <c:v>448.93992600000001</c:v>
                </c:pt>
                <c:pt idx="294">
                  <c:v>466.05003199999999</c:v>
                </c:pt>
                <c:pt idx="295">
                  <c:v>445.58997799999997</c:v>
                </c:pt>
                <c:pt idx="296">
                  <c:v>464.97006099999999</c:v>
                </c:pt>
                <c:pt idx="297">
                  <c:v>433.69000199999999</c:v>
                </c:pt>
                <c:pt idx="298">
                  <c:v>464.849955999999</c:v>
                </c:pt>
                <c:pt idx="299">
                  <c:v>469.15001000000001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37-4958-B14A-C4D39D0B3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178591"/>
        <c:axId val="419240511"/>
      </c:lineChart>
      <c:catAx>
        <c:axId val="42217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40511"/>
        <c:crosses val="autoZero"/>
        <c:auto val="1"/>
        <c:lblAlgn val="ctr"/>
        <c:lblOffset val="100"/>
        <c:noMultiLvlLbl val="0"/>
      </c:catAx>
      <c:valAx>
        <c:axId val="41924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7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49C8-5CED-E703-66B8-95FDA92F6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DAAB-4EC5-7657-97EC-B06D7FA5B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8814-6119-3097-D28F-5339AE41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1B3E-C7D8-9DB8-97EE-4D12125D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CB21-245D-96B0-F189-B1FB2F0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1763-A00D-05D8-F6F0-C970EBA2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2DCFF-04DE-8F5B-2B95-6B5E7E99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43E7-1AC3-934F-770B-EA9652CA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D393-A495-4BA1-A78F-E27DE117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696C-C349-66D6-C919-4401289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06CE4-D447-6D0D-4FF7-C83413AB0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45AA8-F96F-9E8F-E769-D7EA2E17B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AC73-AFFD-6CC3-2685-3E9BCC1B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52DC-6EE1-1B53-C1BA-390E5BC3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18F5-4098-94D4-7255-9D844215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B365-7506-A2C5-1CA9-E07FB19F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792-A64C-6937-8C7B-9199B8D5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6907-E8AF-DD87-0DBF-3B2E2D00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7868-9A46-DB77-A97B-DFB7CA72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FCE5-6396-45FB-3E42-063AB6A0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DE4F-A0BD-D50C-4870-D5B7B7A9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3B8F-668C-6BAB-49D7-4C116305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A3B6-F756-962C-2366-8DC67A23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C298-6546-B0E6-651C-1D9F8EE9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4497-B46B-2A9D-74BE-6F5C40B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4BB4-997F-4401-27F3-CD4B3DF2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2A6A-4552-CBE1-E855-97A541507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41C0F-0F57-6A53-6A07-19E5818F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0679-0EA6-7B10-7582-17C59E43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7A95B-160D-E54E-0F65-DF4D6DB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9A951-8C64-4754-F5E8-FA681815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34A3-A299-5B49-118E-1DCDB30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2CE9-1373-51FA-BFD8-6C78A903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984C-356F-0D06-824D-0A0B5817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C442B-1F87-CB36-784F-696AD78D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FE9FB-7CB7-BDC0-B98E-BE322CE5E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86B54-BC3C-76F7-9689-A0C3D8F0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21C4A-2D1D-F7FB-1FE5-00F0C04E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0D54A-3802-1153-2D89-C42FB6E0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23AC-4297-918F-E6E2-02A2BA46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7754C-AE06-B903-F4DC-6ECA9145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45F9C-7C21-BEDB-1994-7DA35CEA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181AF-50AE-E8DD-12CF-0759FF9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FA827-375E-15C3-2352-BA931412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C9F55-E490-9259-2A87-1089B26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DAC6-657B-0CEF-4300-E54CD0A1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B862-7B66-D1FD-873F-ED5A619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D171-13C4-89F6-F469-866611F9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1D6ED-ED1C-1D18-7A08-EBBFF52D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1F8A6-7A21-8AB2-BF20-B339FDE9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BDE9-44F4-052A-D759-7FB3069B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62D3E-0EF3-4A36-9E83-C9EB4F59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E13A-BC1D-36F9-9997-4DC3A52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AADB-3E6E-740F-2746-B95B93FE7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2A20F-5FE7-C0FE-0216-3C39B2C5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6EA-7C29-88ED-A6A2-8FC30187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7613-953F-CF99-DB0D-C6DC22C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1635-8599-F2F7-3675-32447D93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679E5-70E8-BFD6-3A02-0EF1856E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65A4-9621-F2C9-10E0-5DDDED9A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D3CE-F6B7-0862-5D68-EB0AA43C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BCF6-B764-45A4-B473-6E43391A01A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EF3B-B651-1694-8317-F07C2FD49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FA3F-F1A1-5521-BB66-30E7ED23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1DAC-4867-4DFB-BC0A-CFDC8A4C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irect.mit.edu/evco/article-abstract/15/3/369/1274/A-Graph-Based-Evolutionary-Algorithm-Genetic?redirectedFrom=fulltext" TargetMode="External"/><Relationship Id="rId3" Type="http://schemas.openxmlformats.org/officeDocument/2006/relationships/hyperlink" Target="https://citeseerx.ist.psu.edu/document?repid=rep1&amp;type=pdf&amp;doi=276fb78e66c3646a67980d728d30ef5bad0dbfeb" TargetMode="External"/><Relationship Id="rId7" Type="http://schemas.openxmlformats.org/officeDocument/2006/relationships/hyperlink" Target="https://www.jstage.jst.go.jp/article/sicetr1965/42/5/42_5_559/_article/-char/en" TargetMode="External"/><Relationship Id="rId2" Type="http://schemas.openxmlformats.org/officeDocument/2006/relationships/hyperlink" Target="https://www.mdpi.com/2076-3417/11/23/112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6060592" TargetMode="External"/><Relationship Id="rId5" Type="http://schemas.openxmlformats.org/officeDocument/2006/relationships/hyperlink" Target="https://ieeexplore.ieee.org/abstract/document/5642366" TargetMode="External"/><Relationship Id="rId4" Type="http://schemas.openxmlformats.org/officeDocument/2006/relationships/hyperlink" Target="https://www.researchgate.net/profile/Kyle-Hammerberg-2/publication/361160692_Deep_Reinforcement_Learning_in_Quantitative_Finance/links/629ffd7ac660ab61f86b47db/Deep-Reinforcement-Learning-in-Quantitative-Finance.pdf" TargetMode="External"/><Relationship Id="rId9" Type="http://schemas.openxmlformats.org/officeDocument/2006/relationships/hyperlink" Target="https://ieeexplore.ieee.org/abstract/document/410864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942-8BE4-4B63-0030-6929F11D2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Genetic Network Programming (GNP)-SARSA Algorithm to Trade US Equity Options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16A1-F81F-70E2-2C8D-476F646C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Pranav Rupireddy </a:t>
            </a:r>
          </a:p>
        </p:txBody>
      </p:sp>
    </p:spTree>
    <p:extLst>
      <p:ext uri="{BB962C8B-B14F-4D97-AF65-F5344CB8AC3E}">
        <p14:creationId xmlns:p14="http://schemas.microsoft.com/office/powerpoint/2010/main" val="216082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5594-C962-B977-2F47-EA463CEF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GNP-SARSA: More Overview + Traversal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34B73-CFF6-1C9C-9504-9EBCEDA5C9EC}"/>
              </a:ext>
            </a:extLst>
          </p:cNvPr>
          <p:cNvSpPr txBox="1"/>
          <p:nvPr/>
        </p:nvSpPr>
        <p:spPr>
          <a:xfrm>
            <a:off x="743310" y="1854590"/>
            <a:ext cx="66617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individual is composed of 30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types of nodes: judgement node (20) and processing node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node consists of </a:t>
            </a:r>
            <a:r>
              <a:rPr lang="en-US" sz="2000" dirty="0" err="1"/>
              <a:t>subnodes</a:t>
            </a:r>
            <a:r>
              <a:rPr lang="en-US" sz="2000" dirty="0"/>
              <a:t> of the same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Node = state, </a:t>
            </a:r>
            <a:r>
              <a:rPr lang="en-US" sz="2000" dirty="0" err="1"/>
              <a:t>Subnode</a:t>
            </a:r>
            <a:r>
              <a:rPr lang="en-US" sz="2000" dirty="0"/>
              <a:t> = action</a:t>
            </a:r>
          </a:p>
          <a:p>
            <a:endParaRPr lang="en-US" sz="2000" dirty="0"/>
          </a:p>
          <a:p>
            <a:r>
              <a:rPr lang="en-US" sz="2000" dirty="0"/>
              <a:t>Traversal</a:t>
            </a:r>
          </a:p>
          <a:p>
            <a:pPr marL="457200" indent="-457200">
              <a:buAutoNum type="arabicParenR"/>
            </a:pPr>
            <a:r>
              <a:rPr lang="en-US" sz="2000" dirty="0"/>
              <a:t>Initial State (Node) kicked off with start node</a:t>
            </a:r>
          </a:p>
          <a:p>
            <a:pPr marL="457200" indent="-457200">
              <a:buAutoNum type="arabicParenR"/>
            </a:pPr>
            <a:r>
              <a:rPr lang="en-US" sz="2000" dirty="0" err="1"/>
              <a:t>Subnode</a:t>
            </a:r>
            <a:r>
              <a:rPr lang="en-US" sz="2000" dirty="0"/>
              <a:t> chosen with epsilon-greedy strategy (node-</a:t>
            </a:r>
            <a:r>
              <a:rPr lang="en-US" sz="2000" dirty="0" err="1"/>
              <a:t>subnode</a:t>
            </a:r>
            <a:r>
              <a:rPr lang="en-US" sz="2000" dirty="0"/>
              <a:t> defines state-action pair)</a:t>
            </a:r>
          </a:p>
          <a:p>
            <a:pPr marL="457200" indent="-457200">
              <a:buAutoNum type="arabicParenR"/>
            </a:pPr>
            <a:r>
              <a:rPr lang="en-US" sz="2000" dirty="0"/>
              <a:t>Buy/Sell potentially if this is a processing </a:t>
            </a:r>
            <a:r>
              <a:rPr lang="en-US" sz="2000" dirty="0" err="1"/>
              <a:t>subnode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Move to next node </a:t>
            </a:r>
          </a:p>
          <a:p>
            <a:pPr marL="457200" indent="-457200">
              <a:buAutoNum type="arabicParenR"/>
            </a:pPr>
            <a:r>
              <a:rPr lang="en-US" sz="2000" dirty="0"/>
              <a:t>Go back to #2 if you aren’t out of training data (and apply SARSA update potentially)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59EE2A86-9F7E-0541-AAAA-23BB8A24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868" y="3178954"/>
            <a:ext cx="7649687" cy="876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5F27E-B7EE-6ABD-1255-9F7A6416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509" y="4498566"/>
            <a:ext cx="2915057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409E5-C5CE-7D3D-263B-7FCBDFB1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94" y="3015052"/>
            <a:ext cx="905001" cy="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2A45-2054-5F52-0E3D-05C8E572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GNP-SARSA: Judgement (Sub)Node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73A61-C495-75DE-B74E-4AAC923CC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091C0-8B50-DA83-D7DC-E98E6080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01" y="1483742"/>
            <a:ext cx="3200925" cy="2872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F8A59-DAE9-E72E-DA1A-929B940AF3B8}"/>
              </a:ext>
            </a:extLst>
          </p:cNvPr>
          <p:cNvSpPr txBox="1"/>
          <p:nvPr/>
        </p:nvSpPr>
        <p:spPr>
          <a:xfrm>
            <a:off x="120768" y="2624639"/>
            <a:ext cx="12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Variants 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F2FDC-FC0A-AB21-09F6-447B6FCC467D}"/>
              </a:ext>
            </a:extLst>
          </p:cNvPr>
          <p:cNvSpPr txBox="1"/>
          <p:nvPr/>
        </p:nvSpPr>
        <p:spPr>
          <a:xfrm>
            <a:off x="1002101" y="4852278"/>
            <a:ext cx="38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MACD, Dead Cross/Golden Cross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9BCE1-32D8-19B2-AFDB-267BD95CD689}"/>
              </a:ext>
            </a:extLst>
          </p:cNvPr>
          <p:cNvCxnSpPr>
            <a:cxnSpLocks/>
          </p:cNvCxnSpPr>
          <p:nvPr/>
        </p:nvCxnSpPr>
        <p:spPr>
          <a:xfrm>
            <a:off x="4533179" y="3243531"/>
            <a:ext cx="1143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FCB422-2233-F481-FDF8-771E292CF724}"/>
              </a:ext>
            </a:extLst>
          </p:cNvPr>
          <p:cNvSpPr txBox="1"/>
          <p:nvPr/>
        </p:nvSpPr>
        <p:spPr>
          <a:xfrm>
            <a:off x="4697081" y="3295938"/>
            <a:ext cx="11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of 20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64CC01-90F9-97D2-DAF4-CC3A7D71C141}"/>
              </a:ext>
            </a:extLst>
          </p:cNvPr>
          <p:cNvSpPr/>
          <p:nvPr/>
        </p:nvSpPr>
        <p:spPr>
          <a:xfrm>
            <a:off x="5986014" y="2759389"/>
            <a:ext cx="1143002" cy="1002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9008F-EF8A-1E9D-5D98-1A8981663D01}"/>
              </a:ext>
            </a:extLst>
          </p:cNvPr>
          <p:cNvSpPr txBox="1"/>
          <p:nvPr/>
        </p:nvSpPr>
        <p:spPr>
          <a:xfrm>
            <a:off x="6074070" y="3058865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Subnode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390A7A-802B-B519-415B-F48518BB030E}"/>
              </a:ext>
            </a:extLst>
          </p:cNvPr>
          <p:cNvCxnSpPr>
            <a:cxnSpLocks/>
          </p:cNvCxnSpPr>
          <p:nvPr/>
        </p:nvCxnSpPr>
        <p:spPr>
          <a:xfrm flipV="1">
            <a:off x="7377021" y="2362573"/>
            <a:ext cx="1085493" cy="594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F2933D-CC1F-B361-DAAC-845CEF19A7F5}"/>
              </a:ext>
            </a:extLst>
          </p:cNvPr>
          <p:cNvCxnSpPr>
            <a:cxnSpLocks/>
          </p:cNvCxnSpPr>
          <p:nvPr/>
        </p:nvCxnSpPr>
        <p:spPr>
          <a:xfrm>
            <a:off x="7407934" y="3665268"/>
            <a:ext cx="1023665" cy="56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793002-3CD4-CB1D-9366-E4B0027A2C46}"/>
              </a:ext>
            </a:extLst>
          </p:cNvPr>
          <p:cNvSpPr txBox="1"/>
          <p:nvPr/>
        </p:nvSpPr>
        <p:spPr>
          <a:xfrm>
            <a:off x="4697081" y="5695751"/>
            <a:ext cx="73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*Omitted Candlestick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5B233-6F50-BE2C-B6E2-CA58D2FED512}"/>
              </a:ext>
            </a:extLst>
          </p:cNvPr>
          <p:cNvSpPr txBox="1"/>
          <p:nvPr/>
        </p:nvSpPr>
        <p:spPr>
          <a:xfrm>
            <a:off x="8462514" y="2113058"/>
            <a:ext cx="388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 IMX to IMX Values (Individual</a:t>
            </a:r>
          </a:p>
          <a:p>
            <a:r>
              <a:rPr lang="en-US" dirty="0"/>
              <a:t>Variable)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8A4C-C5F4-21C1-27FE-FDEE7D47D068}"/>
              </a:ext>
            </a:extLst>
          </p:cNvPr>
          <p:cNvSpPr txBox="1"/>
          <p:nvPr/>
        </p:nvSpPr>
        <p:spPr>
          <a:xfrm>
            <a:off x="8563875" y="4169527"/>
            <a:ext cx="38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Next Node (3-5 choices)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9D91C-4181-BB98-A264-0F69353135C8}"/>
              </a:ext>
            </a:extLst>
          </p:cNvPr>
          <p:cNvCxnSpPr>
            <a:cxnSpLocks/>
          </p:cNvCxnSpPr>
          <p:nvPr/>
        </p:nvCxnSpPr>
        <p:spPr>
          <a:xfrm flipV="1">
            <a:off x="6581955" y="3900182"/>
            <a:ext cx="0" cy="86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E5DBD3-88E7-33DB-3EDB-CB7357F28F57}"/>
              </a:ext>
            </a:extLst>
          </p:cNvPr>
          <p:cNvSpPr txBox="1"/>
          <p:nvPr/>
        </p:nvSpPr>
        <p:spPr>
          <a:xfrm>
            <a:off x="6096000" y="4852278"/>
            <a:ext cx="112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</a:t>
            </a:r>
          </a:p>
        </p:txBody>
      </p:sp>
    </p:spTree>
    <p:extLst>
      <p:ext uri="{BB962C8B-B14F-4D97-AF65-F5344CB8AC3E}">
        <p14:creationId xmlns:p14="http://schemas.microsoft.com/office/powerpoint/2010/main" val="38862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FAE0-1BE2-F9B9-512C-220B2C0B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 (Sub)Node Representation (My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E6B9-A59A-4A80-1CB0-AF21DF23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 &lt;subnode1’s function&gt;, &lt;node1&gt;, &lt;node2&gt;, &lt;node3&gt;, &lt;node4&gt;, &lt;node5&gt;, </a:t>
            </a:r>
          </a:p>
          <a:p>
            <a:pPr marL="0" indent="0">
              <a:buNone/>
            </a:pPr>
            <a:r>
              <a:rPr lang="en-US" dirty="0"/>
              <a:t>&lt;subnode2’s function&gt;, &lt;node1’&gt;, &lt;node2’&gt;, &lt;node3’&gt;, &lt;node4’&gt;, &lt;node5’&gt;]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-node values are between 0 and 29 (30 total nodes)</a:t>
            </a:r>
          </a:p>
        </p:txBody>
      </p:sp>
    </p:spTree>
    <p:extLst>
      <p:ext uri="{BB962C8B-B14F-4D97-AF65-F5344CB8AC3E}">
        <p14:creationId xmlns:p14="http://schemas.microsoft.com/office/powerpoint/2010/main" val="48210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038C-19AC-8170-F049-D5DD8874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05"/>
            <a:ext cx="10515600" cy="1325563"/>
          </a:xfrm>
        </p:spPr>
        <p:txBody>
          <a:bodyPr/>
          <a:lstStyle/>
          <a:p>
            <a:r>
              <a:rPr lang="en-US" dirty="0"/>
              <a:t>GNP-SARSA: Processing (Sub)Node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1636-B485-19DA-086A-1BA889F7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18169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74551-6C96-2339-2BBC-0E232E18B72B}"/>
              </a:ext>
            </a:extLst>
          </p:cNvPr>
          <p:cNvSpPr txBox="1"/>
          <p:nvPr/>
        </p:nvSpPr>
        <p:spPr>
          <a:xfrm>
            <a:off x="605287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 A (Buy):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62D6F-AF71-2516-FF5A-0E1CC2582420}"/>
              </a:ext>
            </a:extLst>
          </p:cNvPr>
          <p:cNvSpPr txBox="1"/>
          <p:nvPr/>
        </p:nvSpPr>
        <p:spPr>
          <a:xfrm>
            <a:off x="1851451" y="2725290"/>
            <a:ext cx="28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IMX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F8E8F-8689-A643-286A-BF9C3F2FE0FF}"/>
              </a:ext>
            </a:extLst>
          </p:cNvPr>
          <p:cNvSpPr txBox="1"/>
          <p:nvPr/>
        </p:nvSpPr>
        <p:spPr>
          <a:xfrm>
            <a:off x="2396703" y="3081745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[1,0,0,1]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405C-7124-3FFA-D1B1-C8B4AA068A4D}"/>
              </a:ext>
            </a:extLst>
          </p:cNvPr>
          <p:cNvSpPr/>
          <p:nvPr/>
        </p:nvSpPr>
        <p:spPr>
          <a:xfrm>
            <a:off x="4701395" y="2448290"/>
            <a:ext cx="1143002" cy="1002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713E0-EB42-329E-DC13-2A4BB1313818}"/>
              </a:ext>
            </a:extLst>
          </p:cNvPr>
          <p:cNvSpPr txBox="1"/>
          <p:nvPr/>
        </p:nvSpPr>
        <p:spPr>
          <a:xfrm>
            <a:off x="4761780" y="2771844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Subnode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AFBA5-F0E2-CE9C-ABCC-F3859E5DDFCF}"/>
              </a:ext>
            </a:extLst>
          </p:cNvPr>
          <p:cNvCxnSpPr>
            <a:cxnSpLocks/>
          </p:cNvCxnSpPr>
          <p:nvPr/>
        </p:nvCxnSpPr>
        <p:spPr>
          <a:xfrm>
            <a:off x="3791306" y="2956510"/>
            <a:ext cx="849704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100EB2-348D-67D1-0AE2-05DFD3901C91}"/>
              </a:ext>
            </a:extLst>
          </p:cNvPr>
          <p:cNvCxnSpPr>
            <a:cxnSpLocks/>
          </p:cNvCxnSpPr>
          <p:nvPr/>
        </p:nvCxnSpPr>
        <p:spPr>
          <a:xfrm flipV="1">
            <a:off x="6289370" y="2448290"/>
            <a:ext cx="1483028" cy="28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0C2D04-D48D-F919-9283-47E059D46444}"/>
              </a:ext>
            </a:extLst>
          </p:cNvPr>
          <p:cNvSpPr txBox="1"/>
          <p:nvPr/>
        </p:nvSpPr>
        <p:spPr>
          <a:xfrm>
            <a:off x="6311659" y="1554528"/>
            <a:ext cx="33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Average IMX &gt;= </a:t>
            </a:r>
            <a:r>
              <a:rPr lang="en-US" dirty="0" err="1"/>
              <a:t>Subnode’s</a:t>
            </a:r>
            <a:r>
              <a:rPr lang="en-US" dirty="0"/>
              <a:t> Threshold and no Asset on hand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B96F8-D4DE-B7FA-DAE0-7B44F0726491}"/>
              </a:ext>
            </a:extLst>
          </p:cNvPr>
          <p:cNvSpPr txBox="1"/>
          <p:nvPr/>
        </p:nvSpPr>
        <p:spPr>
          <a:xfrm>
            <a:off x="8008187" y="2227602"/>
            <a:ext cx="15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039C42-BA25-034E-C2D8-2701C3E4EEDE}"/>
              </a:ext>
            </a:extLst>
          </p:cNvPr>
          <p:cNvCxnSpPr>
            <a:cxnSpLocks/>
          </p:cNvCxnSpPr>
          <p:nvPr/>
        </p:nvCxnSpPr>
        <p:spPr>
          <a:xfrm>
            <a:off x="6311659" y="3236148"/>
            <a:ext cx="1460739" cy="22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EC1D21-398C-89CF-9B5F-0A6805C89EA1}"/>
              </a:ext>
            </a:extLst>
          </p:cNvPr>
          <p:cNvSpPr txBox="1"/>
          <p:nvPr/>
        </p:nvSpPr>
        <p:spPr>
          <a:xfrm>
            <a:off x="6725726" y="3637781"/>
            <a:ext cx="3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7D590-654D-10F3-768C-87469B64FB7D}"/>
              </a:ext>
            </a:extLst>
          </p:cNvPr>
          <p:cNvSpPr txBox="1"/>
          <p:nvPr/>
        </p:nvSpPr>
        <p:spPr>
          <a:xfrm>
            <a:off x="7817312" y="3255492"/>
            <a:ext cx="3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5A8891-9FF6-C630-B456-9F91A90A2EDA}"/>
              </a:ext>
            </a:extLst>
          </p:cNvPr>
          <p:cNvSpPr txBox="1"/>
          <p:nvPr/>
        </p:nvSpPr>
        <p:spPr>
          <a:xfrm>
            <a:off x="730029" y="4292213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 B (Sell):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69D074-A9A1-E83E-D37E-00CF6C9E2BB0}"/>
              </a:ext>
            </a:extLst>
          </p:cNvPr>
          <p:cNvSpPr txBox="1"/>
          <p:nvPr/>
        </p:nvSpPr>
        <p:spPr>
          <a:xfrm>
            <a:off x="1994883" y="5144237"/>
            <a:ext cx="28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IMX 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286A86-30A9-DA31-6CAB-D6BB7709BDDC}"/>
              </a:ext>
            </a:extLst>
          </p:cNvPr>
          <p:cNvSpPr txBox="1"/>
          <p:nvPr/>
        </p:nvSpPr>
        <p:spPr>
          <a:xfrm>
            <a:off x="2540135" y="5500692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[1,0,0,1]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D1EBF5-D9E1-11EF-5459-BA1962A7FD27}"/>
              </a:ext>
            </a:extLst>
          </p:cNvPr>
          <p:cNvSpPr/>
          <p:nvPr/>
        </p:nvSpPr>
        <p:spPr>
          <a:xfrm>
            <a:off x="4844827" y="4867237"/>
            <a:ext cx="1143002" cy="1002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CDD9B0-7011-12DC-B557-863AF90DB1E6}"/>
              </a:ext>
            </a:extLst>
          </p:cNvPr>
          <p:cNvSpPr txBox="1"/>
          <p:nvPr/>
        </p:nvSpPr>
        <p:spPr>
          <a:xfrm>
            <a:off x="4905212" y="5190791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Subnode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F99E82-A420-5B0A-564D-C11AD7254034}"/>
              </a:ext>
            </a:extLst>
          </p:cNvPr>
          <p:cNvCxnSpPr>
            <a:cxnSpLocks/>
          </p:cNvCxnSpPr>
          <p:nvPr/>
        </p:nvCxnSpPr>
        <p:spPr>
          <a:xfrm>
            <a:off x="3934738" y="5375457"/>
            <a:ext cx="849704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7AC5C-77E4-EF93-9E12-96564A693785}"/>
              </a:ext>
            </a:extLst>
          </p:cNvPr>
          <p:cNvCxnSpPr>
            <a:cxnSpLocks/>
          </p:cNvCxnSpPr>
          <p:nvPr/>
        </p:nvCxnSpPr>
        <p:spPr>
          <a:xfrm flipV="1">
            <a:off x="6432802" y="4867237"/>
            <a:ext cx="1483028" cy="28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C58AA9-B277-7522-2D40-0ADC35973403}"/>
              </a:ext>
            </a:extLst>
          </p:cNvPr>
          <p:cNvSpPr txBox="1"/>
          <p:nvPr/>
        </p:nvSpPr>
        <p:spPr>
          <a:xfrm>
            <a:off x="6455091" y="3973475"/>
            <a:ext cx="33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Average IMX &lt;= </a:t>
            </a:r>
            <a:r>
              <a:rPr lang="en-US" dirty="0" err="1"/>
              <a:t>Subnode’s</a:t>
            </a:r>
            <a:r>
              <a:rPr lang="en-US" dirty="0"/>
              <a:t> Threshold and Asset on hand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488C86-7AD0-5C0D-1285-DEFC3E2FC96E}"/>
              </a:ext>
            </a:extLst>
          </p:cNvPr>
          <p:cNvSpPr txBox="1"/>
          <p:nvPr/>
        </p:nvSpPr>
        <p:spPr>
          <a:xfrm>
            <a:off x="8151619" y="4646549"/>
            <a:ext cx="15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9199E3-BDBE-852C-A79F-4DC830021740}"/>
              </a:ext>
            </a:extLst>
          </p:cNvPr>
          <p:cNvCxnSpPr>
            <a:cxnSpLocks/>
          </p:cNvCxnSpPr>
          <p:nvPr/>
        </p:nvCxnSpPr>
        <p:spPr>
          <a:xfrm>
            <a:off x="6455091" y="5655095"/>
            <a:ext cx="1460739" cy="22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D254C5-5531-244F-BADA-76A12F5227E0}"/>
              </a:ext>
            </a:extLst>
          </p:cNvPr>
          <p:cNvSpPr txBox="1"/>
          <p:nvPr/>
        </p:nvSpPr>
        <p:spPr>
          <a:xfrm>
            <a:off x="6869158" y="6056728"/>
            <a:ext cx="3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CECF15-81C0-59D2-E4C6-88B52C125196}"/>
              </a:ext>
            </a:extLst>
          </p:cNvPr>
          <p:cNvSpPr txBox="1"/>
          <p:nvPr/>
        </p:nvSpPr>
        <p:spPr>
          <a:xfrm>
            <a:off x="7960744" y="5674439"/>
            <a:ext cx="3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54997D-78C2-AF35-7AA5-6260460C229B}"/>
              </a:ext>
            </a:extLst>
          </p:cNvPr>
          <p:cNvCxnSpPr>
            <a:cxnSpLocks/>
          </p:cNvCxnSpPr>
          <p:nvPr/>
        </p:nvCxnSpPr>
        <p:spPr>
          <a:xfrm>
            <a:off x="6441770" y="2887961"/>
            <a:ext cx="227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BF5937-652F-02F1-6769-7903F3075012}"/>
              </a:ext>
            </a:extLst>
          </p:cNvPr>
          <p:cNvSpPr txBox="1"/>
          <p:nvPr/>
        </p:nvSpPr>
        <p:spPr>
          <a:xfrm>
            <a:off x="8786825" y="2631604"/>
            <a:ext cx="33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next node (only 1 option)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BE53E6-7F55-5FF2-0583-2CA2242A8BD8}"/>
              </a:ext>
            </a:extLst>
          </p:cNvPr>
          <p:cNvCxnSpPr>
            <a:cxnSpLocks/>
          </p:cNvCxnSpPr>
          <p:nvPr/>
        </p:nvCxnSpPr>
        <p:spPr>
          <a:xfrm>
            <a:off x="6455091" y="5384084"/>
            <a:ext cx="227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84B186-7C21-114A-BA04-88F2F04E7151}"/>
              </a:ext>
            </a:extLst>
          </p:cNvPr>
          <p:cNvSpPr txBox="1"/>
          <p:nvPr/>
        </p:nvSpPr>
        <p:spPr>
          <a:xfrm>
            <a:off x="8935902" y="4964029"/>
            <a:ext cx="33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next node (only 1 option)</a:t>
            </a:r>
          </a:p>
        </p:txBody>
      </p:sp>
    </p:spTree>
    <p:extLst>
      <p:ext uri="{BB962C8B-B14F-4D97-AF65-F5344CB8AC3E}">
        <p14:creationId xmlns:p14="http://schemas.microsoft.com/office/powerpoint/2010/main" val="294407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D767-7B94-FE80-B243-3B2F7896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(Sub)Node Representation (My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6CB-367A-AD48-7317-6F757A61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 &lt;buy or sell&gt;, &lt;threshold (float between 0 and 1)&gt;, &lt;Q-Value&gt;, &lt;</a:t>
            </a:r>
            <a:r>
              <a:rPr lang="en-US" dirty="0" err="1"/>
              <a:t>next_node</a:t>
            </a:r>
            <a:r>
              <a:rPr lang="en-US" dirty="0"/>
              <a:t>&gt;, 0, 0, &lt;repeat for next </a:t>
            </a:r>
            <a:r>
              <a:rPr lang="en-US" dirty="0" err="1"/>
              <a:t>subnode</a:t>
            </a:r>
            <a:r>
              <a:rPr lang="en-US" dirty="0"/>
              <a:t>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Buy = 21</a:t>
            </a:r>
          </a:p>
          <a:p>
            <a:pPr marL="0" indent="0">
              <a:buNone/>
            </a:pPr>
            <a:r>
              <a:rPr lang="en-US" dirty="0"/>
              <a:t>Sell = 22</a:t>
            </a:r>
          </a:p>
        </p:txBody>
      </p:sp>
    </p:spTree>
    <p:extLst>
      <p:ext uri="{BB962C8B-B14F-4D97-AF65-F5344CB8AC3E}">
        <p14:creationId xmlns:p14="http://schemas.microsoft.com/office/powerpoint/2010/main" val="916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A8A-6D97-2610-6032-B2CECEE7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E5EF-8BB0-542F-C9E8-AA48428B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2294626"/>
            <a:ext cx="11723298" cy="298791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[ &lt;subnode1’s function&gt;, &lt;node1&gt;, &lt;node2&gt;, &lt;node3&gt;, &lt;node4&gt;, &lt;node5&gt;, &lt;subnode2’s function&gt;, &lt;node1’&gt;, &lt;node2’&gt;, &lt;node3’&gt;, &lt;node4’&gt;, &lt;node5’&gt;]</a:t>
            </a:r>
          </a:p>
          <a:p>
            <a:pPr marL="0" indent="0">
              <a:buNone/>
            </a:pPr>
            <a:r>
              <a:rPr lang="en-US" sz="1400" dirty="0"/>
              <a:t>[ &lt;subnode1’s function&gt;, &lt;node1&gt;, &lt;node2&gt;, &lt;node3&gt;, &lt;node4&gt;, &lt;node5&gt;, &lt;subnode2’s function&gt;, &lt;node1’&gt;, &lt;node2’&gt;, &lt;node3’&gt;, &lt;node4’&gt;, &lt;node5’&gt;]</a:t>
            </a:r>
          </a:p>
          <a:p>
            <a:pPr marL="0" indent="0" algn="ctr">
              <a:buNone/>
            </a:pPr>
            <a:r>
              <a:rPr lang="en-US" sz="1400" dirty="0"/>
              <a:t>.</a:t>
            </a:r>
          </a:p>
          <a:p>
            <a:pPr marL="0" indent="0" algn="ctr">
              <a:buNone/>
            </a:pPr>
            <a:r>
              <a:rPr lang="en-US" sz="1400" dirty="0"/>
              <a:t>.</a:t>
            </a:r>
          </a:p>
          <a:p>
            <a:pPr marL="0" indent="0" algn="ctr">
              <a:buNone/>
            </a:pPr>
            <a:r>
              <a:rPr lang="en-US" sz="1400" dirty="0"/>
              <a:t>.</a:t>
            </a:r>
          </a:p>
          <a:p>
            <a:pPr marL="0" indent="0" algn="ctr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 &lt;buy or sell&gt;, &lt;threshold&gt;, &lt;Q-Value&gt;, &lt;</a:t>
            </a:r>
            <a:r>
              <a:rPr lang="en-US" sz="1400" dirty="0" err="1"/>
              <a:t>next_node</a:t>
            </a:r>
            <a:r>
              <a:rPr lang="en-US" sz="1400" dirty="0"/>
              <a:t>&gt;, 0, 0, &lt;buy or sell&gt;, &lt;threshold&gt;, &lt;Q-Value&gt;, &lt;</a:t>
            </a:r>
            <a:r>
              <a:rPr lang="en-US" sz="1400" dirty="0" err="1"/>
              <a:t>next_node</a:t>
            </a:r>
            <a:r>
              <a:rPr lang="en-US" sz="1400" dirty="0"/>
              <a:t>&gt;, 0, 0,]</a:t>
            </a:r>
          </a:p>
          <a:p>
            <a:pPr marL="0" indent="0" algn="ctr">
              <a:buNone/>
            </a:pPr>
            <a:r>
              <a:rPr lang="en-US" sz="1400" dirty="0"/>
              <a:t>.</a:t>
            </a:r>
          </a:p>
          <a:p>
            <a:pPr marL="0" indent="0" algn="ctr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38403A0-66DA-F833-5098-78D73652DDE9}"/>
              </a:ext>
            </a:extLst>
          </p:cNvPr>
          <p:cNvSpPr/>
          <p:nvPr/>
        </p:nvSpPr>
        <p:spPr>
          <a:xfrm>
            <a:off x="621102" y="2294626"/>
            <a:ext cx="138022" cy="18288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34E6A07-F616-E164-FA0E-F0439C8F1AD5}"/>
              </a:ext>
            </a:extLst>
          </p:cNvPr>
          <p:cNvSpPr/>
          <p:nvPr/>
        </p:nvSpPr>
        <p:spPr>
          <a:xfrm>
            <a:off x="621102" y="4252911"/>
            <a:ext cx="138022" cy="9489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6E49B-2D0C-EAF0-624D-D4D3437C9B37}"/>
              </a:ext>
            </a:extLst>
          </p:cNvPr>
          <p:cNvSpPr txBox="1"/>
          <p:nvPr/>
        </p:nvSpPr>
        <p:spPr>
          <a:xfrm>
            <a:off x="276043" y="3070526"/>
            <a:ext cx="60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 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321AC-28A3-F0AA-6880-F23267D861AA}"/>
              </a:ext>
            </a:extLst>
          </p:cNvPr>
          <p:cNvSpPr txBox="1"/>
          <p:nvPr/>
        </p:nvSpPr>
        <p:spPr>
          <a:xfrm>
            <a:off x="224287" y="4588864"/>
            <a:ext cx="61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 P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FAAA7B3-9C57-A2F2-7C19-3B78EC36E974}"/>
              </a:ext>
            </a:extLst>
          </p:cNvPr>
          <p:cNvSpPr/>
          <p:nvPr/>
        </p:nvSpPr>
        <p:spPr>
          <a:xfrm>
            <a:off x="224287" y="2260122"/>
            <a:ext cx="11861321" cy="298791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0322-B4C2-87D0-8B6B-06F9692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Generation Representation</a:t>
            </a:r>
          </a:p>
        </p:txBody>
      </p:sp>
      <p:pic>
        <p:nvPicPr>
          <p:cNvPr id="5" name="Content Placeholder 4" descr="A diagram of a house&#10;&#10;Description automatically generated">
            <a:extLst>
              <a:ext uri="{FF2B5EF4-FFF2-40B4-BE49-F238E27FC236}">
                <a16:creationId xmlns:a16="http://schemas.microsoft.com/office/drawing/2014/main" id="{99A5A023-72CA-2567-7543-53E92E73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91" y="1808956"/>
            <a:ext cx="8305800" cy="2962275"/>
          </a:xfrm>
        </p:spPr>
      </p:pic>
    </p:spTree>
    <p:extLst>
      <p:ext uri="{BB962C8B-B14F-4D97-AF65-F5344CB8AC3E}">
        <p14:creationId xmlns:p14="http://schemas.microsoft.com/office/powerpoint/2010/main" val="141349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4DE4-BC39-353E-AB7A-8E1BB651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57" y="99355"/>
            <a:ext cx="10515600" cy="1325563"/>
          </a:xfrm>
        </p:spPr>
        <p:txBody>
          <a:bodyPr/>
          <a:lstStyle/>
          <a:p>
            <a:r>
              <a:rPr lang="en-US" dirty="0"/>
              <a:t>GNP-SARSA: Evolution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CEE77-EFF7-0F94-9188-40A27986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4" y="1776093"/>
            <a:ext cx="2514729" cy="488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17754C-2B51-010F-208B-2C2995390131}"/>
              </a:ext>
            </a:extLst>
          </p:cNvPr>
          <p:cNvSpPr/>
          <p:nvPr/>
        </p:nvSpPr>
        <p:spPr>
          <a:xfrm>
            <a:off x="3534472" y="1268953"/>
            <a:ext cx="3588589" cy="751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1D652-317A-45B7-3B64-3DF65AEADF65}"/>
              </a:ext>
            </a:extLst>
          </p:cNvPr>
          <p:cNvSpPr txBox="1"/>
          <p:nvPr/>
        </p:nvSpPr>
        <p:spPr>
          <a:xfrm>
            <a:off x="3687559" y="1406761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 individuals of next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336BD3-3E13-1D96-D157-8A6877249154}"/>
              </a:ext>
            </a:extLst>
          </p:cNvPr>
          <p:cNvSpPr/>
          <p:nvPr/>
        </p:nvSpPr>
        <p:spPr>
          <a:xfrm>
            <a:off x="952299" y="3660909"/>
            <a:ext cx="1549361" cy="144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884255-3C01-9927-D2F7-E96959E4E49D}"/>
              </a:ext>
            </a:extLst>
          </p:cNvPr>
          <p:cNvCxnSpPr/>
          <p:nvPr/>
        </p:nvCxnSpPr>
        <p:spPr>
          <a:xfrm flipV="1">
            <a:off x="2053087" y="2104845"/>
            <a:ext cx="1311215" cy="13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5CF8DA-7352-AA9B-7FF7-0A1150F33F04}"/>
              </a:ext>
            </a:extLst>
          </p:cNvPr>
          <p:cNvSpPr txBox="1"/>
          <p:nvPr/>
        </p:nvSpPr>
        <p:spPr>
          <a:xfrm>
            <a:off x="1108033" y="3660909"/>
            <a:ext cx="1237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fit individual from previous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64923-611B-E625-B66E-AE6476E1DE1A}"/>
              </a:ext>
            </a:extLst>
          </p:cNvPr>
          <p:cNvSpPr/>
          <p:nvPr/>
        </p:nvSpPr>
        <p:spPr>
          <a:xfrm>
            <a:off x="4650641" y="3858723"/>
            <a:ext cx="1793291" cy="270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08BD9-2540-5D38-FADC-9CFB32F18607}"/>
              </a:ext>
            </a:extLst>
          </p:cNvPr>
          <p:cNvSpPr txBox="1"/>
          <p:nvPr/>
        </p:nvSpPr>
        <p:spPr>
          <a:xfrm>
            <a:off x="4962111" y="3471580"/>
            <a:ext cx="123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179 (x1)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B2FC43-B34F-17BB-5C95-7C27508900CD}"/>
              </a:ext>
            </a:extLst>
          </p:cNvPr>
          <p:cNvCxnSpPr>
            <a:cxnSpLocks/>
          </p:cNvCxnSpPr>
          <p:nvPr/>
        </p:nvCxnSpPr>
        <p:spPr>
          <a:xfrm flipV="1">
            <a:off x="5328766" y="2070246"/>
            <a:ext cx="0" cy="173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ED895-15A8-7E32-4155-0AFA1A4E1356}"/>
              </a:ext>
            </a:extLst>
          </p:cNvPr>
          <p:cNvSpPr txBox="1"/>
          <p:nvPr/>
        </p:nvSpPr>
        <p:spPr>
          <a:xfrm>
            <a:off x="4731988" y="3917793"/>
            <a:ext cx="1630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Mutation: </a:t>
            </a:r>
          </a:p>
          <a:p>
            <a:r>
              <a:rPr lang="en-US" dirty="0"/>
              <a:t>1) Tournament Select an Individual</a:t>
            </a:r>
          </a:p>
          <a:p>
            <a:r>
              <a:rPr lang="en-US" dirty="0"/>
              <a:t>2) Modify every entry (outside of Q-values) with probability .02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EAB6E-38BA-3989-CA94-ECAB7BA0CB90}"/>
              </a:ext>
            </a:extLst>
          </p:cNvPr>
          <p:cNvSpPr txBox="1"/>
          <p:nvPr/>
        </p:nvSpPr>
        <p:spPr>
          <a:xfrm>
            <a:off x="1341637" y="3286914"/>
            <a:ext cx="123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(x 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90FA29-1D79-C81E-EAEC-48296F34853E}"/>
              </a:ext>
            </a:extLst>
          </p:cNvPr>
          <p:cNvSpPr/>
          <p:nvPr/>
        </p:nvSpPr>
        <p:spPr>
          <a:xfrm>
            <a:off x="7885840" y="3227844"/>
            <a:ext cx="2253072" cy="270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015-958C-0410-2EC4-6E48D7664492}"/>
              </a:ext>
            </a:extLst>
          </p:cNvPr>
          <p:cNvSpPr txBox="1"/>
          <p:nvPr/>
        </p:nvSpPr>
        <p:spPr>
          <a:xfrm>
            <a:off x="8197310" y="2840701"/>
            <a:ext cx="123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(x2)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53591-D565-9ECD-4037-CF1EA916FAE7}"/>
              </a:ext>
            </a:extLst>
          </p:cNvPr>
          <p:cNvSpPr txBox="1"/>
          <p:nvPr/>
        </p:nvSpPr>
        <p:spPr>
          <a:xfrm>
            <a:off x="7967187" y="3286914"/>
            <a:ext cx="2253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Crossover: </a:t>
            </a:r>
          </a:p>
          <a:p>
            <a:pPr marL="342900" indent="-342900">
              <a:buAutoNum type="arabicParenR"/>
            </a:pPr>
            <a:r>
              <a:rPr lang="en-US" dirty="0"/>
              <a:t>Tournament Select 2 individuals </a:t>
            </a:r>
          </a:p>
          <a:p>
            <a:pPr marL="342900" indent="-342900">
              <a:buAutoNum type="arabicParenR"/>
            </a:pPr>
            <a:r>
              <a:rPr lang="en-US" dirty="0"/>
              <a:t>Swap corresponding genes with probability .1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17C39F-5C0E-079A-502C-77E9A84C170A}"/>
              </a:ext>
            </a:extLst>
          </p:cNvPr>
          <p:cNvCxnSpPr>
            <a:cxnSpLocks/>
          </p:cNvCxnSpPr>
          <p:nvPr/>
        </p:nvCxnSpPr>
        <p:spPr>
          <a:xfrm flipH="1" flipV="1">
            <a:off x="6631636" y="2133915"/>
            <a:ext cx="1254202" cy="105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550A49-C9ED-DE39-114B-F1D7D81D629E}"/>
              </a:ext>
            </a:extLst>
          </p:cNvPr>
          <p:cNvSpPr txBox="1"/>
          <p:nvPr/>
        </p:nvSpPr>
        <p:spPr>
          <a:xfrm>
            <a:off x="6631636" y="37781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*Tournament Select = Top Performing Individual </a:t>
            </a:r>
          </a:p>
          <a:p>
            <a:r>
              <a:rPr lang="en-US" dirty="0"/>
              <a:t>from a random subset (30 in my case) </a:t>
            </a:r>
          </a:p>
        </p:txBody>
      </p:sp>
    </p:spTree>
    <p:extLst>
      <p:ext uri="{BB962C8B-B14F-4D97-AF65-F5344CB8AC3E}">
        <p14:creationId xmlns:p14="http://schemas.microsoft.com/office/powerpoint/2010/main" val="209418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1A17-383A-E00E-DEA2-4CF6C568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804D-7E79-8FE9-683D-D4BB04C5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S&amp;P 500 ETF (SPY)</a:t>
            </a:r>
          </a:p>
          <a:p>
            <a:r>
              <a:rPr lang="en-US" dirty="0"/>
              <a:t>S&amp;P 500 is the largest 500 US companies (US equity)</a:t>
            </a:r>
          </a:p>
          <a:p>
            <a:r>
              <a:rPr lang="en-US" dirty="0"/>
              <a:t>ETF is just a basket that tracks an index</a:t>
            </a:r>
          </a:p>
          <a:p>
            <a:pPr marL="0" indent="0">
              <a:buNone/>
            </a:pPr>
            <a:r>
              <a:rPr lang="en-US" dirty="0"/>
              <a:t>Train:</a:t>
            </a:r>
          </a:p>
          <a:p>
            <a:pPr marL="0" indent="0">
              <a:buNone/>
            </a:pPr>
            <a:r>
              <a:rPr lang="en-US" dirty="0"/>
              <a:t>*2019-12-05 – 2022-11-07 (737 days)</a:t>
            </a:r>
          </a:p>
          <a:p>
            <a:pPr marL="0" indent="0">
              <a:buNone/>
            </a:pPr>
            <a:r>
              <a:rPr lang="en-US" dirty="0"/>
              <a:t>Test:</a:t>
            </a:r>
          </a:p>
          <a:p>
            <a:pPr marL="0" indent="0">
              <a:buNone/>
            </a:pPr>
            <a:r>
              <a:rPr lang="en-US" dirty="0"/>
              <a:t>*2022-11-08 – 2023-10-31 (246 days)</a:t>
            </a:r>
          </a:p>
        </p:txBody>
      </p:sp>
    </p:spTree>
    <p:extLst>
      <p:ext uri="{BB962C8B-B14F-4D97-AF65-F5344CB8AC3E}">
        <p14:creationId xmlns:p14="http://schemas.microsoft.com/office/powerpoint/2010/main" val="173300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9D5D-6229-4484-B8B7-5735A681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59" y="3029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576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2CC4-6E5D-8664-7648-88F9AFB0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284" y="29540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6169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EAD5-AD25-CF4A-8186-AC57CD90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755820-954F-2B92-0B97-2C5E40282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109319"/>
              </p:ext>
            </p:extLst>
          </p:nvPr>
        </p:nvGraphicFramePr>
        <p:xfrm>
          <a:off x="2387600" y="1819563"/>
          <a:ext cx="7181273" cy="391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363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6C66-04C5-6014-54FC-C609369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276C-AB90-16F9-DD72-80A7D870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Use Top Performer from Last Generation</a:t>
            </a:r>
          </a:p>
          <a:p>
            <a:pPr marL="0" indent="0">
              <a:buNone/>
            </a:pPr>
            <a:r>
              <a:rPr lang="en-US" dirty="0"/>
              <a:t>- On an initial cash investment of 5 million dollars, </a:t>
            </a:r>
          </a:p>
          <a:p>
            <a:r>
              <a:rPr lang="en-US" dirty="0"/>
              <a:t>Buy and Hold makes  473,822</a:t>
            </a:r>
          </a:p>
          <a:p>
            <a:r>
              <a:rPr lang="en-US" dirty="0"/>
              <a:t>GNP-SARSA makes 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>
                <a:solidFill>
                  <a:srgbClr val="00B050"/>
                </a:solidFill>
              </a:rPr>
              <a:t>618,402 (+2.89%)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7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9367-FF38-1534-E319-AFB75529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10A9-442D-E349-B78A-B2584784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95"/>
            <a:ext cx="10515600" cy="4351338"/>
          </a:xfrm>
        </p:spPr>
        <p:txBody>
          <a:bodyPr/>
          <a:lstStyle/>
          <a:p>
            <a:r>
              <a:rPr lang="en-US" dirty="0"/>
              <a:t>Because ETF asset is similar to ETF option [9], we have actually trained an options trading algorithm!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Cannot directly verify (relative) performance because options historical data is pricey</a:t>
            </a:r>
          </a:p>
          <a:p>
            <a:pPr lvl="1"/>
            <a:r>
              <a:rPr lang="en-US" dirty="0"/>
              <a:t>However, we can estimate it when we look at RL options trading algos on ETF test data [9]: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06E3-0846-1BA4-0100-018BB117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73" y="4035715"/>
            <a:ext cx="3816561" cy="26661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2694D-CCC4-0459-701D-490E5A6B613F}"/>
              </a:ext>
            </a:extLst>
          </p:cNvPr>
          <p:cNvCxnSpPr>
            <a:cxnSpLocks/>
          </p:cNvCxnSpPr>
          <p:nvPr/>
        </p:nvCxnSpPr>
        <p:spPr>
          <a:xfrm>
            <a:off x="7526416" y="5300315"/>
            <a:ext cx="80670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BD53DA-41E7-A428-4472-9B2E5E79B490}"/>
              </a:ext>
            </a:extLst>
          </p:cNvPr>
          <p:cNvSpPr txBox="1"/>
          <p:nvPr/>
        </p:nvSpPr>
        <p:spPr>
          <a:xfrm>
            <a:off x="8539899" y="5019474"/>
            <a:ext cx="136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*2.89% is competitive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D451A-DBDE-F512-7D87-7BAEDAA74B45}"/>
              </a:ext>
            </a:extLst>
          </p:cNvPr>
          <p:cNvSpPr/>
          <p:nvPr/>
        </p:nvSpPr>
        <p:spPr>
          <a:xfrm>
            <a:off x="6096000" y="4035715"/>
            <a:ext cx="1081177" cy="2736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5805-C78E-B6B1-162F-E2B9C37A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BA4-795B-60D8-5841-CE9C953C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</a:p>
          <a:p>
            <a:pPr marL="514350" indent="-514350">
              <a:buAutoNum type="arabicPeriod"/>
            </a:pPr>
            <a:r>
              <a:rPr lang="en-US" dirty="0"/>
              <a:t>Training Fitness Positive Trend</a:t>
            </a:r>
          </a:p>
          <a:p>
            <a:pPr marL="514350" indent="-514350">
              <a:buAutoNum type="arabicPeriod"/>
            </a:pPr>
            <a:r>
              <a:rPr lang="en-US" dirty="0"/>
              <a:t>&gt; *Buy &amp; Hold Test Performance</a:t>
            </a:r>
          </a:p>
          <a:p>
            <a:pPr marL="514350" indent="-514350">
              <a:buAutoNum type="arabicPeriod"/>
            </a:pPr>
            <a:r>
              <a:rPr lang="en-US" dirty="0"/>
              <a:t>*Comparable to top RL options trading algorithms</a:t>
            </a:r>
          </a:p>
          <a:p>
            <a:pPr marL="514350" indent="-514350">
              <a:buAutoNum type="arabicPeriod"/>
            </a:pPr>
            <a:r>
              <a:rPr lang="en-US" dirty="0"/>
              <a:t>Improvements (next page),</a:t>
            </a:r>
          </a:p>
          <a:p>
            <a:pPr marL="0" indent="0">
              <a:buNone/>
            </a:pPr>
            <a:r>
              <a:rPr lang="en-US" dirty="0"/>
              <a:t>we have not only built an ETF options-trading GNP-SARSA proof-of-concept, but a promising one at that.</a:t>
            </a:r>
          </a:p>
        </p:txBody>
      </p:sp>
    </p:spTree>
    <p:extLst>
      <p:ext uri="{BB962C8B-B14F-4D97-AF65-F5344CB8AC3E}">
        <p14:creationId xmlns:p14="http://schemas.microsoft.com/office/powerpoint/2010/main" val="27283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FE05-DFE8-6701-1AED-D14922D8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4F85-B726-97AF-2B66-68F45E37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 accuracy-improving measures (early stopping, hyperparameter sweeping etc.)</a:t>
            </a:r>
          </a:p>
          <a:p>
            <a:r>
              <a:rPr lang="en-US" dirty="0"/>
              <a:t>Upgrading to full-fledged GNP-SARSA</a:t>
            </a:r>
          </a:p>
          <a:p>
            <a:r>
              <a:rPr lang="en-US" dirty="0"/>
              <a:t>Varying Position Size</a:t>
            </a:r>
          </a:p>
          <a:p>
            <a:r>
              <a:rPr lang="en-US" dirty="0"/>
              <a:t>Live-trading bot</a:t>
            </a:r>
          </a:p>
          <a:p>
            <a:r>
              <a:rPr lang="en-US" dirty="0"/>
              <a:t>Training/Testing over more assets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6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96C5-9502-5353-A4A2-43BD8BBD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C933-CC51-46F8-046D-B853C20A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https://www.mdpi.com/2076-3417/11/23/11208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https://citeseerx.ist.psu.edu/document?repid=rep1&amp;type=pdf&amp;doi=276fb78e66c3646a67980d728d30ef5bad0dbfeb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4"/>
              </a:rPr>
              <a:t>https://www.researchgate.net/profile/Kyle-Hammerberg-2/publication/361160692_Deep_Reinforcement_Learning_in_Quantitative_Finance/links/629ffd7ac660ab61f86b47db/Deep-Reinforcement-Learning-in-Quantitative-Finance.pdf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5"/>
              </a:rPr>
              <a:t>https://ieeexplore.ieee.org/abstract/document/5642366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https://ieeexplore.ieee.org/abstract/document/6060592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7"/>
              </a:rPr>
              <a:t>https://www.jstage.jst.go.jp/article/sicetr1965/42/5/42_5_559/_article/-char/en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8"/>
              </a:rPr>
              <a:t>https://direct.mit.edu/evco/article-abstract/15/3/369/1274/A-Graph-Based-Evolutionary-Algorithm-Genetic?redirectedFrom=fulltext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hlinkClick r:id="rId9"/>
              </a:rPr>
              <a:t>https://ieeexplore.ieee.org/abstract/document/4108647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https://www.mdpi.com/2076-3417/11/23/11208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4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353B-679B-B2F5-D5BE-1060FF79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048" y="31348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463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614-B075-DCB1-ED49-CEE5068A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C069-D592-4346-5133-B4FE719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Trading (Right to Buy/Sell) can be Profitable and be algorithmically-approached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I noticed that of the reinforcement algorithms used for options, it appeared as if SARSA was not really used [1, 9]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9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2DAC-741B-36D2-CA4B-D8635701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Algorithm/Why GNP-SARSA?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8B54-2A8C-29F1-A00D-4C28E090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Decided to pursue GNP-SARSA because </a:t>
            </a:r>
          </a:p>
          <a:p>
            <a:pPr marL="0" indent="0">
              <a:buNone/>
            </a:pPr>
            <a:r>
              <a:rPr lang="en-US" dirty="0"/>
              <a:t>1) SARSA-based algorithm</a:t>
            </a:r>
          </a:p>
          <a:p>
            <a:pPr marL="0" indent="0">
              <a:buNone/>
            </a:pPr>
            <a:r>
              <a:rPr lang="en-US" dirty="0"/>
              <a:t>2) Works well for volatile options environment [1,2]</a:t>
            </a:r>
          </a:p>
          <a:p>
            <a:pPr marL="0" indent="0">
              <a:buNone/>
            </a:pPr>
            <a:r>
              <a:rPr lang="en-US" dirty="0"/>
              <a:t>3) Extended version considered a seminal work in Reinforcement Learning for financial markets [3] </a:t>
            </a:r>
          </a:p>
        </p:txBody>
      </p:sp>
    </p:spTree>
    <p:extLst>
      <p:ext uri="{BB962C8B-B14F-4D97-AF65-F5344CB8AC3E}">
        <p14:creationId xmlns:p14="http://schemas.microsoft.com/office/powerpoint/2010/main" val="74782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7FF4-3F94-B1C5-04E3-EA5D729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GNP-SARSA?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381B-7B6A-49A1-29C6-B248B663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GNP = 1) GNP + 2) SARSA</a:t>
            </a:r>
          </a:p>
          <a:p>
            <a:pPr marL="0" indent="0">
              <a:buNone/>
            </a:pPr>
            <a:r>
              <a:rPr lang="en-US" dirty="0"/>
              <a:t>1) GNP = Genetic Algorithm (Evolution) with each individual as a network with judgement and processing nodes</a:t>
            </a:r>
          </a:p>
          <a:p>
            <a:pPr marL="0" indent="0">
              <a:buNone/>
            </a:pPr>
            <a:r>
              <a:rPr lang="en-US" dirty="0"/>
              <a:t>2) SARSA = RL Algorithm</a:t>
            </a:r>
          </a:p>
          <a:p>
            <a:r>
              <a:rPr lang="en-US" dirty="0"/>
              <a:t>History of GNP (+ RL/SARSA)</a:t>
            </a:r>
          </a:p>
          <a:p>
            <a:pPr marL="0" indent="0">
              <a:buNone/>
            </a:pPr>
            <a:r>
              <a:rPr lang="en-US" dirty="0"/>
              <a:t>	- Mainly one group from Japan (Professor Hirasawa)</a:t>
            </a:r>
          </a:p>
          <a:p>
            <a:pPr marL="0" indent="0">
              <a:buNone/>
            </a:pPr>
            <a:r>
              <a:rPr lang="en-US" dirty="0"/>
              <a:t>	- Multiple renditions of GNP (+ RL/SARSA) for financial trading, 	but also for </a:t>
            </a:r>
            <a:r>
              <a:rPr lang="en-US" dirty="0" err="1"/>
              <a:t>Tileworld</a:t>
            </a:r>
            <a:r>
              <a:rPr lang="en-US" dirty="0"/>
              <a:t>, and even elevator control [2,4,5,6,7,8]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18506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EE87-7DAE-9387-EF96-B603717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GNP-SARSA Intuition [7]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DE0C-C3B1-BFC2-3BDC-F1D55497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GNP’s separate nodes allows for separate judging and processing </a:t>
            </a:r>
          </a:p>
          <a:p>
            <a:r>
              <a:rPr lang="en-US" dirty="0"/>
              <a:t>GNP’s Reusability has effects of</a:t>
            </a:r>
          </a:p>
          <a:p>
            <a:pPr marL="0" indent="0">
              <a:buNone/>
            </a:pPr>
            <a:r>
              <a:rPr lang="en-US" dirty="0"/>
              <a:t>1) Memory </a:t>
            </a:r>
          </a:p>
          <a:p>
            <a:pPr marL="0" indent="0">
              <a:buNone/>
            </a:pPr>
            <a:r>
              <a:rPr lang="en-US" dirty="0"/>
              <a:t>2) Compact Solution</a:t>
            </a:r>
          </a:p>
          <a:p>
            <a:pPr marL="0" indent="0">
              <a:buNone/>
            </a:pPr>
            <a:r>
              <a:rPr lang="en-US" dirty="0"/>
              <a:t>3) Suitability for Dynamic Environments</a:t>
            </a:r>
          </a:p>
          <a:p>
            <a:r>
              <a:rPr lang="en-US" dirty="0"/>
              <a:t>GNP-SARSA: </a:t>
            </a:r>
          </a:p>
          <a:p>
            <a:pPr marL="0" indent="0">
              <a:buNone/>
            </a:pPr>
            <a:r>
              <a:rPr lang="en-US" dirty="0"/>
              <a:t>1) Off-Policy and On-Policy</a:t>
            </a:r>
          </a:p>
          <a:p>
            <a:pPr marL="0" indent="0">
              <a:buNone/>
            </a:pPr>
            <a:r>
              <a:rPr lang="en-US" dirty="0"/>
              <a:t>2) Exploration (Evading Local Minima) and Intensification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1F8B-77BB-6B57-1CD8-8996101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0F07-5939-52B0-E8FA-0D065143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planning to use a GNP-SARSA reinforcement learning model to trade options on US equities.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A69B-2B1C-ED83-CB63-3E47F00A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51" y="2563539"/>
            <a:ext cx="10515600" cy="1325563"/>
          </a:xfrm>
        </p:spPr>
        <p:txBody>
          <a:bodyPr/>
          <a:lstStyle/>
          <a:p>
            <a:r>
              <a:rPr lang="en-US" dirty="0"/>
              <a:t>Methods [2 *unless noted otherwise]</a:t>
            </a:r>
          </a:p>
        </p:txBody>
      </p:sp>
    </p:spTree>
    <p:extLst>
      <p:ext uri="{BB962C8B-B14F-4D97-AF65-F5344CB8AC3E}">
        <p14:creationId xmlns:p14="http://schemas.microsoft.com/office/powerpoint/2010/main" val="330405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AAFC-7D87-42DA-F19E-30E06A04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GNP-SARSA Overview</a:t>
            </a:r>
          </a:p>
        </p:txBody>
      </p:sp>
      <p:pic>
        <p:nvPicPr>
          <p:cNvPr id="10" name="Content Placeholder 9" descr="A diagram of evolution and evolution&#10;&#10;Description automatically generated">
            <a:extLst>
              <a:ext uri="{FF2B5EF4-FFF2-40B4-BE49-F238E27FC236}">
                <a16:creationId xmlns:a16="http://schemas.microsoft.com/office/drawing/2014/main" id="{7A53B8B4-6AC4-A48A-9709-9AF6FE5E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09" y="1249032"/>
            <a:ext cx="4729791" cy="4927931"/>
          </a:xfrm>
        </p:spPr>
      </p:pic>
    </p:spTree>
    <p:extLst>
      <p:ext uri="{BB962C8B-B14F-4D97-AF65-F5344CB8AC3E}">
        <p14:creationId xmlns:p14="http://schemas.microsoft.com/office/powerpoint/2010/main" val="164357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E8A281-4685-41DB-9CBF-C338A445F622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1211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Genetic Network Programming (GNP)-SARSA Algorithm to Trade US Equity Options</vt:lpstr>
      <vt:lpstr>PowerPoint Presentation</vt:lpstr>
      <vt:lpstr>Project Motivation</vt:lpstr>
      <vt:lpstr>Choice of Algorithm/Why GNP-SARSA?</vt:lpstr>
      <vt:lpstr>What is GNP-SARSA?</vt:lpstr>
      <vt:lpstr>GNP-SARSA Intuition [7]</vt:lpstr>
      <vt:lpstr>Objective </vt:lpstr>
      <vt:lpstr>Methods [2 *unless noted otherwise]</vt:lpstr>
      <vt:lpstr>GNP-SARSA Overview</vt:lpstr>
      <vt:lpstr>GNP-SARSA: More Overview + Traversal </vt:lpstr>
      <vt:lpstr>GNP-SARSA: Judgement (Sub)Node </vt:lpstr>
      <vt:lpstr>Judgement (Sub)Node Representation (My Code)</vt:lpstr>
      <vt:lpstr>GNP-SARSA: Processing (Sub)Node </vt:lpstr>
      <vt:lpstr>Processing (Sub)Node Representation (My Code)</vt:lpstr>
      <vt:lpstr>Individual Representation</vt:lpstr>
      <vt:lpstr>Full Generation Representation</vt:lpstr>
      <vt:lpstr>GNP-SARSA: Evolution</vt:lpstr>
      <vt:lpstr>Data</vt:lpstr>
      <vt:lpstr>PowerPoint Presentation</vt:lpstr>
      <vt:lpstr>Training </vt:lpstr>
      <vt:lpstr>Testing </vt:lpstr>
      <vt:lpstr>What about options?</vt:lpstr>
      <vt:lpstr>Conclusion</vt:lpstr>
      <vt:lpstr>Next Steps</vt:lpstr>
      <vt:lpstr>Citations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Rupireddy</dc:creator>
  <cp:lastModifiedBy>Pranav Rupireddy</cp:lastModifiedBy>
  <cp:revision>91</cp:revision>
  <dcterms:created xsi:type="dcterms:W3CDTF">2023-11-01T19:48:49Z</dcterms:created>
  <dcterms:modified xsi:type="dcterms:W3CDTF">2023-12-08T15:42:18Z</dcterms:modified>
</cp:coreProperties>
</file>