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8A422-8A85-4A7E-B714-1CA6016DE5DA}" v="31" dt="2023-01-17T22:33:22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Rupireddy" userId="34413e01ec609aab" providerId="LiveId" clId="{A318A422-8A85-4A7E-B714-1CA6016DE5DA}"/>
    <pc:docChg chg="undo custSel addSld modSld">
      <pc:chgData name="Pranav Rupireddy" userId="34413e01ec609aab" providerId="LiveId" clId="{A318A422-8A85-4A7E-B714-1CA6016DE5DA}" dt="2023-01-17T22:34:27.006" v="4170" actId="1076"/>
      <pc:docMkLst>
        <pc:docMk/>
      </pc:docMkLst>
      <pc:sldChg chg="modSp mod">
        <pc:chgData name="Pranav Rupireddy" userId="34413e01ec609aab" providerId="LiveId" clId="{A318A422-8A85-4A7E-B714-1CA6016DE5DA}" dt="2023-01-17T21:46:49.442" v="2836" actId="1076"/>
        <pc:sldMkLst>
          <pc:docMk/>
          <pc:sldMk cId="3204321060" sldId="256"/>
        </pc:sldMkLst>
        <pc:spChg chg="mod">
          <ac:chgData name="Pranav Rupireddy" userId="34413e01ec609aab" providerId="LiveId" clId="{A318A422-8A85-4A7E-B714-1CA6016DE5DA}" dt="2023-01-17T21:46:46.617" v="2835" actId="1076"/>
          <ac:spMkLst>
            <pc:docMk/>
            <pc:sldMk cId="3204321060" sldId="256"/>
            <ac:spMk id="2" creationId="{D4D2EA4C-B7B8-30C9-BEAC-366479AF1A33}"/>
          </ac:spMkLst>
        </pc:spChg>
        <pc:spChg chg="mod">
          <ac:chgData name="Pranav Rupireddy" userId="34413e01ec609aab" providerId="LiveId" clId="{A318A422-8A85-4A7E-B714-1CA6016DE5DA}" dt="2023-01-17T21:46:49.442" v="2836" actId="1076"/>
          <ac:spMkLst>
            <pc:docMk/>
            <pc:sldMk cId="3204321060" sldId="256"/>
            <ac:spMk id="3" creationId="{B01F27CE-DBAB-7FB8-6699-BEA18A22CEEC}"/>
          </ac:spMkLst>
        </pc:spChg>
      </pc:sldChg>
      <pc:sldChg chg="addSp modSp new mod">
        <pc:chgData name="Pranav Rupireddy" userId="34413e01ec609aab" providerId="LiveId" clId="{A318A422-8A85-4A7E-B714-1CA6016DE5DA}" dt="2023-01-17T21:20:16.703" v="1979" actId="1076"/>
        <pc:sldMkLst>
          <pc:docMk/>
          <pc:sldMk cId="1649298043" sldId="257"/>
        </pc:sldMkLst>
        <pc:spChg chg="mod">
          <ac:chgData name="Pranav Rupireddy" userId="34413e01ec609aab" providerId="LiveId" clId="{A318A422-8A85-4A7E-B714-1CA6016DE5DA}" dt="2023-01-17T20:01:35.258" v="35" actId="20577"/>
          <ac:spMkLst>
            <pc:docMk/>
            <pc:sldMk cId="1649298043" sldId="257"/>
            <ac:spMk id="2" creationId="{9199289A-C9FE-A215-75B7-974EEA30BDEB}"/>
          </ac:spMkLst>
        </pc:spChg>
        <pc:spChg chg="mod">
          <ac:chgData name="Pranav Rupireddy" userId="34413e01ec609aab" providerId="LiveId" clId="{A318A422-8A85-4A7E-B714-1CA6016DE5DA}" dt="2023-01-17T20:58:13.177" v="1693" actId="20577"/>
          <ac:spMkLst>
            <pc:docMk/>
            <pc:sldMk cId="1649298043" sldId="257"/>
            <ac:spMk id="3" creationId="{521BC393-BE5E-D8A9-3D9E-3F06218B44BE}"/>
          </ac:spMkLst>
        </pc:spChg>
        <pc:spChg chg="add mod">
          <ac:chgData name="Pranav Rupireddy" userId="34413e01ec609aab" providerId="LiveId" clId="{A318A422-8A85-4A7E-B714-1CA6016DE5DA}" dt="2023-01-17T21:20:16.703" v="1979" actId="1076"/>
          <ac:spMkLst>
            <pc:docMk/>
            <pc:sldMk cId="1649298043" sldId="257"/>
            <ac:spMk id="4" creationId="{7D053E91-6777-34B0-9ABD-FBCA4F6BDA56}"/>
          </ac:spMkLst>
        </pc:spChg>
        <pc:picChg chg="add mod">
          <ac:chgData name="Pranav Rupireddy" userId="34413e01ec609aab" providerId="LiveId" clId="{A318A422-8A85-4A7E-B714-1CA6016DE5DA}" dt="2023-01-17T21:00:42.960" v="1759" actId="1076"/>
          <ac:picMkLst>
            <pc:docMk/>
            <pc:sldMk cId="1649298043" sldId="257"/>
            <ac:picMk id="1026" creationId="{B6186F79-89F7-1598-2A71-B3158B9A6748}"/>
          </ac:picMkLst>
        </pc:picChg>
      </pc:sldChg>
      <pc:sldChg chg="modSp new mod">
        <pc:chgData name="Pranav Rupireddy" userId="34413e01ec609aab" providerId="LiveId" clId="{A318A422-8A85-4A7E-B714-1CA6016DE5DA}" dt="2023-01-17T21:06:10.734" v="1792" actId="207"/>
        <pc:sldMkLst>
          <pc:docMk/>
          <pc:sldMk cId="554014212" sldId="258"/>
        </pc:sldMkLst>
        <pc:spChg chg="mod">
          <ac:chgData name="Pranav Rupireddy" userId="34413e01ec609aab" providerId="LiveId" clId="{A318A422-8A85-4A7E-B714-1CA6016DE5DA}" dt="2023-01-17T20:02:53.209" v="263" actId="20577"/>
          <ac:spMkLst>
            <pc:docMk/>
            <pc:sldMk cId="554014212" sldId="258"/>
            <ac:spMk id="2" creationId="{A5003A4A-C655-6C98-360E-2706744BA722}"/>
          </ac:spMkLst>
        </pc:spChg>
        <pc:spChg chg="mod">
          <ac:chgData name="Pranav Rupireddy" userId="34413e01ec609aab" providerId="LiveId" clId="{A318A422-8A85-4A7E-B714-1CA6016DE5DA}" dt="2023-01-17T21:06:10.734" v="1792" actId="207"/>
          <ac:spMkLst>
            <pc:docMk/>
            <pc:sldMk cId="554014212" sldId="258"/>
            <ac:spMk id="3" creationId="{B84476C0-2707-BD18-CCF9-FE9A384D287F}"/>
          </ac:spMkLst>
        </pc:spChg>
      </pc:sldChg>
      <pc:sldChg chg="addSp delSp modSp new mod">
        <pc:chgData name="Pranav Rupireddy" userId="34413e01ec609aab" providerId="LiveId" clId="{A318A422-8A85-4A7E-B714-1CA6016DE5DA}" dt="2023-01-17T21:20:00.382" v="1972" actId="113"/>
        <pc:sldMkLst>
          <pc:docMk/>
          <pc:sldMk cId="4011600686" sldId="259"/>
        </pc:sldMkLst>
        <pc:spChg chg="mod">
          <ac:chgData name="Pranav Rupireddy" userId="34413e01ec609aab" providerId="LiveId" clId="{A318A422-8A85-4A7E-B714-1CA6016DE5DA}" dt="2023-01-17T20:29:49.310" v="775" actId="20577"/>
          <ac:spMkLst>
            <pc:docMk/>
            <pc:sldMk cId="4011600686" sldId="259"/>
            <ac:spMk id="2" creationId="{DB072D76-DFDE-C800-2B52-992180E194D0}"/>
          </ac:spMkLst>
        </pc:spChg>
        <pc:spChg chg="mod">
          <ac:chgData name="Pranav Rupireddy" userId="34413e01ec609aab" providerId="LiveId" clId="{A318A422-8A85-4A7E-B714-1CA6016DE5DA}" dt="2023-01-17T21:17:58.111" v="1886" actId="20577"/>
          <ac:spMkLst>
            <pc:docMk/>
            <pc:sldMk cId="4011600686" sldId="259"/>
            <ac:spMk id="3" creationId="{0A211D10-1A68-B9FD-F560-A5336EAE0156}"/>
          </ac:spMkLst>
        </pc:spChg>
        <pc:spChg chg="add del mod">
          <ac:chgData name="Pranav Rupireddy" userId="34413e01ec609aab" providerId="LiveId" clId="{A318A422-8A85-4A7E-B714-1CA6016DE5DA}" dt="2023-01-17T21:18:42.923" v="1904"/>
          <ac:spMkLst>
            <pc:docMk/>
            <pc:sldMk cId="4011600686" sldId="259"/>
            <ac:spMk id="6" creationId="{39B8D608-42BA-3D0B-3BC4-7C84795E6237}"/>
          </ac:spMkLst>
        </pc:spChg>
        <pc:spChg chg="add del mod">
          <ac:chgData name="Pranav Rupireddy" userId="34413e01ec609aab" providerId="LiveId" clId="{A318A422-8A85-4A7E-B714-1CA6016DE5DA}" dt="2023-01-17T21:18:42.922" v="1902" actId="478"/>
          <ac:spMkLst>
            <pc:docMk/>
            <pc:sldMk cId="4011600686" sldId="259"/>
            <ac:spMk id="7" creationId="{69A502C5-1BD2-0C83-D522-50488E3C5C1C}"/>
          </ac:spMkLst>
        </pc:spChg>
        <pc:spChg chg="add mod">
          <ac:chgData name="Pranav Rupireddy" userId="34413e01ec609aab" providerId="LiveId" clId="{A318A422-8A85-4A7E-B714-1CA6016DE5DA}" dt="2023-01-17T21:20:00.382" v="1972" actId="113"/>
          <ac:spMkLst>
            <pc:docMk/>
            <pc:sldMk cId="4011600686" sldId="259"/>
            <ac:spMk id="8" creationId="{10C2F1DC-BDFF-952E-4F7C-ECFEAC06CD6C}"/>
          </ac:spMkLst>
        </pc:spChg>
        <pc:picChg chg="add mod">
          <ac:chgData name="Pranav Rupireddy" userId="34413e01ec609aab" providerId="LiveId" clId="{A318A422-8A85-4A7E-B714-1CA6016DE5DA}" dt="2023-01-17T21:19:47.632" v="1971" actId="1076"/>
          <ac:picMkLst>
            <pc:docMk/>
            <pc:sldMk cId="4011600686" sldId="259"/>
            <ac:picMk id="5" creationId="{AF95A2FD-B601-06CB-F106-C3DB99B7EBB1}"/>
          </ac:picMkLst>
        </pc:picChg>
      </pc:sldChg>
      <pc:sldChg chg="modSp new mod">
        <pc:chgData name="Pranav Rupireddy" userId="34413e01ec609aab" providerId="LiveId" clId="{A318A422-8A85-4A7E-B714-1CA6016DE5DA}" dt="2023-01-17T22:00:46.982" v="3160" actId="20577"/>
        <pc:sldMkLst>
          <pc:docMk/>
          <pc:sldMk cId="1301849816" sldId="260"/>
        </pc:sldMkLst>
        <pc:spChg chg="mod">
          <ac:chgData name="Pranav Rupireddy" userId="34413e01ec609aab" providerId="LiveId" clId="{A318A422-8A85-4A7E-B714-1CA6016DE5DA}" dt="2023-01-17T21:07:55.344" v="1807" actId="20577"/>
          <ac:spMkLst>
            <pc:docMk/>
            <pc:sldMk cId="1301849816" sldId="260"/>
            <ac:spMk id="2" creationId="{36104DD9-0F16-1271-6ACE-D44EB62FE47C}"/>
          </ac:spMkLst>
        </pc:spChg>
        <pc:spChg chg="mod">
          <ac:chgData name="Pranav Rupireddy" userId="34413e01ec609aab" providerId="LiveId" clId="{A318A422-8A85-4A7E-B714-1CA6016DE5DA}" dt="2023-01-17T22:00:46.982" v="3160" actId="20577"/>
          <ac:spMkLst>
            <pc:docMk/>
            <pc:sldMk cId="1301849816" sldId="260"/>
            <ac:spMk id="3" creationId="{973F316E-ACBD-7FF8-CB2A-60F97B055621}"/>
          </ac:spMkLst>
        </pc:spChg>
      </pc:sldChg>
      <pc:sldChg chg="addSp delSp modSp new mod">
        <pc:chgData name="Pranav Rupireddy" userId="34413e01ec609aab" providerId="LiveId" clId="{A318A422-8A85-4A7E-B714-1CA6016DE5DA}" dt="2023-01-17T22:34:27.006" v="4170" actId="1076"/>
        <pc:sldMkLst>
          <pc:docMk/>
          <pc:sldMk cId="2626989254" sldId="261"/>
        </pc:sldMkLst>
        <pc:spChg chg="mod">
          <ac:chgData name="Pranav Rupireddy" userId="34413e01ec609aab" providerId="LiveId" clId="{A318A422-8A85-4A7E-B714-1CA6016DE5DA}" dt="2023-01-17T21:49:06.754" v="2866" actId="20577"/>
          <ac:spMkLst>
            <pc:docMk/>
            <pc:sldMk cId="2626989254" sldId="261"/>
            <ac:spMk id="2" creationId="{F4A4D382-B3DB-2526-F8A8-F6565DAD1FFC}"/>
          </ac:spMkLst>
        </pc:spChg>
        <pc:spChg chg="del">
          <ac:chgData name="Pranav Rupireddy" userId="34413e01ec609aab" providerId="LiveId" clId="{A318A422-8A85-4A7E-B714-1CA6016DE5DA}" dt="2023-01-17T21:57:10.434" v="2959" actId="3680"/>
          <ac:spMkLst>
            <pc:docMk/>
            <pc:sldMk cId="2626989254" sldId="261"/>
            <ac:spMk id="3" creationId="{713878BE-3825-C801-C1CF-0972EF57B6F8}"/>
          </ac:spMkLst>
        </pc:spChg>
        <pc:spChg chg="add mod">
          <ac:chgData name="Pranav Rupireddy" userId="34413e01ec609aab" providerId="LiveId" clId="{A318A422-8A85-4A7E-B714-1CA6016DE5DA}" dt="2023-01-17T22:34:23.974" v="4169" actId="1076"/>
          <ac:spMkLst>
            <pc:docMk/>
            <pc:sldMk cId="2626989254" sldId="261"/>
            <ac:spMk id="5" creationId="{0B4D4BDB-82B9-CB09-EB9B-8C2527FB50CE}"/>
          </ac:spMkLst>
        </pc:spChg>
        <pc:graphicFrameChg chg="add mod ord modGraphic">
          <ac:chgData name="Pranav Rupireddy" userId="34413e01ec609aab" providerId="LiveId" clId="{A318A422-8A85-4A7E-B714-1CA6016DE5DA}" dt="2023-01-17T22:34:27.006" v="4170" actId="1076"/>
          <ac:graphicFrameMkLst>
            <pc:docMk/>
            <pc:sldMk cId="2626989254" sldId="261"/>
            <ac:graphicFrameMk id="4" creationId="{451AC705-CCCB-C4CB-1691-5FAD9BDF88C3}"/>
          </ac:graphicFrameMkLst>
        </pc:graphicFrameChg>
      </pc:sldChg>
      <pc:sldChg chg="modSp new mod">
        <pc:chgData name="Pranav Rupireddy" userId="34413e01ec609aab" providerId="LiveId" clId="{A318A422-8A85-4A7E-B714-1CA6016DE5DA}" dt="2023-01-17T22:33:04.121" v="4068" actId="20577"/>
        <pc:sldMkLst>
          <pc:docMk/>
          <pc:sldMk cId="1157262369" sldId="262"/>
        </pc:sldMkLst>
        <pc:spChg chg="mod">
          <ac:chgData name="Pranav Rupireddy" userId="34413e01ec609aab" providerId="LiveId" clId="{A318A422-8A85-4A7E-B714-1CA6016DE5DA}" dt="2023-01-17T22:28:14.948" v="3533" actId="20577"/>
          <ac:spMkLst>
            <pc:docMk/>
            <pc:sldMk cId="1157262369" sldId="262"/>
            <ac:spMk id="2" creationId="{5CEB2708-B072-FFB4-D8F2-B7D30E1B81C9}"/>
          </ac:spMkLst>
        </pc:spChg>
        <pc:spChg chg="mod">
          <ac:chgData name="Pranav Rupireddy" userId="34413e01ec609aab" providerId="LiveId" clId="{A318A422-8A85-4A7E-B714-1CA6016DE5DA}" dt="2023-01-17T22:33:04.121" v="4068" actId="20577"/>
          <ac:spMkLst>
            <pc:docMk/>
            <pc:sldMk cId="1157262369" sldId="262"/>
            <ac:spMk id="3" creationId="{72F0B50C-86C7-6222-83CF-C05FA4AD8F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9A5C-B5E7-9354-17E4-B9A709198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80086-E605-3C6A-6735-A3FFDA78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DE6E-B7A1-1167-B081-C59C38CD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C1A6-A7F9-417E-BD87-298F9E0F7B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56E4-5585-FDFD-244E-32266708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EC95-23C4-B8CE-8715-ABB2C3FA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F67-5012-4C80-AC8A-96F34E65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7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98ED-AD0A-FDF3-4F43-7F0C27D7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D2F82-A539-0555-2926-CBA59C885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D942-69AC-ADF0-E26A-C22186F8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C1A6-A7F9-417E-BD87-298F9E0F7B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FBD0-7E9D-D443-3C8A-563E64B9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1409-3040-2305-B6D5-D93416AB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F67-5012-4C80-AC8A-96F34E65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D1115-8B9A-7AA3-8105-2F743F781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7F7A0-EEAB-F994-F6FF-7FB1892F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D01B-FBF4-8B98-4A48-858375F7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C1A6-A7F9-417E-BD87-298F9E0F7B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F3FF-A5B2-8E04-2D55-EE8EF438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F88F-244A-134F-4716-310B25ED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F67-5012-4C80-AC8A-96F34E65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0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78C6-F183-B224-6DFE-BE326FB3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1C72-4484-6F24-AA33-0DAEF19A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DE37D-1DC2-110E-1EA5-625FB361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C1A6-A7F9-417E-BD87-298F9E0F7B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7C2D-DC43-426B-CC49-EA793AB0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1302-BE28-0946-519C-5A9A6167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F67-5012-4C80-AC8A-96F34E65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85C0-5416-4807-2280-5A4DC24D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89525-59F3-E833-276A-5BA204F9E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D66B-618E-19E0-D20C-9A90813A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C1A6-A7F9-417E-BD87-298F9E0F7B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B067-CF3F-F6B4-49C5-3DB36330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298E-5B54-5EF0-093C-085581EB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F67-5012-4C80-AC8A-96F34E65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8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0A75-EA19-016D-6588-748E84AD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3508-E083-5A4D-DB9D-B13A44A66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CBC20-99CC-61CD-5506-64FEDB0D5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019E9-A758-5F97-1307-AA811926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C1A6-A7F9-417E-BD87-298F9E0F7B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ACAE1-D2F3-F0ED-675B-C5813C1F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5EFC2-3658-4472-7A49-D483ED39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F67-5012-4C80-AC8A-96F34E65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F86D-6BB2-D39E-216E-88A2ED81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E93D8-224A-76F9-0307-FE637FCA2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6BE26-1199-7E51-5456-BCA382055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B6FBD-F859-1EE0-E674-4217AD37D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54647-6857-737D-D8A8-D17A3B6B6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F2C3F-7299-241B-CC83-A653B12B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C1A6-A7F9-417E-BD87-298F9E0F7B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4597F-EFD1-AFD5-FC05-4E1EBD1B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D8F9B-30BF-F1B1-BF0D-6B57D6B1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F67-5012-4C80-AC8A-96F34E65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5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DEBF-9E1E-2210-7857-958C068F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F2AA0-6C77-5F59-5F8E-B48EF3B6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C1A6-A7F9-417E-BD87-298F9E0F7B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B3EFE-5EC9-E1F3-7D3F-1153067F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4AB2D-9E6D-8AEE-4769-DF201878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F67-5012-4C80-AC8A-96F34E65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8C91E-3D1A-154A-8985-71967A0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C1A6-A7F9-417E-BD87-298F9E0F7B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91A5A-28D3-618A-297F-795E738F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F466A-DECC-65F3-33E6-927B0E8E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F67-5012-4C80-AC8A-96F34E65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9628-488F-D98F-9BB1-E03F2868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BA12-75C7-3740-2A98-4F39DB5E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BAD4C-3420-AFCF-A095-47E302782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80DD5-F393-B731-FCF0-4A9F8E4C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C1A6-A7F9-417E-BD87-298F9E0F7B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EE440-4A3C-7C17-B6E3-EACB59D1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CD923-F087-D828-B240-48B4DED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F67-5012-4C80-AC8A-96F34E65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5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546-65A6-1EE9-96A5-66E76413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65A46-BAA8-15AA-ED9F-66A6C671F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C622-50CE-C543-5771-AC54D4547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42827-6082-AB05-C89D-8F748647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C1A6-A7F9-417E-BD87-298F9E0F7B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62C25-6D7C-243F-D1C2-A0588906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96923-6655-DCE7-34EE-98CBCB79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F67-5012-4C80-AC8A-96F34E65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3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AC30E-A54F-CEA5-26B5-0D42F54F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02A0-C307-C3EE-31AC-A0313A1E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5758F-9CFE-828A-5643-DF65CFE85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0C1A6-A7F9-417E-BD87-298F9E0F7B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C753-7BBA-A646-A1F5-8F3CDF551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0CEE-7052-E8AA-BD1A-6174465F2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1F67-5012-4C80-AC8A-96F34E65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8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hicagofed.org/publications/chicago-fed-letter/2019/422" TargetMode="External"/><Relationship Id="rId3" Type="http://schemas.openxmlformats.org/officeDocument/2006/relationships/hyperlink" Target="https://www.atlantafed.org/-/media/documents/research/publications/wp/2015/01.pdf" TargetMode="External"/><Relationship Id="rId7" Type="http://schemas.openxmlformats.org/officeDocument/2006/relationships/hyperlink" Target="https://fred.stlouisfed.org/series/BBKMGDP" TargetMode="External"/><Relationship Id="rId2" Type="http://schemas.openxmlformats.org/officeDocument/2006/relationships/hyperlink" Target="https://www.brookings.edu/wp-content/uploads/2012/09/2012b_barnich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d.stlouisfed.org/series/A191RL1Q225SBEA" TargetMode="External"/><Relationship Id="rId5" Type="http://schemas.openxmlformats.org/officeDocument/2006/relationships/hyperlink" Target="https://alfred.stlouisfed.org/series?seid=UNRATE" TargetMode="External"/><Relationship Id="rId4" Type="http://schemas.openxmlformats.org/officeDocument/2006/relationships/hyperlink" Target="https://www.investopedia.com/terms/o/okunslaw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EA4C-B7B8-30C9-BEAC-366479AF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1499"/>
            <a:ext cx="9144000" cy="2181225"/>
          </a:xfrm>
        </p:spPr>
        <p:txBody>
          <a:bodyPr/>
          <a:lstStyle/>
          <a:p>
            <a:r>
              <a:rPr lang="en-US" dirty="0"/>
              <a:t>Developing a model for monthly US employment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F27CE-DBAB-7FB8-6699-BEA18A22C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2275"/>
            <a:ext cx="9144000" cy="1038225"/>
          </a:xfrm>
        </p:spPr>
        <p:txBody>
          <a:bodyPr/>
          <a:lstStyle/>
          <a:p>
            <a:r>
              <a:rPr lang="en-US" dirty="0"/>
              <a:t>Pranav Rupireddy, </a:t>
            </a:r>
          </a:p>
          <a:p>
            <a:r>
              <a:rPr lang="en-US" dirty="0"/>
              <a:t>The University of Chicago  </a:t>
            </a:r>
          </a:p>
        </p:txBody>
      </p:sp>
    </p:spTree>
    <p:extLst>
      <p:ext uri="{BB962C8B-B14F-4D97-AF65-F5344CB8AC3E}">
        <p14:creationId xmlns:p14="http://schemas.microsoft.com/office/powerpoint/2010/main" val="32043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289A-C9FE-A215-75B7-974EEA30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Motivation/Previous Approaches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C393-BE5E-D8A9-3D9E-3F06218B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558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Previous studies use – </a:t>
            </a:r>
          </a:p>
          <a:p>
            <a:pPr marL="514350" indent="-514350">
              <a:buAutoNum type="arabicParenR"/>
            </a:pPr>
            <a:r>
              <a:rPr lang="en-US" sz="3000" dirty="0"/>
              <a:t>Historical Time-Series Properties of Unemployment Rate Itself</a:t>
            </a:r>
            <a:r>
              <a:rPr lang="en-US" sz="3000" baseline="30000" dirty="0"/>
              <a:t>1,2</a:t>
            </a:r>
            <a:r>
              <a:rPr lang="en-US" sz="3000" dirty="0"/>
              <a:t> and/or</a:t>
            </a:r>
          </a:p>
          <a:p>
            <a:pPr marL="514350" indent="-514350">
              <a:buAutoNum type="arabicParenR"/>
            </a:pPr>
            <a:r>
              <a:rPr lang="en-US" sz="3000" dirty="0"/>
              <a:t>Real GDP Growth/Okun’s Law: Inverse Relationship between Real GDP Growth and Unemployment Rate</a:t>
            </a:r>
            <a:r>
              <a:rPr lang="en-US" sz="3000" baseline="30000" dirty="0"/>
              <a:t>2,3 </a:t>
            </a:r>
            <a:r>
              <a:rPr lang="en-US" sz="3000" dirty="0"/>
              <a:t>and/or</a:t>
            </a:r>
            <a:endParaRPr lang="en-US" sz="3000" baseline="300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3000" dirty="0"/>
              <a:t>Labor Force Flows</a:t>
            </a:r>
            <a:r>
              <a:rPr lang="en-US" sz="3000" baseline="30000" dirty="0"/>
              <a:t>1,2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186F79-89F7-1598-2A71-B3158B9A6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906" y="4299743"/>
            <a:ext cx="3206894" cy="199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053E91-6777-34B0-9ABD-FBCA4F6BDA56}"/>
              </a:ext>
            </a:extLst>
          </p:cNvPr>
          <p:cNvSpPr txBox="1"/>
          <p:nvPr/>
        </p:nvSpPr>
        <p:spPr>
          <a:xfrm>
            <a:off x="9204850" y="4115077"/>
            <a:ext cx="167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Okun’s Law (2)</a:t>
            </a:r>
          </a:p>
        </p:txBody>
      </p:sp>
    </p:spTree>
    <p:extLst>
      <p:ext uri="{BB962C8B-B14F-4D97-AF65-F5344CB8AC3E}">
        <p14:creationId xmlns:p14="http://schemas.microsoft.com/office/powerpoint/2010/main" val="164929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2D76-DFDE-C800-2B52-992180E1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1D10-1A68-B9FD-F560-A5336EAE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376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Tested Several Model-Dataset Pairings</a:t>
            </a:r>
          </a:p>
          <a:p>
            <a:r>
              <a:rPr lang="en-US" dirty="0"/>
              <a:t>CPS = Community Population Survey, a monthly survey conducted by U.S. Census</a:t>
            </a:r>
          </a:p>
          <a:p>
            <a:r>
              <a:rPr lang="en-US" dirty="0"/>
              <a:t>Datasets (start of 1990 - end of 2022) some combination of:</a:t>
            </a:r>
          </a:p>
          <a:p>
            <a:pPr marL="514350" indent="-514350">
              <a:buAutoNum type="arabicParenR"/>
            </a:pPr>
            <a:r>
              <a:rPr lang="en-US" dirty="0"/>
              <a:t>Unemployment Rate</a:t>
            </a:r>
            <a:r>
              <a:rPr lang="en-US" baseline="30000" dirty="0"/>
              <a:t>4</a:t>
            </a:r>
            <a:r>
              <a:rPr lang="en-US" dirty="0"/>
              <a:t> (CPS)</a:t>
            </a:r>
          </a:p>
          <a:p>
            <a:pPr marL="514350" indent="-514350">
              <a:buAutoNum type="arabicParenR"/>
            </a:pPr>
            <a:r>
              <a:rPr lang="en-US" dirty="0"/>
              <a:t>Real GDP Growth</a:t>
            </a:r>
          </a:p>
          <a:p>
            <a:pPr marL="914400" lvl="1" indent="-457200">
              <a:buAutoNum type="alphaUcPeriod"/>
            </a:pPr>
            <a:r>
              <a:rPr lang="en-US" dirty="0"/>
              <a:t>Quarterly</a:t>
            </a:r>
            <a:r>
              <a:rPr lang="en-US" baseline="30000" dirty="0"/>
              <a:t>5 </a:t>
            </a:r>
            <a:r>
              <a:rPr lang="en-US" dirty="0"/>
              <a:t>(US BEA)</a:t>
            </a:r>
            <a:endParaRPr lang="en-US" baseline="30000" dirty="0"/>
          </a:p>
          <a:p>
            <a:pPr marL="914400" lvl="1" indent="-457200">
              <a:buAutoNum type="alphaUcPeriod"/>
            </a:pPr>
            <a:r>
              <a:rPr lang="en-US" dirty="0"/>
              <a:t>Monthly</a:t>
            </a:r>
            <a:r>
              <a:rPr lang="en-US" baseline="30000" dirty="0"/>
              <a:t>6,7</a:t>
            </a:r>
            <a:r>
              <a:rPr lang="en-US" dirty="0"/>
              <a:t> (Chicago Federal Reserve)</a:t>
            </a:r>
          </a:p>
          <a:p>
            <a:pPr marL="514350" indent="-514350">
              <a:buAutoNum type="arabicParenR"/>
            </a:pPr>
            <a:r>
              <a:rPr lang="en-US" dirty="0"/>
              <a:t>Labor Flow Rates</a:t>
            </a:r>
            <a:r>
              <a:rPr lang="en-US" baseline="30000" dirty="0"/>
              <a:t>1,8</a:t>
            </a:r>
            <a:r>
              <a:rPr lang="en-US" dirty="0"/>
              <a:t> (CPS)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F95A2FD-B601-06CB-F106-C3DB99B7E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83" y="3956858"/>
            <a:ext cx="4841278" cy="1997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C2F1DC-BDFF-952E-4F7C-ECFEAC06CD6C}"/>
              </a:ext>
            </a:extLst>
          </p:cNvPr>
          <p:cNvSpPr txBox="1"/>
          <p:nvPr/>
        </p:nvSpPr>
        <p:spPr>
          <a:xfrm>
            <a:off x="6932283" y="3574826"/>
            <a:ext cx="48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Data: 1990-2022 Unemployment Rate (1)</a:t>
            </a:r>
          </a:p>
        </p:txBody>
      </p:sp>
    </p:spTree>
    <p:extLst>
      <p:ext uri="{BB962C8B-B14F-4D97-AF65-F5344CB8AC3E}">
        <p14:creationId xmlns:p14="http://schemas.microsoft.com/office/powerpoint/2010/main" val="401160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4DD9-0F16-1271-6ACE-D44EB62F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316E-ACBD-7FF8-CB2A-60F97B05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1) “Naïve”</a:t>
            </a:r>
          </a:p>
          <a:p>
            <a:pPr lvl="1"/>
            <a:r>
              <a:rPr lang="en-US" dirty="0"/>
              <a:t> Previous Data Point</a:t>
            </a:r>
          </a:p>
          <a:p>
            <a:pPr marL="0" indent="0">
              <a:buNone/>
            </a:pPr>
            <a:r>
              <a:rPr lang="en-US" dirty="0"/>
              <a:t>2)  AR(6)</a:t>
            </a:r>
          </a:p>
          <a:p>
            <a:pPr lvl="1"/>
            <a:r>
              <a:rPr lang="en-US" dirty="0"/>
              <a:t> Univariate – One Variable</a:t>
            </a:r>
          </a:p>
          <a:p>
            <a:pPr lvl="1"/>
            <a:r>
              <a:rPr lang="en-US" dirty="0"/>
              <a:t> Autoregressive – Regression finds optimal coefficients with previous points (6 in this case) as the independent variables</a:t>
            </a:r>
          </a:p>
          <a:p>
            <a:pPr lvl="1"/>
            <a:r>
              <a:rPr lang="en-US" dirty="0"/>
              <a:t>Unemployment Rate Prediction Baseline Standard</a:t>
            </a:r>
            <a:r>
              <a:rPr lang="en-US" baseline="30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3)  VAR	</a:t>
            </a:r>
          </a:p>
          <a:p>
            <a:pPr lvl="1"/>
            <a:r>
              <a:rPr lang="en-US" dirty="0"/>
              <a:t>Multivariate Autoregressive Model </a:t>
            </a:r>
          </a:p>
          <a:p>
            <a:pPr marL="0" indent="0">
              <a:buNone/>
            </a:pPr>
            <a:r>
              <a:rPr lang="en-US" dirty="0"/>
              <a:t>4)  LSTM </a:t>
            </a:r>
          </a:p>
          <a:p>
            <a:pPr lvl="1"/>
            <a:r>
              <a:rPr lang="en-US" dirty="0"/>
              <a:t>Neural Network geared for time-series </a:t>
            </a:r>
          </a:p>
          <a:p>
            <a:pPr lvl="1"/>
            <a:r>
              <a:rPr lang="en-US" dirty="0"/>
              <a:t>Hyperparameter (Model Settings) Optimized Version and Non-Optimized Version</a:t>
            </a:r>
          </a:p>
        </p:txBody>
      </p:sp>
    </p:spTree>
    <p:extLst>
      <p:ext uri="{BB962C8B-B14F-4D97-AF65-F5344CB8AC3E}">
        <p14:creationId xmlns:p14="http://schemas.microsoft.com/office/powerpoint/2010/main" val="13018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2708-B072-FFB4-D8F2-B7D30E1B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B50C-86C7-6222-83CF-C05FA4AD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Statistic: Out-of-Sample RMSE </a:t>
            </a:r>
          </a:p>
          <a:p>
            <a:pPr lvl="1"/>
            <a:r>
              <a:rPr lang="en-US" dirty="0"/>
              <a:t>Out-of-Sample: Guarantees exclusion of test data from train data</a:t>
            </a:r>
          </a:p>
          <a:p>
            <a:pPr lvl="1"/>
            <a:r>
              <a:rPr lang="en-US" dirty="0"/>
              <a:t>RMSE</a:t>
            </a:r>
            <a:r>
              <a:rPr lang="en-US" baseline="30000" dirty="0"/>
              <a:t>1,2</a:t>
            </a:r>
            <a:endParaRPr lang="en-US" dirty="0"/>
          </a:p>
          <a:p>
            <a:pPr lvl="2"/>
            <a:r>
              <a:rPr lang="en-US" dirty="0"/>
              <a:t>Root Mean Squared Error</a:t>
            </a:r>
          </a:p>
          <a:p>
            <a:pPr lvl="2"/>
            <a:r>
              <a:rPr lang="en-US" dirty="0"/>
              <a:t>Lower is Better</a:t>
            </a:r>
          </a:p>
          <a:p>
            <a:r>
              <a:rPr lang="en-US" dirty="0"/>
              <a:t>Choice of Tests</a:t>
            </a:r>
          </a:p>
          <a:p>
            <a:pPr lvl="1"/>
            <a:r>
              <a:rPr lang="en-US" dirty="0"/>
              <a:t>Theoretically, many pairings of Model-Data could be chosen</a:t>
            </a:r>
          </a:p>
          <a:p>
            <a:pPr lvl="1"/>
            <a:r>
              <a:rPr lang="en-US" dirty="0"/>
              <a:t>However, focused on unit testing incremental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6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D382-B3DB-2526-F8A8-F6565DAD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1AC705-CCCB-C4CB-1691-5FAD9BDF8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92477"/>
              </p:ext>
            </p:extLst>
          </p:nvPr>
        </p:nvGraphicFramePr>
        <p:xfrm>
          <a:off x="838200" y="1811020"/>
          <a:ext cx="1051559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475847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161954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55085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Out-of-Sample Root Mean Squared Error (RMSE)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8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“Naïve”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Unemployment Rate (UR)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7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AR(6)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9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 + Quarterly GDP Growth (Q)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4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 + Monthly GDP Growth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0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 +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1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Hyperparameter Optimized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 +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7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 + M + Labor Flow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358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4D4BDB-82B9-CB09-EB9B-8C2527FB50CE}"/>
              </a:ext>
            </a:extLst>
          </p:cNvPr>
          <p:cNvSpPr txBox="1"/>
          <p:nvPr/>
        </p:nvSpPr>
        <p:spPr>
          <a:xfrm>
            <a:off x="1104899" y="5332412"/>
            <a:ext cx="105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 Best performance is from AR(6) on just Unemployment Rate Data</a:t>
            </a:r>
          </a:p>
        </p:txBody>
      </p:sp>
    </p:spTree>
    <p:extLst>
      <p:ext uri="{BB962C8B-B14F-4D97-AF65-F5344CB8AC3E}">
        <p14:creationId xmlns:p14="http://schemas.microsoft.com/office/powerpoint/2010/main" val="262698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3A4A-C655-6C98-360E-2706744B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76C0-2707-BD18-CCF9-FE9A384D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https://www.brookings.edu/wp-content/uploads/2012/09/2012b_barnichon.pdf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https://www.atlantafed.org/-/media/documents/research/publications/wp/2015/01.pdf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https://www.investopedia.com/terms/o/okunslaw.asp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https://alfred.stlouisfed.org/series?seid=UNRATE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https://fred.stlouisfed.org/series/A191RL1Q225SBEA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https://fred.stlouisfed.org/series/BBKMGDP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https://www.chicagofed.org/publications/chicago-fed-letter/2019/422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en-US" sz="2000" dirty="0"/>
              <a:t>https://fred.stlouisfed.org/categories/33502</a:t>
            </a:r>
          </a:p>
        </p:txBody>
      </p:sp>
    </p:spTree>
    <p:extLst>
      <p:ext uri="{BB962C8B-B14F-4D97-AF65-F5344CB8AC3E}">
        <p14:creationId xmlns:p14="http://schemas.microsoft.com/office/powerpoint/2010/main" val="55401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444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Developing a model for monthly US employment </vt:lpstr>
      <vt:lpstr>Motivation/Previous Approaches </vt:lpstr>
      <vt:lpstr>Data </vt:lpstr>
      <vt:lpstr>Models </vt:lpstr>
      <vt:lpstr>Testing Considerations</vt:lpstr>
      <vt:lpstr>Results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model for monthly US employment </dc:title>
  <dc:creator>Pranav Rupireddy</dc:creator>
  <cp:lastModifiedBy>Pranav Rupireddy</cp:lastModifiedBy>
  <cp:revision>1</cp:revision>
  <dcterms:created xsi:type="dcterms:W3CDTF">2023-01-17T19:59:41Z</dcterms:created>
  <dcterms:modified xsi:type="dcterms:W3CDTF">2023-01-17T22:34:33Z</dcterms:modified>
</cp:coreProperties>
</file>