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70" r:id="rId2"/>
    <p:sldId id="263" r:id="rId3"/>
    <p:sldId id="287" r:id="rId4"/>
    <p:sldId id="295" r:id="rId5"/>
    <p:sldId id="302" r:id="rId6"/>
    <p:sldId id="303" r:id="rId7"/>
    <p:sldId id="304" r:id="rId8"/>
    <p:sldId id="353" r:id="rId9"/>
    <p:sldId id="361" r:id="rId10"/>
    <p:sldId id="355" r:id="rId11"/>
    <p:sldId id="354" r:id="rId12"/>
    <p:sldId id="356" r:id="rId13"/>
    <p:sldId id="359" r:id="rId14"/>
    <p:sldId id="360" r:id="rId15"/>
    <p:sldId id="312" r:id="rId16"/>
    <p:sldId id="324" r:id="rId17"/>
    <p:sldId id="323" r:id="rId18"/>
    <p:sldId id="322" r:id="rId19"/>
    <p:sldId id="326" r:id="rId20"/>
    <p:sldId id="329" r:id="rId21"/>
    <p:sldId id="333" r:id="rId22"/>
    <p:sldId id="315" r:id="rId23"/>
    <p:sldId id="319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35" r:id="rId35"/>
    <p:sldId id="348" r:id="rId36"/>
    <p:sldId id="349" r:id="rId37"/>
    <p:sldId id="350" r:id="rId38"/>
    <p:sldId id="351" r:id="rId39"/>
    <p:sldId id="337" r:id="rId40"/>
    <p:sldId id="340" r:id="rId41"/>
    <p:sldId id="345" r:id="rId42"/>
    <p:sldId id="346" r:id="rId43"/>
    <p:sldId id="347" r:id="rId44"/>
    <p:sldId id="338" r:id="rId45"/>
    <p:sldId id="342" r:id="rId46"/>
    <p:sldId id="343" r:id="rId47"/>
    <p:sldId id="344" r:id="rId48"/>
    <p:sldId id="365" r:id="rId49"/>
    <p:sldId id="364" r:id="rId50"/>
    <p:sldId id="366" r:id="rId51"/>
    <p:sldId id="336" r:id="rId52"/>
    <p:sldId id="300" r:id="rId53"/>
    <p:sldId id="266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ACF"/>
    <a:srgbClr val="F1ECE6"/>
    <a:srgbClr val="326393"/>
    <a:srgbClr val="CAB5BD"/>
    <a:srgbClr val="6D8CAC"/>
    <a:srgbClr val="1C2244"/>
    <a:srgbClr val="21345C"/>
    <a:srgbClr val="2A345C"/>
    <a:srgbClr val="0F1225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213" autoAdjust="0"/>
  </p:normalViewPr>
  <p:slideViewPr>
    <p:cSldViewPr snapToGrid="0">
      <p:cViewPr varScale="1">
        <p:scale>
          <a:sx n="104" d="100"/>
          <a:sy n="104" d="100"/>
        </p:scale>
        <p:origin x="564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139CD-C359-4F73-A27B-76EBA1E1039B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F7CBE-E7AA-4A28-9091-DC0FC306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4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F7CBE-E7AA-4A28-9091-DC0FC3066C2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1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863757" y="2505670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보아라</a:t>
            </a:r>
            <a:r>
              <a:rPr lang="en-US" altLang="ko-KR" sz="5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5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Boara</a:t>
            </a:r>
            <a:r>
              <a:rPr lang="en-US" altLang="ko-KR" sz="5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	</a:t>
            </a:r>
            <a:endParaRPr lang="ko-KR" altLang="en-US" sz="5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12932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9020460" y="5347984"/>
            <a:ext cx="3065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NullPointerException</a:t>
            </a:r>
            <a:endParaRPr lang="ko-KR" altLang="en-US" sz="2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7384622" y="6011495"/>
            <a:ext cx="4711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최이지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양동수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정준영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김소연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박소연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5482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테이블 명세서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컬렉션 테이블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1" y="924560"/>
            <a:ext cx="11690777" cy="556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1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5482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테이블 명세서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테이블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2" y="1074858"/>
            <a:ext cx="11646946" cy="543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1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5110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테이블 명세서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테이블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1" y="1013811"/>
            <a:ext cx="11670096" cy="5514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1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5110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테이블 명세서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파일 테이블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70" y="924560"/>
            <a:ext cx="11737077" cy="563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1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5110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테이블 명세서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인증 테이블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71" y="924560"/>
            <a:ext cx="11818100" cy="567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97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2388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스토리보드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017" y="924560"/>
            <a:ext cx="7807766" cy="5787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45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2388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스토리보드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4" y="835708"/>
            <a:ext cx="8005703" cy="594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50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2388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스토리보드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44" y="1048635"/>
            <a:ext cx="7434911" cy="553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50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2388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스토리보드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44" y="924560"/>
            <a:ext cx="7900581" cy="5788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50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2388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스토리보드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17" y="924560"/>
            <a:ext cx="7813886" cy="5722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50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17065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2093217" y="4350345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팀 소개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2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2093217" y="491685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프로젝트 주제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2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2093217" y="5480795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개발 환경 및 도구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2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2093217" y="6051500"/>
            <a:ext cx="4419548" cy="523220"/>
            <a:chOff x="1320852" y="4758750"/>
            <a:chExt cx="4419548" cy="5232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DB </a:t>
              </a:r>
              <a:r>
                <a:rPr lang="ko-KR" altLang="en-US" sz="2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모델링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2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6868417" y="4350345"/>
            <a:ext cx="4419548" cy="523220"/>
            <a:chOff x="1320852" y="4758750"/>
            <a:chExt cx="4419548" cy="52322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테이블 명세서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91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2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6868417" y="4916855"/>
            <a:ext cx="4419548" cy="523220"/>
            <a:chOff x="1320852" y="4758750"/>
            <a:chExt cx="4419548" cy="52322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스토리보드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868417" y="5480795"/>
            <a:ext cx="4419548" cy="523220"/>
            <a:chOff x="1320852" y="4758750"/>
            <a:chExt cx="4419548" cy="52322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핵심 기능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91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868417" y="6051500"/>
            <a:ext cx="4419548" cy="523220"/>
            <a:chOff x="1320852" y="4758750"/>
            <a:chExt cx="4419548" cy="52322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시연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391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2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2388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스토리보드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707" y="924560"/>
            <a:ext cx="7755647" cy="579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50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2388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스토리보드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37" y="1047370"/>
            <a:ext cx="7523326" cy="556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50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2388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스토리보드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536" y="1028499"/>
            <a:ext cx="7752727" cy="564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50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2388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스토리보드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723" y="924560"/>
            <a:ext cx="7882354" cy="559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50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4261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이메일인증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1" y="1113477"/>
            <a:ext cx="5431544" cy="55813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486" y="1849121"/>
            <a:ext cx="6145676" cy="1643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187" y="5522358"/>
            <a:ext cx="6020975" cy="1787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486" y="2275189"/>
            <a:ext cx="5048955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3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436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 인증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715230" y="4445838"/>
            <a:ext cx="10386595" cy="214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9" y="2577386"/>
            <a:ext cx="10386595" cy="17032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30" y="1079183"/>
            <a:ext cx="10386595" cy="1241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1078174" y="4868164"/>
            <a:ext cx="94813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회원가입을 신청하면 임의의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자리 숫자 코드가 포함된 링크를 메일로 전송 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회원가입 신청한 사람의 메일주소로 전송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57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436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 인증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470159" y="4624753"/>
            <a:ext cx="11153332" cy="1765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9" y="1027649"/>
            <a:ext cx="11153332" cy="3526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1467228" y="4811286"/>
            <a:ext cx="94353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링크를 클릭하면 </a:t>
            </a:r>
            <a:r>
              <a:rPr lang="en-US" altLang="ko-KR" sz="2000" b="1" dirty="0" err="1">
                <a:ln/>
                <a:latin typeface="맑은 고딕" pitchFamily="50" charset="-127"/>
                <a:ea typeface="맑은 고딕" pitchFamily="50" charset="-127"/>
              </a:rPr>
              <a:t>mailconfirm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인증된 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cert </a:t>
            </a:r>
            <a:r>
              <a:rPr lang="en-US" altLang="ko-KR" sz="2000" b="1" dirty="0" err="1">
                <a:ln/>
                <a:latin typeface="맑은 고딕" pitchFamily="50" charset="-127"/>
                <a:ea typeface="맑은 고딕" pitchFamily="50" charset="-127"/>
              </a:rPr>
              <a:t>iscerify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변경하여 회원 가입한 회원의 </a:t>
            </a:r>
            <a:r>
              <a:rPr lang="en-US" altLang="ko-KR" sz="2000" b="1" dirty="0" err="1">
                <a:ln/>
                <a:latin typeface="맑은 고딕" pitchFamily="50" charset="-127"/>
                <a:ea typeface="맑은 고딕" pitchFamily="50" charset="-127"/>
              </a:rPr>
              <a:t>isshow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=‘C’-&gt;’Y’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로 변경</a:t>
            </a: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47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3940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id,pw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55" y="1084103"/>
            <a:ext cx="5689880" cy="2825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54" y="4158440"/>
            <a:ext cx="5461280" cy="22863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919" y="1186090"/>
            <a:ext cx="5656236" cy="26219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463" y="4158439"/>
            <a:ext cx="5507147" cy="228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5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3940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id,pw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644" b="1646"/>
          <a:stretch/>
        </p:blipFill>
        <p:spPr>
          <a:xfrm>
            <a:off x="518746" y="1092503"/>
            <a:ext cx="4855525" cy="53874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393845" y="916191"/>
            <a:ext cx="5555849" cy="5740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6393845" y="1354998"/>
            <a:ext cx="55095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찾기 클릭 이벤트를 주고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(name, </a:t>
            </a:r>
            <a:r>
              <a:rPr lang="en-US" altLang="ko-KR" sz="2000" b="1" dirty="0" err="1">
                <a:ln/>
                <a:latin typeface="맑은 고딕" pitchFamily="50" charset="-127"/>
                <a:ea typeface="맑은 고딕" pitchFamily="50" charset="-127"/>
              </a:rPr>
              <a:t>tel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데이터를 가져온다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 err="1">
                <a:ln/>
                <a:latin typeface="맑은 고딕" pitchFamily="50" charset="-127"/>
                <a:ea typeface="맑은 고딕" pitchFamily="50" charset="-127"/>
              </a:rPr>
              <a:t>비동기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 통신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b="1" dirty="0" err="1">
                <a:ln/>
                <a:latin typeface="맑은 고딕" pitchFamily="50" charset="-127"/>
                <a:ea typeface="맑은 고딕" pitchFamily="50" charset="-127"/>
              </a:rPr>
              <a:t>ajax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를 통해 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controller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로 보내고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, controller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에서는 데이터베이스에 접속하여 이름과 전화번호를 일치시켜 조회된 아이디를 가져온다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None 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상태의 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검색결과 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modal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창을 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block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으로 변경시켜 화면에 노출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b="1" dirty="0">
              <a:ln/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n/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n/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8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5110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프로필사진 수정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1" y="1532007"/>
            <a:ext cx="6000949" cy="51874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067" y="4372043"/>
            <a:ext cx="3590196" cy="10156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b="33702"/>
          <a:stretch/>
        </p:blipFill>
        <p:spPr>
          <a:xfrm>
            <a:off x="6093071" y="473187"/>
            <a:ext cx="5970592" cy="33514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317" y="4372043"/>
            <a:ext cx="5492683" cy="20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 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D473D-626F-4DC6-A648-3BFCC6B4AF47}"/>
              </a:ext>
            </a:extLst>
          </p:cNvPr>
          <p:cNvSpPr txBox="1"/>
          <p:nvPr/>
        </p:nvSpPr>
        <p:spPr>
          <a:xfrm flipH="1">
            <a:off x="542506" y="2093403"/>
            <a:ext cx="197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최이지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(PM)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04A3D-C925-4422-B36F-7ADEB3EAF66A}"/>
              </a:ext>
            </a:extLst>
          </p:cNvPr>
          <p:cNvSpPr txBox="1"/>
          <p:nvPr/>
        </p:nvSpPr>
        <p:spPr>
          <a:xfrm flipH="1">
            <a:off x="2938637" y="2080042"/>
            <a:ext cx="1262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양동수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A0000D-7E54-4A27-84C9-D2E4F33159A4}"/>
              </a:ext>
            </a:extLst>
          </p:cNvPr>
          <p:cNvSpPr txBox="1"/>
          <p:nvPr/>
        </p:nvSpPr>
        <p:spPr>
          <a:xfrm flipH="1">
            <a:off x="5329481" y="2080045"/>
            <a:ext cx="1135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정준영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3FE2E-63C9-4C75-B7D8-DECD7FFAFFB3}"/>
              </a:ext>
            </a:extLst>
          </p:cNvPr>
          <p:cNvSpPr txBox="1"/>
          <p:nvPr/>
        </p:nvSpPr>
        <p:spPr>
          <a:xfrm flipH="1">
            <a:off x="7719329" y="2080042"/>
            <a:ext cx="114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김소연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0F1523-9CAD-4C27-A816-6A3DB5808645}"/>
              </a:ext>
            </a:extLst>
          </p:cNvPr>
          <p:cNvSpPr/>
          <p:nvPr/>
        </p:nvSpPr>
        <p:spPr>
          <a:xfrm>
            <a:off x="458601" y="2506871"/>
            <a:ext cx="2000129" cy="167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FD22B-A591-4CCA-B629-F891C787C026}"/>
              </a:ext>
            </a:extLst>
          </p:cNvPr>
          <p:cNvSpPr/>
          <p:nvPr/>
        </p:nvSpPr>
        <p:spPr>
          <a:xfrm>
            <a:off x="2903085" y="2493511"/>
            <a:ext cx="2000129" cy="16927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5342281" y="2493514"/>
            <a:ext cx="2000129" cy="16927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21A97E-197F-4022-8947-CAF47AC231A8}"/>
              </a:ext>
            </a:extLst>
          </p:cNvPr>
          <p:cNvSpPr/>
          <p:nvPr/>
        </p:nvSpPr>
        <p:spPr>
          <a:xfrm>
            <a:off x="7719329" y="2480151"/>
            <a:ext cx="2000129" cy="17060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73FE2E-63C9-4C75-B7D8-DECD7FFAFFB3}"/>
              </a:ext>
            </a:extLst>
          </p:cNvPr>
          <p:cNvSpPr txBox="1"/>
          <p:nvPr/>
        </p:nvSpPr>
        <p:spPr>
          <a:xfrm flipH="1">
            <a:off x="10046180" y="2034493"/>
            <a:ext cx="106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박소연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721A97E-197F-4022-8947-CAF47AC231A8}"/>
              </a:ext>
            </a:extLst>
          </p:cNvPr>
          <p:cNvSpPr/>
          <p:nvPr/>
        </p:nvSpPr>
        <p:spPr>
          <a:xfrm>
            <a:off x="10046180" y="2493515"/>
            <a:ext cx="2000129" cy="1692710"/>
          </a:xfrm>
          <a:prstGeom prst="rect">
            <a:avLst/>
          </a:prstGeom>
          <a:solidFill>
            <a:srgbClr val="CAB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10046180" y="2506871"/>
            <a:ext cx="2000129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b="1" spc="-15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관련 기능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b="1" spc="-15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작성 시 포인트 적립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b="1" spc="-15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스포일러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방지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7719327" y="2480155"/>
            <a:ext cx="2000129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회원탈퇴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비번 찾기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회원정보 수정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5342281" y="2493510"/>
            <a:ext cx="2000129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나의 회원 정보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나의 게시물</a:t>
            </a:r>
            <a:r>
              <a:rPr lang="en-US" altLang="ko-KR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spc="-15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보기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나의 포인트 내역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2903083" y="2506871"/>
            <a:ext cx="2000129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DB 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총괄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b="1" spc="-15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인증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 가입 시 포인트 적립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458601" y="2506871"/>
            <a:ext cx="200012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컬렉션 관련 기능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b="1" spc="-15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관련 기능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5110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프로필사진 수정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54264"/>
          <a:stretch/>
        </p:blipFill>
        <p:spPr>
          <a:xfrm>
            <a:off x="430405" y="970078"/>
            <a:ext cx="4915586" cy="7493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79" y="1940273"/>
            <a:ext cx="4486901" cy="226726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98" y="5445961"/>
            <a:ext cx="3400900" cy="50489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023" y="5864119"/>
            <a:ext cx="2581635" cy="46679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/>
          <a:srcRect t="6600"/>
          <a:stretch/>
        </p:blipFill>
        <p:spPr>
          <a:xfrm>
            <a:off x="430405" y="4760843"/>
            <a:ext cx="4467849" cy="68511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184899" y="924560"/>
            <a:ext cx="5555849" cy="5740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6231198" y="1344774"/>
            <a:ext cx="55095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delete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 클릭 이벤트를 주고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에 미리 심어놓은 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프로필 사진 번호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데이터를 가져온다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 err="1">
                <a:ln/>
                <a:latin typeface="맑은 고딕" pitchFamily="50" charset="-127"/>
                <a:ea typeface="맑은 고딕" pitchFamily="50" charset="-127"/>
              </a:rPr>
              <a:t>스트림방식으로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 전송되는 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form 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태그를 </a:t>
            </a:r>
            <a:r>
              <a:rPr lang="en-US" altLang="ko-KR" sz="2000" b="1" dirty="0" err="1">
                <a:ln/>
                <a:latin typeface="맑은 고딕" pitchFamily="50" charset="-127"/>
                <a:ea typeface="맑은 고딕" pitchFamily="50" charset="-127"/>
              </a:rPr>
              <a:t>MultiPartRequest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에서 꺼내서 사용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에 접속하여 </a:t>
            </a:r>
            <a:r>
              <a:rPr lang="ko-KR" altLang="en-US" sz="2000" b="1" dirty="0" err="1">
                <a:ln/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 가져 온 프로필사진 번호를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이용하여 해당 프로필 사진 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(none)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상태로 변경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삭제기능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새로운 프로필 사진을 추가하도록 파일 추가 기능을 노출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err="1">
                <a:ln/>
                <a:latin typeface="맑은 고딕" pitchFamily="50" charset="-127"/>
                <a:ea typeface="맑은 고딕" pitchFamily="50" charset="-127"/>
              </a:rPr>
              <a:t>fileVO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2000" b="1" dirty="0" err="1">
                <a:ln/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 받은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 id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를 저장하고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프로필 사진 정보를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9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5004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포인트이용내역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129" y="924560"/>
            <a:ext cx="7187956" cy="565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0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5004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포인트이용내역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11" y="1078789"/>
            <a:ext cx="5239481" cy="549785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447098" y="924560"/>
            <a:ext cx="5555849" cy="5740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6447098" y="1849121"/>
            <a:ext cx="55095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 err="1">
                <a:ln/>
                <a:latin typeface="맑은 고딕" pitchFamily="50" charset="-127"/>
                <a:ea typeface="맑은 고딕" pitchFamily="50" charset="-127"/>
              </a:rPr>
              <a:t>파라미터에서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 넘겨받은 회원 번호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 err="1">
                <a:ln/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 처리를 위한 시작 페이지 번호와 마지막 페이지 번호를 질의명령에 채워준다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포인트 내역 분류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포인트 금액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내역 일자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분류 코드를 조회해서</a:t>
            </a:r>
            <a:r>
              <a:rPr lang="en-US" altLang="ko-KR" sz="2000" b="1" dirty="0" err="1">
                <a:ln/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2000" b="1" dirty="0" err="1">
                <a:ln/>
                <a:latin typeface="맑은 고딕" pitchFamily="50" charset="-127"/>
                <a:ea typeface="맑은 고딕" pitchFamily="50" charset="-127"/>
              </a:rPr>
              <a:t>MemberVO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타입의 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라는 변수에 담아 반환해준다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4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5004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포인트이용내역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447098" y="924560"/>
            <a:ext cx="5555849" cy="5740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6447098" y="1849121"/>
            <a:ext cx="55095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컨트롤러에서 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라는 키 값으로 심어준 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변수에 담긴 데이터의 개수만큼 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div 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태그를 만들어준다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조회한 데이터의 내용을 태그에 심어준다</a:t>
            </a:r>
            <a:r>
              <a:rPr lang="en-US" altLang="ko-KR" sz="2000" b="1" dirty="0">
                <a:ln/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000" b="1" dirty="0">
                <a:ln/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b="1" dirty="0">
              <a:ln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1" y="955815"/>
            <a:ext cx="5918480" cy="570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38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436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컬렉션 작성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99" y="924559"/>
            <a:ext cx="5870281" cy="5823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580" y="924560"/>
            <a:ext cx="6007100" cy="582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841" y="5040313"/>
            <a:ext cx="696942" cy="128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28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436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컬렉션 작성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447098" y="924560"/>
            <a:ext cx="5555849" cy="5740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6447098" y="1849121"/>
            <a:ext cx="55095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작성 버튼을 클릭 시 이벤트 발생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form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태그로 감싸진 정보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컬렉션 제목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컬렉션 설명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장르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첨부된 파일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가져온다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유효성 검사 실시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유효성 검사 통과 시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form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태그를 제출한다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1" y="924559"/>
            <a:ext cx="5901419" cy="571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53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436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컬렉션 작성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447098" y="924560"/>
            <a:ext cx="5555849" cy="5740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6447098" y="2069040"/>
            <a:ext cx="55095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파라미터와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세션 객체에서 가져온 정보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컬렉션 제목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컬렉션 설명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작성자 회원 번호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장르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질의명령에 채워준다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이 때 첨부파일은 따로 함수를 만들어 두었기에 제외한다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질의명령 실행 결과를 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라는 변수에 담아 반환해준다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20" y="1016000"/>
            <a:ext cx="5845880" cy="561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13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436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컬렉션 작성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447098" y="924560"/>
            <a:ext cx="5555849" cy="5740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첨부파일 정보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컬렉션 정보 테이블이 분리되어 있기 때문에 함수를 따로 제작하였다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컬렉션 등록이 제대로 완료되지 않거나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파일이 등록되지 않은 경우 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변수는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반환한다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썸네일 파일을 따로 등록하지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않은경우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예외가 발생할 수 있기 때문에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for-each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문으로 썸네일 등록 함수를 호출한다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1" y="996231"/>
            <a:ext cx="5993539" cy="554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31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436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컬렉션 작성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447098" y="924560"/>
            <a:ext cx="5555849" cy="5740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6447098" y="2069040"/>
            <a:ext cx="5509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반환 받은 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값이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 경우 첨부파일까지 포함하여 컬렉션 작성에 성공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컬렉션 리스트 페이지로 보내준다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값이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 경우 컬렉션 작성에 실패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다시 컬렉션 작성 페이지로 보내준다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1" y="1002983"/>
            <a:ext cx="6007222" cy="566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436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작성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19" y="924560"/>
            <a:ext cx="6141882" cy="5870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501" y="955535"/>
            <a:ext cx="5741043" cy="561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023" y="4289791"/>
            <a:ext cx="492369" cy="9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7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346157" y="3118962"/>
            <a:ext cx="5933310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40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누구나 작가가 될 수 있다</a:t>
            </a:r>
            <a:r>
              <a:rPr lang="en-US" altLang="ko-KR" sz="40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40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980-B21E-481E-BF88-C25A52D77758}"/>
              </a:ext>
            </a:extLst>
          </p:cNvPr>
          <p:cNvSpPr txBox="1"/>
          <p:nvPr/>
        </p:nvSpPr>
        <p:spPr>
          <a:xfrm>
            <a:off x="2719061" y="2759057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95014" y="2759057"/>
            <a:ext cx="6463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”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0" y="835707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31811" y="111525"/>
            <a:ext cx="2866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3200" spc="-3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프로젝트 주제</a:t>
            </a:r>
          </a:p>
        </p:txBody>
      </p:sp>
    </p:spTree>
    <p:extLst>
      <p:ext uri="{BB962C8B-B14F-4D97-AF65-F5344CB8AC3E}">
        <p14:creationId xmlns:p14="http://schemas.microsoft.com/office/powerpoint/2010/main" val="16277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436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작성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447098" y="924560"/>
            <a:ext cx="5555849" cy="5740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6447098" y="1849121"/>
            <a:ext cx="5509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작성 버튼 클릭 시 이벤트 발생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 form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태그로 감싸진 정보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게시물이 속한 컬렉션 번호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가격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해당 장르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첨부된 파일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 여부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가져온다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유효성 검사 실시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유효성 검사 통과 시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form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태그를 제출한다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51" y="924560"/>
            <a:ext cx="5828549" cy="566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65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436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작성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447098" y="924560"/>
            <a:ext cx="5555849" cy="5740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6447098" y="2069040"/>
            <a:ext cx="55095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파라미터에서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가져온 정보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게시물이 속한 컬렉션 번호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가격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해당 장르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 여부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질의명령에 채워준다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이 때 첨부파일은 따로 함수를 만들어 두었기에 제외한다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질의명령 실행 결과를 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라는 변수에 담아 반환해준다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0" y="924559"/>
            <a:ext cx="5852050" cy="567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44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436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작성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447098" y="924560"/>
            <a:ext cx="5555849" cy="5740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첨부파일 정보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게시글 정보 테이블이 분리되어 있기 때문에 함수를 따로 제작하였다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게시글 등록이 제대로 완료되지 않거나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파일이 등록되지 않은 경우 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변수는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반환한다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썸네일 파일을 따로 등록하지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않은경우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예외가 발생할 수 있기 때문에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for-each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문으로 썸네일 등록 함수를 호출한다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1" y="933352"/>
            <a:ext cx="6020258" cy="574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34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436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작성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447098" y="924560"/>
            <a:ext cx="5555849" cy="5740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6447098" y="2069040"/>
            <a:ext cx="5509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반환 받은 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값이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 경우 첨부파일까지 포함하여 게시물 작성에 성공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리스트 페이지로 보내준다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값이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 경우 게시물 작성에 실패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다시 게시물 작성 페이지로 보내준다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1" y="1029970"/>
            <a:ext cx="5963446" cy="5634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73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6915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작성 및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스포일러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처리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98977" y="924560"/>
            <a:ext cx="6171845" cy="2765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98977" y="3814494"/>
            <a:ext cx="6171053" cy="27269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92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3995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작성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099858" y="924559"/>
            <a:ext cx="5926237" cy="5823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6227179" y="1151812"/>
            <a:ext cx="56715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등록 버튼을 클릭할 시 이벤트 발생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 form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태그로 감싸진 작성자 회원 번호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댓글이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달린 게시물 번호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스포일러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여부를 가져온다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유효성 검사 실시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내용은 비울 수 없으며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댓글의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글자수는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자를 넘을 수 없다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이를 어길 시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경고창을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띄운다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유효성 검사 통과 시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form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태그를 제출한다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2" y="924560"/>
            <a:ext cx="5571560" cy="5823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90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3995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작성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099858" y="924559"/>
            <a:ext cx="5926237" cy="5823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6227179" y="1943474"/>
            <a:ext cx="56715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파라미터와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세션 객체에서 가져온 정보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댓글이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달린 게시물의 번호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작성자 아이디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작성자 회원 번호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스포일러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여부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질의명령에 채워준다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상위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번호가 없는 경우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상위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번호가 있는 경우 가져온 번호를 채워줌으로써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댓글과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대댓글을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구분해준다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질의명령 실행 여부를 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라는 변수에 담아 반환해준다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65" y="924558"/>
            <a:ext cx="5634286" cy="582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59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3995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작성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099858" y="924559"/>
            <a:ext cx="5926237" cy="5823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6227179" y="2100936"/>
            <a:ext cx="5671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앞서 반환 받은 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라는 변수의 값이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 경우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등록에 성공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포인트를 적립한 뒤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리스트 보기 페이지로 보낸다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*</a:t>
            </a: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값이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 경우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등록에 실패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다시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작성 페이지로 보낸다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1" y="964384"/>
            <a:ext cx="5668938" cy="578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14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3889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스포일러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099858" y="924559"/>
            <a:ext cx="5926237" cy="5823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6285368" y="1204810"/>
            <a:ext cx="56715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스포일러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댓글이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아닐 경우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isshow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eq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‘Y’)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하나의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span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태그만 만들어준다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댓글의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내용을 꺼내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span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태그의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적어준다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스포일러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댓글인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경우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isshow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eq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‘S’)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두 개의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span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태그를 만들어 준다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경우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스포일러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댓글임을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드러내는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span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태그가 먼저 노출되며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댓글의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내용이 적힌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span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태그는 숨김 처리가 되어 있다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스포일러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클릭 시 두 개의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span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태그의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display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속성을 변경해주면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스포일러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댓글의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내용이 드러나게 된다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2" y="1470025"/>
            <a:ext cx="5526290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49" y="3255289"/>
            <a:ext cx="5565823" cy="209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9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436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포인트 적립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517" y="994631"/>
            <a:ext cx="8397875" cy="28045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517" y="3821967"/>
            <a:ext cx="8397875" cy="2805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59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툴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CBC890D-747D-4D13-9D03-52DF5653E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594" y="3328608"/>
            <a:ext cx="2589260" cy="226923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6FFDFE0-7A79-4D1E-B6B8-206F8ACBD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778" y="2499440"/>
            <a:ext cx="3528373" cy="8291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5E8BBD3-65B8-4754-B216-5378F19E40F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9720" y="3968906"/>
            <a:ext cx="3335431" cy="784652"/>
          </a:xfrm>
          <a:prstGeom prst="rect">
            <a:avLst/>
          </a:prstGeom>
        </p:spPr>
      </p:pic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4A30A349-129F-4247-8DE8-C499B734DF3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6361" y="3968906"/>
            <a:ext cx="3119718" cy="76286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59496D3-D7BC-4693-A239-05EF9BAF2F9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2886" y="1771432"/>
            <a:ext cx="2336676" cy="155717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7E3C9BB-4AB0-452B-B311-BD734CCF97F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4740" y="1849121"/>
            <a:ext cx="3093384" cy="173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8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436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기능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포인트 적립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099858" y="924559"/>
            <a:ext cx="5926237" cy="5823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6285368" y="2171964"/>
            <a:ext cx="56715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파라미터에서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넘겨받은 회원 번호와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매개변수에 직접 입력해준 적립할 포인트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적립 코드를 질의명령에 채워준다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적립할 포인트와 적립코드는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컬렉션 여부에 따라 달라진다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(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 5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포인트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102 )</a:t>
            </a: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1" y="967726"/>
            <a:ext cx="5584372" cy="574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66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29" y="1039589"/>
            <a:ext cx="10868142" cy="545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97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후기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91FD2B-8FDF-4C13-B8F1-00184393D90E}"/>
              </a:ext>
            </a:extLst>
          </p:cNvPr>
          <p:cNvSpPr/>
          <p:nvPr/>
        </p:nvSpPr>
        <p:spPr>
          <a:xfrm>
            <a:off x="1682991" y="1331316"/>
            <a:ext cx="4216716" cy="1564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B6EE8D-0603-438A-B72B-58BD4C4737E2}"/>
              </a:ext>
            </a:extLst>
          </p:cNvPr>
          <p:cNvSpPr/>
          <p:nvPr/>
        </p:nvSpPr>
        <p:spPr>
          <a:xfrm>
            <a:off x="1691289" y="3025266"/>
            <a:ext cx="4207609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A08B7B-8DA4-4028-B4CD-F8543EE3F3D5}"/>
              </a:ext>
            </a:extLst>
          </p:cNvPr>
          <p:cNvSpPr/>
          <p:nvPr/>
        </p:nvSpPr>
        <p:spPr>
          <a:xfrm>
            <a:off x="1682180" y="4719216"/>
            <a:ext cx="4199314" cy="1567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854526-9BAC-45AB-83BB-D3C53D7B4F18}"/>
              </a:ext>
            </a:extLst>
          </p:cNvPr>
          <p:cNvSpPr/>
          <p:nvPr/>
        </p:nvSpPr>
        <p:spPr>
          <a:xfrm>
            <a:off x="1682989" y="1331316"/>
            <a:ext cx="4215909" cy="517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최이지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96B012-03D2-452F-873E-656D55CCB82A}"/>
              </a:ext>
            </a:extLst>
          </p:cNvPr>
          <p:cNvSpPr/>
          <p:nvPr/>
        </p:nvSpPr>
        <p:spPr>
          <a:xfrm>
            <a:off x="1682989" y="3025266"/>
            <a:ext cx="4215909" cy="442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양동수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AA4FCD-1CF1-4A3D-8CE9-0380FBCB79A7}"/>
              </a:ext>
            </a:extLst>
          </p:cNvPr>
          <p:cNvSpPr/>
          <p:nvPr/>
        </p:nvSpPr>
        <p:spPr>
          <a:xfrm>
            <a:off x="1682989" y="4719216"/>
            <a:ext cx="4216718" cy="343393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정준영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1682991" y="1849121"/>
            <a:ext cx="4216718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첫 프로젝트라 여러 방면에서 미숙한 점도 많았지만 그만큼 더 발전할 수 있었다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드디어 감이 잡힌 기분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(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운동합시다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!!)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BE402-3E20-4ABB-BA76-6ABEE6DBD35C}"/>
              </a:ext>
            </a:extLst>
          </p:cNvPr>
          <p:cNvSpPr txBox="1"/>
          <p:nvPr/>
        </p:nvSpPr>
        <p:spPr>
          <a:xfrm>
            <a:off x="1699584" y="3746632"/>
            <a:ext cx="4199314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혼자서는 세상을 구할 수 없다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!”</a:t>
            </a:r>
            <a:endParaRPr lang="ko-KR" altLang="en-US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F77429-7335-4876-BF80-D4DD4AA26BE1}"/>
              </a:ext>
            </a:extLst>
          </p:cNvPr>
          <p:cNvSpPr txBox="1"/>
          <p:nvPr/>
        </p:nvSpPr>
        <p:spPr>
          <a:xfrm>
            <a:off x="1673478" y="5205702"/>
            <a:ext cx="421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생각보다 복잡했다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작업 전에 정리부터 해야 진행이 원활하다는 걸 깨달았다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이제 어떻게 프로젝트를 시작하면 될 지 알게 되었다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191FD2B-8FDF-4C13-B8F1-00184393D90E}"/>
              </a:ext>
            </a:extLst>
          </p:cNvPr>
          <p:cNvSpPr/>
          <p:nvPr/>
        </p:nvSpPr>
        <p:spPr>
          <a:xfrm>
            <a:off x="6978891" y="1901990"/>
            <a:ext cx="4216716" cy="1564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B6EE8D-0603-438A-B72B-58BD4C4737E2}"/>
              </a:ext>
            </a:extLst>
          </p:cNvPr>
          <p:cNvSpPr/>
          <p:nvPr/>
        </p:nvSpPr>
        <p:spPr>
          <a:xfrm>
            <a:off x="7020379" y="3894449"/>
            <a:ext cx="4207609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2854526-9BAC-45AB-83BB-D3C53D7B4F18}"/>
              </a:ext>
            </a:extLst>
          </p:cNvPr>
          <p:cNvSpPr/>
          <p:nvPr/>
        </p:nvSpPr>
        <p:spPr>
          <a:xfrm>
            <a:off x="6978890" y="1901990"/>
            <a:ext cx="4216718" cy="436495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김소연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896B012-03D2-452F-873E-656D55CCB82A}"/>
              </a:ext>
            </a:extLst>
          </p:cNvPr>
          <p:cNvSpPr/>
          <p:nvPr/>
        </p:nvSpPr>
        <p:spPr>
          <a:xfrm>
            <a:off x="7012079" y="3894449"/>
            <a:ext cx="4215909" cy="442070"/>
          </a:xfrm>
          <a:prstGeom prst="rect">
            <a:avLst/>
          </a:prstGeom>
          <a:solidFill>
            <a:srgbClr val="CAB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박소연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6978891" y="2419795"/>
            <a:ext cx="421671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프로젝트를 하면서 부족한 부분을 알 수 있었다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내가 코딩 한 부분이 오류 없이 실행 되었을 때 성취감을 느낄 수 있었다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1BE402-3E20-4ABB-BA76-6ABEE6DBD35C}"/>
              </a:ext>
            </a:extLst>
          </p:cNvPr>
          <p:cNvSpPr txBox="1"/>
          <p:nvPr/>
        </p:nvSpPr>
        <p:spPr>
          <a:xfrm>
            <a:off x="7028674" y="4522438"/>
            <a:ext cx="419931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웹 개발자 최고의 덕목은 </a:t>
            </a:r>
            <a:r>
              <a:rPr lang="ko-KR" altLang="en-US" sz="16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쇠심줄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같은 인내심</a:t>
            </a:r>
          </a:p>
        </p:txBody>
      </p:sp>
    </p:spTree>
    <p:extLst>
      <p:ext uri="{BB962C8B-B14F-4D97-AF65-F5344CB8AC3E}">
        <p14:creationId xmlns:p14="http://schemas.microsoft.com/office/powerpoint/2010/main" val="161576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4918435" y="2222212"/>
            <a:ext cx="2355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3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3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2207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 DB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모델링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39" y="1039672"/>
            <a:ext cx="8889921" cy="5608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60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5110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테이블 명세서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테이블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11" y="1062500"/>
            <a:ext cx="11450177" cy="535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60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5482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테이블 명세서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포인트 테이블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0" y="996902"/>
            <a:ext cx="11577499" cy="546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1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32851" y="111525"/>
            <a:ext cx="5110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테이블 명세서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코드 테이블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88072" y="0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71" y="1009047"/>
            <a:ext cx="11748651" cy="558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97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1526</Words>
  <Application>Microsoft Office PowerPoint</Application>
  <PresentationFormat>와이드스크린</PresentationFormat>
  <Paragraphs>262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마리오 마리오</cp:lastModifiedBy>
  <cp:revision>302</cp:revision>
  <dcterms:created xsi:type="dcterms:W3CDTF">2020-11-18T01:48:02Z</dcterms:created>
  <dcterms:modified xsi:type="dcterms:W3CDTF">2022-05-30T07:16:23Z</dcterms:modified>
</cp:coreProperties>
</file>