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likely to recommend the site to a friend or colleague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Greeted by “advertisements” made participants wary of the site</a:t>
            </a:r>
          </a:p>
          <a:p>
            <a:pPr lvl="0">
              <a:spcBef>
                <a:spcPts val="0"/>
              </a:spcBef>
              <a:buNone/>
            </a:pPr>
            <a:r>
              <a:t/>
            </a:r>
            <a:endParaRPr/>
          </a:p>
          <a:p>
            <a:pPr lvl="0">
              <a:spcBef>
                <a:spcPts val="0"/>
              </a:spcBef>
              <a:buClr>
                <a:srgbClr val="000000"/>
              </a:buClr>
              <a:buSzPct val="100000"/>
              <a:buFont typeface="Arial"/>
              <a:buNone/>
            </a:pPr>
            <a:r>
              <a:rPr lang="en"/>
              <a:t>Home Page Design - Some participants thought the site was untrustworthy with the large ads. The two search related boxes were not grouped. Donate and mailing list out of context. Participant didn’t notice search box instead clicked for volunteers. Some felt content was crammed.</a:t>
            </a:r>
            <a:br>
              <a:rPr lang="en"/>
            </a:b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Keyword/Cause Confusion - Participants thought keyword search and causes were too similar. </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Just in the Triangle - Searching outside the triangle doesn’t return results. Should be an explicit warning. P5 kept searching in virginia or DC.</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separates the results? Why am I seeing filled opportunities? Bracketed locations are strange, 60 volunteers needed misleading split over different sessions, Sorting?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Scope: how do volunteers search for and select opportunities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0.png"/><Relationship Id="rId5" Type="http://schemas.openxmlformats.org/officeDocument/2006/relationships/image" Target="../media/image09.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Activate Good Final Presentation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Team 1</a:t>
            </a:r>
          </a:p>
        </p:txBody>
      </p:sp>
      <p:pic>
        <p:nvPicPr>
          <p:cNvPr id="56" name="Shape 56"/>
          <p:cNvPicPr preferRelativeResize="0"/>
          <p:nvPr/>
        </p:nvPicPr>
        <p:blipFill>
          <a:blip r:embed="rId3">
            <a:alphaModFix/>
          </a:blip>
          <a:stretch>
            <a:fillRect/>
          </a:stretch>
        </p:blipFill>
        <p:spPr>
          <a:xfrm>
            <a:off x="6686050" y="4171275"/>
            <a:ext cx="1817774" cy="7291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Outline</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Semester Overview</a:t>
            </a:r>
          </a:p>
          <a:p>
            <a:pPr lvl="0" rtl="0">
              <a:spcBef>
                <a:spcPts val="0"/>
              </a:spcBef>
              <a:buNone/>
            </a:pPr>
            <a:r>
              <a:rPr lang="en"/>
              <a:t>Background</a:t>
            </a:r>
          </a:p>
          <a:p>
            <a:pPr lvl="0" rtl="0">
              <a:spcBef>
                <a:spcPts val="0"/>
              </a:spcBef>
              <a:buClr>
                <a:schemeClr val="dk1"/>
              </a:buClr>
              <a:buSzPct val="61111"/>
              <a:buFont typeface="Arial"/>
              <a:buNone/>
            </a:pPr>
            <a:r>
              <a:rPr b="1" lang="en"/>
              <a:t>Demos</a:t>
            </a:r>
          </a:p>
          <a:p>
            <a:pPr lvl="0" rtl="0">
              <a:spcBef>
                <a:spcPts val="0"/>
              </a:spcBef>
              <a:buNone/>
            </a:pPr>
            <a:r>
              <a:rPr lang="en"/>
              <a:t>Interviews and Studies</a:t>
            </a:r>
          </a:p>
          <a:p>
            <a:pPr lvl="0" rtl="0">
              <a:spcBef>
                <a:spcPts val="0"/>
              </a:spcBef>
              <a:buNone/>
            </a:pPr>
            <a:r>
              <a:rPr lang="en"/>
              <a:t>Inbox</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1989883" y="0"/>
            <a:ext cx="531663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descr="ActivateGood_MockUp_Search Page.png" id="123" name="Shape 123"/>
          <p:cNvPicPr preferRelativeResize="0"/>
          <p:nvPr/>
        </p:nvPicPr>
        <p:blipFill>
          <a:blip r:embed="rId3">
            <a:alphaModFix/>
          </a:blip>
          <a:stretch>
            <a:fillRect/>
          </a:stretch>
        </p:blipFill>
        <p:spPr>
          <a:xfrm>
            <a:off x="2371357" y="0"/>
            <a:ext cx="440128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Outline</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Semester Overview</a:t>
            </a:r>
          </a:p>
          <a:p>
            <a:pPr lvl="0" rtl="0">
              <a:spcBef>
                <a:spcPts val="0"/>
              </a:spcBef>
              <a:buNone/>
            </a:pPr>
            <a:r>
              <a:rPr lang="en"/>
              <a:t>Background</a:t>
            </a:r>
          </a:p>
          <a:p>
            <a:pPr lvl="0" rtl="0">
              <a:spcBef>
                <a:spcPts val="0"/>
              </a:spcBef>
              <a:buNone/>
            </a:pPr>
            <a:r>
              <a:rPr lang="en"/>
              <a:t>Demos</a:t>
            </a:r>
          </a:p>
          <a:p>
            <a:pPr lvl="0" rtl="0">
              <a:spcBef>
                <a:spcPts val="0"/>
              </a:spcBef>
              <a:buNone/>
            </a:pPr>
            <a:r>
              <a:rPr b="1" lang="en"/>
              <a:t>Interviews and Studies</a:t>
            </a:r>
          </a:p>
          <a:p>
            <a:pPr lvl="0" rtl="0">
              <a:spcBef>
                <a:spcPts val="0"/>
              </a:spcBef>
              <a:buNone/>
            </a:pPr>
            <a:r>
              <a:rPr lang="en"/>
              <a:t>Inbox</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Interview Methodology</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Interview 15 participants</a:t>
            </a:r>
          </a:p>
          <a:p>
            <a:pPr lvl="0">
              <a:spcBef>
                <a:spcPts val="0"/>
              </a:spcBef>
              <a:buNone/>
            </a:pPr>
            <a:r>
              <a:rPr lang="en"/>
              <a:t>Discuss volunteering</a:t>
            </a:r>
          </a:p>
          <a:p>
            <a:pPr indent="-228600" lvl="0" marL="457200" rtl="0">
              <a:spcBef>
                <a:spcPts val="0"/>
              </a:spcBef>
              <a:buChar char="-"/>
            </a:pPr>
            <a:r>
              <a:rPr lang="en"/>
              <a:t>What motivates you?</a:t>
            </a:r>
          </a:p>
          <a:p>
            <a:pPr indent="-228600" lvl="0" marL="457200" rtl="0">
              <a:spcBef>
                <a:spcPts val="0"/>
              </a:spcBef>
              <a:buChar char="-"/>
            </a:pPr>
            <a:r>
              <a:rPr lang="en"/>
              <a:t>How do you decide what opportunities to volunteer for? </a:t>
            </a:r>
          </a:p>
        </p:txBody>
      </p:sp>
      <p:pic>
        <p:nvPicPr>
          <p:cNvPr id="136" name="Shape 136"/>
          <p:cNvPicPr preferRelativeResize="0"/>
          <p:nvPr/>
        </p:nvPicPr>
        <p:blipFill>
          <a:blip r:embed="rId3">
            <a:alphaModFix/>
          </a:blip>
          <a:stretch>
            <a:fillRect/>
          </a:stretch>
        </p:blipFill>
        <p:spPr>
          <a:xfrm>
            <a:off x="7110050" y="31044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Personas</a:t>
            </a:r>
          </a:p>
        </p:txBody>
      </p:sp>
      <p:sp>
        <p:nvSpPr>
          <p:cNvPr id="142" name="Shape 142"/>
          <p:cNvSpPr txBox="1"/>
          <p:nvPr>
            <p:ph idx="1" type="body"/>
          </p:nvPr>
        </p:nvSpPr>
        <p:spPr>
          <a:xfrm>
            <a:off x="839075" y="1152475"/>
            <a:ext cx="7993200" cy="36888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spcAft>
                <a:spcPts val="0"/>
              </a:spcAft>
              <a:buNone/>
            </a:pPr>
            <a:r>
              <a:rPr b="1" lang="en" sz="1400">
                <a:solidFill>
                  <a:srgbClr val="434343"/>
                </a:solidFill>
              </a:rPr>
              <a:t>Lone Wolf:</a:t>
            </a:r>
            <a:br>
              <a:rPr b="1" lang="en" sz="1400">
                <a:solidFill>
                  <a:srgbClr val="434343"/>
                </a:solidFill>
              </a:rPr>
            </a:br>
            <a:r>
              <a:rPr lang="en" sz="1400">
                <a:solidFill>
                  <a:srgbClr val="999999"/>
                </a:solidFill>
              </a:rPr>
              <a:t>Rather than volunteer with her friends or peers, the lone wolf is comfortable attending volunteer opportunities on her own. She uses the event to meet new people and connect with her community. </a:t>
            </a:r>
            <a:br>
              <a:rPr lang="en" sz="1400">
                <a:solidFill>
                  <a:srgbClr val="434343"/>
                </a:solidFill>
              </a:rPr>
            </a:br>
            <a:r>
              <a:rPr b="1" lang="en" sz="1400">
                <a:solidFill>
                  <a:srgbClr val="434343"/>
                </a:solidFill>
              </a:rPr>
              <a:t>Busy Bee:</a:t>
            </a:r>
            <a:br>
              <a:rPr lang="en" sz="1400">
                <a:solidFill>
                  <a:srgbClr val="434343"/>
                </a:solidFill>
              </a:rPr>
            </a:br>
            <a:r>
              <a:rPr lang="en" sz="1400">
                <a:solidFill>
                  <a:srgbClr val="999999"/>
                </a:solidFill>
              </a:rPr>
              <a:t>This person is interested in volunteering, but is perhaps too busy to commit to ongoing opportunities. She prefers one-time volunteer opportunities.</a:t>
            </a:r>
            <a:br>
              <a:rPr lang="en" sz="1400">
                <a:solidFill>
                  <a:srgbClr val="434343"/>
                </a:solidFill>
              </a:rPr>
            </a:br>
            <a:r>
              <a:rPr b="1" lang="en" sz="1400">
                <a:solidFill>
                  <a:srgbClr val="434343"/>
                </a:solidFill>
              </a:rPr>
              <a:t>Shepherd:</a:t>
            </a:r>
            <a:br>
              <a:rPr b="1" lang="en" sz="1400">
                <a:solidFill>
                  <a:srgbClr val="434343"/>
                </a:solidFill>
              </a:rPr>
            </a:br>
            <a:r>
              <a:rPr lang="en" sz="1400">
                <a:solidFill>
                  <a:srgbClr val="999999"/>
                </a:solidFill>
              </a:rPr>
              <a:t>The shepherd herds others to volunteer opportunites. When she decides to volunteer, she encourages others in her social circle to join her. The shepherd enjoys volunteering with familiar people and will seek opportunities to do so.</a:t>
            </a:r>
            <a:br>
              <a:rPr lang="en" sz="1400">
                <a:solidFill>
                  <a:srgbClr val="434343"/>
                </a:solidFill>
              </a:rPr>
            </a:br>
            <a:r>
              <a:rPr b="1" lang="en" sz="1400">
                <a:solidFill>
                  <a:srgbClr val="434343"/>
                </a:solidFill>
              </a:rPr>
              <a:t>The Follower:</a:t>
            </a:r>
            <a:br>
              <a:rPr b="1" lang="en" sz="1400">
                <a:solidFill>
                  <a:srgbClr val="434343"/>
                </a:solidFill>
              </a:rPr>
            </a:br>
            <a:r>
              <a:rPr lang="en" sz="1400">
                <a:solidFill>
                  <a:srgbClr val="999999"/>
                </a:solidFill>
              </a:rPr>
              <a:t>The follower won’t typically seek volunteer opportunities on her own. Not that the follower avoids volunteering at all costs. Rather, the volunteer prefers to participate in opportunities that have been endorsed by others they trust. </a:t>
            </a:r>
            <a:br>
              <a:rPr lang="en" sz="1400">
                <a:solidFill>
                  <a:srgbClr val="434343"/>
                </a:solidFill>
              </a:rPr>
            </a:br>
          </a:p>
          <a:p>
            <a:pPr lvl="0" rtl="0">
              <a:spcBef>
                <a:spcPts val="0"/>
              </a:spcBef>
              <a:buNone/>
            </a:pPr>
            <a:r>
              <a:t/>
            </a:r>
            <a:endParaRPr/>
          </a:p>
        </p:txBody>
      </p:sp>
      <p:pic>
        <p:nvPicPr>
          <p:cNvPr id="143" name="Shape 143"/>
          <p:cNvPicPr preferRelativeResize="0"/>
          <p:nvPr/>
        </p:nvPicPr>
        <p:blipFill>
          <a:blip r:embed="rId3">
            <a:alphaModFix/>
          </a:blip>
          <a:stretch>
            <a:fillRect/>
          </a:stretch>
        </p:blipFill>
        <p:spPr>
          <a:xfrm>
            <a:off x="358625" y="1560725"/>
            <a:ext cx="369175" cy="369175"/>
          </a:xfrm>
          <a:prstGeom prst="rect">
            <a:avLst/>
          </a:prstGeom>
          <a:noFill/>
          <a:ln>
            <a:noFill/>
          </a:ln>
        </p:spPr>
      </p:pic>
      <p:pic>
        <p:nvPicPr>
          <p:cNvPr id="144" name="Shape 144"/>
          <p:cNvPicPr preferRelativeResize="0"/>
          <p:nvPr/>
        </p:nvPicPr>
        <p:blipFill>
          <a:blip r:embed="rId4">
            <a:alphaModFix/>
          </a:blip>
          <a:stretch>
            <a:fillRect/>
          </a:stretch>
        </p:blipFill>
        <p:spPr>
          <a:xfrm>
            <a:off x="311700" y="2156400"/>
            <a:ext cx="463000" cy="463000"/>
          </a:xfrm>
          <a:prstGeom prst="rect">
            <a:avLst/>
          </a:prstGeom>
          <a:noFill/>
          <a:ln>
            <a:noFill/>
          </a:ln>
        </p:spPr>
      </p:pic>
      <p:pic>
        <p:nvPicPr>
          <p:cNvPr id="145" name="Shape 145"/>
          <p:cNvPicPr preferRelativeResize="0"/>
          <p:nvPr/>
        </p:nvPicPr>
        <p:blipFill>
          <a:blip r:embed="rId5">
            <a:alphaModFix/>
          </a:blip>
          <a:stretch>
            <a:fillRect/>
          </a:stretch>
        </p:blipFill>
        <p:spPr>
          <a:xfrm>
            <a:off x="335162" y="4156400"/>
            <a:ext cx="416075" cy="416075"/>
          </a:xfrm>
          <a:prstGeom prst="rect">
            <a:avLst/>
          </a:prstGeom>
          <a:noFill/>
          <a:ln>
            <a:noFill/>
          </a:ln>
        </p:spPr>
      </p:pic>
      <p:pic>
        <p:nvPicPr>
          <p:cNvPr id="146" name="Shape 146"/>
          <p:cNvPicPr preferRelativeResize="0"/>
          <p:nvPr/>
        </p:nvPicPr>
        <p:blipFill rotWithShape="1">
          <a:blip r:embed="rId6">
            <a:alphaModFix/>
          </a:blip>
          <a:srcRect b="45666" l="31758" r="32140" t="0"/>
          <a:stretch/>
        </p:blipFill>
        <p:spPr>
          <a:xfrm flipH="1">
            <a:off x="358612" y="3198346"/>
            <a:ext cx="369175" cy="4630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User Study Methodology</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Recruit 15 Participants</a:t>
            </a:r>
          </a:p>
          <a:p>
            <a:pPr indent="-228600" lvl="0" marL="457200">
              <a:spcBef>
                <a:spcPts val="0"/>
              </a:spcBef>
            </a:pPr>
            <a:r>
              <a:rPr lang="en"/>
              <a:t>Participants used the site to find a volunteer opportunity</a:t>
            </a:r>
          </a:p>
          <a:p>
            <a:pPr indent="-228600" lvl="0" marL="457200" rtl="0">
              <a:spcBef>
                <a:spcPts val="0"/>
              </a:spcBef>
            </a:pPr>
            <a:r>
              <a:rPr lang="en"/>
              <a:t>Collected: </a:t>
            </a:r>
          </a:p>
          <a:p>
            <a:pPr indent="-228600" lvl="1" marL="914400" rtl="0">
              <a:spcBef>
                <a:spcPts val="0"/>
              </a:spcBef>
            </a:pPr>
            <a:r>
              <a:rPr lang="en"/>
              <a:t>Screen</a:t>
            </a:r>
          </a:p>
          <a:p>
            <a:pPr indent="-228600" lvl="1" marL="914400" rtl="0">
              <a:spcBef>
                <a:spcPts val="0"/>
              </a:spcBef>
            </a:pPr>
            <a:r>
              <a:rPr lang="en"/>
              <a:t>Audio</a:t>
            </a:r>
          </a:p>
          <a:p>
            <a:pPr indent="-228600" lvl="1" marL="914400" rtl="0">
              <a:spcBef>
                <a:spcPts val="0"/>
              </a:spcBef>
            </a:pPr>
            <a:r>
              <a:rPr lang="en"/>
              <a:t>Net Promoter Score (x2)</a:t>
            </a:r>
          </a:p>
          <a:p>
            <a:pPr indent="-228600" lvl="1" marL="914400" rtl="0">
              <a:spcBef>
                <a:spcPts val="0"/>
              </a:spcBef>
            </a:pPr>
            <a:r>
              <a:rPr lang="en"/>
              <a:t>Demographics</a:t>
            </a:r>
          </a:p>
          <a:p>
            <a:pPr indent="-228600" lvl="0" marL="457200" rtl="0">
              <a:spcBef>
                <a:spcPts val="0"/>
              </a:spcBef>
            </a:pPr>
            <a:r>
              <a:rPr lang="en"/>
              <a:t>Jointly identified pain points</a:t>
            </a:r>
          </a:p>
        </p:txBody>
      </p:sp>
      <p:pic>
        <p:nvPicPr>
          <p:cNvPr id="153" name="Shape 153"/>
          <p:cNvPicPr preferRelativeResize="0"/>
          <p:nvPr/>
        </p:nvPicPr>
        <p:blipFill>
          <a:blip r:embed="rId3">
            <a:alphaModFix/>
          </a:blip>
          <a:stretch>
            <a:fillRect/>
          </a:stretch>
        </p:blipFill>
        <p:spPr>
          <a:xfrm>
            <a:off x="7336725" y="3616374"/>
            <a:ext cx="1376074" cy="1376074"/>
          </a:xfrm>
          <a:prstGeom prst="rect">
            <a:avLst/>
          </a:prstGeom>
          <a:noFill/>
          <a:ln>
            <a:noFill/>
          </a:ln>
        </p:spPr>
      </p:pic>
      <p:pic>
        <p:nvPicPr>
          <p:cNvPr id="154" name="Shape 154"/>
          <p:cNvPicPr preferRelativeResize="0"/>
          <p:nvPr/>
        </p:nvPicPr>
        <p:blipFill>
          <a:blip r:embed="rId4">
            <a:alphaModFix/>
          </a:blip>
          <a:stretch>
            <a:fillRect/>
          </a:stretch>
        </p:blipFill>
        <p:spPr>
          <a:xfrm flipH="1">
            <a:off x="7355400" y="2929725"/>
            <a:ext cx="890925" cy="8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 Promoter</a:t>
            </a:r>
          </a:p>
        </p:txBody>
      </p:sp>
      <p:pic>
        <p:nvPicPr>
          <p:cNvPr id="160" name="Shape 160"/>
          <p:cNvPicPr preferRelativeResize="0"/>
          <p:nvPr/>
        </p:nvPicPr>
        <p:blipFill>
          <a:blip r:embed="rId3">
            <a:alphaModFix/>
          </a:blip>
          <a:stretch>
            <a:fillRect/>
          </a:stretch>
        </p:blipFill>
        <p:spPr>
          <a:xfrm>
            <a:off x="2461863" y="1065625"/>
            <a:ext cx="4220274" cy="3872650"/>
          </a:xfrm>
          <a:prstGeom prst="rect">
            <a:avLst/>
          </a:prstGeom>
          <a:noFill/>
          <a:ln>
            <a:noFill/>
          </a:ln>
        </p:spPr>
      </p:pic>
      <p:sp>
        <p:nvSpPr>
          <p:cNvPr id="161" name="Shape 161"/>
          <p:cNvSpPr/>
          <p:nvPr/>
        </p:nvSpPr>
        <p:spPr>
          <a:xfrm>
            <a:off x="6701200" y="2306775"/>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6701200" y="2525058"/>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6701200" y="2743341"/>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6701200" y="2961625"/>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701200" y="3179908"/>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6701200" y="3398191"/>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6701200" y="3616475"/>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flipH="1" rot="10800000">
            <a:off x="6701200" y="4053033"/>
            <a:ext cx="142800" cy="159300"/>
          </a:xfrm>
          <a:prstGeom prst="up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6701200" y="4271316"/>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6701200" y="4489600"/>
            <a:ext cx="142800" cy="159300"/>
          </a:xfrm>
          <a:prstGeom prst="up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flipH="1" rot="10800000">
            <a:off x="6701200" y="2088500"/>
            <a:ext cx="142800" cy="159300"/>
          </a:xfrm>
          <a:prstGeom prst="up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flipH="1" rot="10800000">
            <a:off x="6701200" y="1870216"/>
            <a:ext cx="142800" cy="159300"/>
          </a:xfrm>
          <a:prstGeom prst="up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b="8416" l="0" r="0" t="0"/>
          <a:stretch/>
        </p:blipFill>
        <p:spPr>
          <a:xfrm>
            <a:off x="-16800" y="870775"/>
            <a:ext cx="9144001" cy="4250975"/>
          </a:xfrm>
          <a:prstGeom prst="rect">
            <a:avLst/>
          </a:prstGeom>
          <a:noFill/>
          <a:ln>
            <a:noFill/>
          </a:ln>
        </p:spPr>
      </p:pic>
      <p:sp>
        <p:nvSpPr>
          <p:cNvPr id="178" name="Shape 178"/>
          <p:cNvSpPr txBox="1"/>
          <p:nvPr>
            <p:ph type="title"/>
          </p:nvPr>
        </p:nvSpPr>
        <p:spPr>
          <a:xfrm>
            <a:off x="311700" y="226875"/>
            <a:ext cx="8520600" cy="572700"/>
          </a:xfrm>
          <a:prstGeom prst="rect">
            <a:avLst/>
          </a:prstGeom>
        </p:spPr>
        <p:txBody>
          <a:bodyPr anchorCtr="0" anchor="t" bIns="91425" lIns="91425" rIns="91425" tIns="91425">
            <a:noAutofit/>
          </a:bodyPr>
          <a:lstStyle/>
          <a:p>
            <a:pPr lvl="0" rtl="0">
              <a:spcBef>
                <a:spcPts val="0"/>
              </a:spcBef>
              <a:buNone/>
            </a:pPr>
            <a:r>
              <a:rPr lang="en"/>
              <a:t>Homepage: Distractions and Organization</a:t>
            </a:r>
          </a:p>
        </p:txBody>
      </p:sp>
      <p:sp>
        <p:nvSpPr>
          <p:cNvPr id="179" name="Shape 179"/>
          <p:cNvSpPr/>
          <p:nvPr/>
        </p:nvSpPr>
        <p:spPr>
          <a:xfrm>
            <a:off x="-16800" y="870775"/>
            <a:ext cx="1879500" cy="4306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80" name="Shape 180"/>
          <p:cNvSpPr/>
          <p:nvPr/>
        </p:nvSpPr>
        <p:spPr>
          <a:xfrm>
            <a:off x="1862700" y="870775"/>
            <a:ext cx="2769000" cy="27960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81" name="Shape 181"/>
          <p:cNvSpPr/>
          <p:nvPr/>
        </p:nvSpPr>
        <p:spPr>
          <a:xfrm>
            <a:off x="4631700" y="870775"/>
            <a:ext cx="4525200" cy="1042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82" name="Shape 182"/>
          <p:cNvSpPr/>
          <p:nvPr/>
        </p:nvSpPr>
        <p:spPr>
          <a:xfrm>
            <a:off x="4547750" y="3926275"/>
            <a:ext cx="4609200" cy="12171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83" name="Shape 183"/>
          <p:cNvSpPr/>
          <p:nvPr/>
        </p:nvSpPr>
        <p:spPr>
          <a:xfrm flipH="1">
            <a:off x="4547700" y="3666775"/>
            <a:ext cx="87900" cy="2595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nvSpPr>
        <p:spPr>
          <a:xfrm>
            <a:off x="7308300" y="1912975"/>
            <a:ext cx="1879500" cy="20133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pic>
        <p:nvPicPr>
          <p:cNvPr id="189" name="Shape 189"/>
          <p:cNvPicPr preferRelativeResize="0"/>
          <p:nvPr/>
        </p:nvPicPr>
        <p:blipFill rotWithShape="1">
          <a:blip r:embed="rId3">
            <a:alphaModFix/>
          </a:blip>
          <a:srcRect b="8416" l="0" r="0" t="0"/>
          <a:stretch/>
        </p:blipFill>
        <p:spPr>
          <a:xfrm>
            <a:off x="-16800" y="870775"/>
            <a:ext cx="9144001" cy="4250975"/>
          </a:xfrm>
          <a:prstGeom prst="rect">
            <a:avLst/>
          </a:prstGeom>
          <a:noFill/>
          <a:ln>
            <a:noFill/>
          </a:ln>
        </p:spPr>
      </p:pic>
      <p:sp>
        <p:nvSpPr>
          <p:cNvPr id="190" name="Shape 190"/>
          <p:cNvSpPr txBox="1"/>
          <p:nvPr>
            <p:ph type="title"/>
          </p:nvPr>
        </p:nvSpPr>
        <p:spPr>
          <a:xfrm>
            <a:off x="311700" y="226875"/>
            <a:ext cx="8520600" cy="572700"/>
          </a:xfrm>
          <a:prstGeom prst="rect">
            <a:avLst/>
          </a:prstGeom>
        </p:spPr>
        <p:txBody>
          <a:bodyPr anchorCtr="0" anchor="t" bIns="91425" lIns="91425" rIns="91425" tIns="91425">
            <a:noAutofit/>
          </a:bodyPr>
          <a:lstStyle/>
          <a:p>
            <a:pPr lvl="0" rtl="0">
              <a:spcBef>
                <a:spcPts val="0"/>
              </a:spcBef>
              <a:buNone/>
            </a:pPr>
            <a:r>
              <a:rPr lang="en"/>
              <a:t>Homepage: Keyword vs. Causes</a:t>
            </a:r>
          </a:p>
        </p:txBody>
      </p:sp>
      <p:sp>
        <p:nvSpPr>
          <p:cNvPr id="191" name="Shape 191"/>
          <p:cNvSpPr/>
          <p:nvPr/>
        </p:nvSpPr>
        <p:spPr>
          <a:xfrm>
            <a:off x="-16800" y="870775"/>
            <a:ext cx="1879500" cy="43146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92" name="Shape 192"/>
          <p:cNvSpPr/>
          <p:nvPr/>
        </p:nvSpPr>
        <p:spPr>
          <a:xfrm>
            <a:off x="1862700" y="870775"/>
            <a:ext cx="2769000" cy="1042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93" name="Shape 193"/>
          <p:cNvSpPr/>
          <p:nvPr/>
        </p:nvSpPr>
        <p:spPr>
          <a:xfrm>
            <a:off x="4631700" y="870775"/>
            <a:ext cx="4547700" cy="1042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94" name="Shape 194"/>
          <p:cNvSpPr/>
          <p:nvPr/>
        </p:nvSpPr>
        <p:spPr>
          <a:xfrm>
            <a:off x="1862700" y="3465350"/>
            <a:ext cx="7281300" cy="1677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nvSpPr>
        <p:spPr>
          <a:xfrm>
            <a:off x="4508400" y="1912975"/>
            <a:ext cx="4635600" cy="15525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Semester Overview</a:t>
            </a:r>
          </a:p>
          <a:p>
            <a:pPr lvl="0">
              <a:spcBef>
                <a:spcPts val="0"/>
              </a:spcBef>
              <a:buNone/>
            </a:pPr>
            <a:r>
              <a:rPr lang="en"/>
              <a:t>Background</a:t>
            </a:r>
          </a:p>
          <a:p>
            <a:pPr lvl="0">
              <a:spcBef>
                <a:spcPts val="0"/>
              </a:spcBef>
              <a:buNone/>
            </a:pPr>
            <a:r>
              <a:rPr lang="en"/>
              <a:t>Demos</a:t>
            </a:r>
          </a:p>
          <a:p>
            <a:pPr lvl="0">
              <a:spcBef>
                <a:spcPts val="0"/>
              </a:spcBef>
              <a:buNone/>
            </a:pPr>
            <a:r>
              <a:rPr lang="en"/>
              <a:t>Interviews and Studies</a:t>
            </a:r>
          </a:p>
          <a:p>
            <a:pPr lvl="0">
              <a:spcBef>
                <a:spcPts val="0"/>
              </a:spcBef>
              <a:buNone/>
            </a:pPr>
            <a:r>
              <a:rPr lang="en"/>
              <a:t>Inbox</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0" y="872055"/>
            <a:ext cx="9143999" cy="4271438"/>
          </a:xfrm>
          <a:prstGeom prst="rect">
            <a:avLst/>
          </a:prstGeom>
          <a:noFill/>
          <a:ln>
            <a:noFill/>
          </a:ln>
        </p:spPr>
      </p:pic>
      <p:sp>
        <p:nvSpPr>
          <p:cNvPr id="201" name="Shape 201"/>
          <p:cNvSpPr/>
          <p:nvPr/>
        </p:nvSpPr>
        <p:spPr>
          <a:xfrm>
            <a:off x="-16800" y="870775"/>
            <a:ext cx="1879500" cy="4306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02" name="Shape 202"/>
          <p:cNvSpPr/>
          <p:nvPr/>
        </p:nvSpPr>
        <p:spPr>
          <a:xfrm>
            <a:off x="1862700" y="870775"/>
            <a:ext cx="2769000" cy="1042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03" name="Shape 203"/>
          <p:cNvSpPr/>
          <p:nvPr/>
        </p:nvSpPr>
        <p:spPr>
          <a:xfrm>
            <a:off x="4631700" y="870775"/>
            <a:ext cx="4547700" cy="10422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04" name="Shape 204"/>
          <p:cNvSpPr/>
          <p:nvPr/>
        </p:nvSpPr>
        <p:spPr>
          <a:xfrm>
            <a:off x="1862700" y="3465350"/>
            <a:ext cx="7281300" cy="1677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05" name="Shape 205"/>
          <p:cNvSpPr/>
          <p:nvPr/>
        </p:nvSpPr>
        <p:spPr>
          <a:xfrm>
            <a:off x="4508400" y="1912975"/>
            <a:ext cx="4635600" cy="15525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06" name="Shape 206"/>
          <p:cNvSpPr txBox="1"/>
          <p:nvPr>
            <p:ph type="title"/>
          </p:nvPr>
        </p:nvSpPr>
        <p:spPr>
          <a:xfrm>
            <a:off x="311700" y="226875"/>
            <a:ext cx="8520600" cy="572700"/>
          </a:xfrm>
          <a:prstGeom prst="rect">
            <a:avLst/>
          </a:prstGeom>
        </p:spPr>
        <p:txBody>
          <a:bodyPr anchorCtr="0" anchor="t" bIns="91425" lIns="91425" rIns="91425" tIns="91425">
            <a:noAutofit/>
          </a:bodyPr>
          <a:lstStyle/>
          <a:p>
            <a:pPr lvl="0" rtl="0">
              <a:spcBef>
                <a:spcPts val="0"/>
              </a:spcBef>
              <a:buNone/>
            </a:pPr>
            <a:r>
              <a:rPr lang="en"/>
              <a:t>Homepage: Triangle Only?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b="0" l="0" r="0" t="7347"/>
          <a:stretch/>
        </p:blipFill>
        <p:spPr>
          <a:xfrm>
            <a:off x="0" y="847450"/>
            <a:ext cx="9144001" cy="4292625"/>
          </a:xfrm>
          <a:prstGeom prst="rect">
            <a:avLst/>
          </a:prstGeom>
          <a:noFill/>
          <a:ln>
            <a:noFill/>
          </a:ln>
        </p:spPr>
      </p:pic>
      <p:sp>
        <p:nvSpPr>
          <p:cNvPr id="212" name="Shape 212"/>
          <p:cNvSpPr txBox="1"/>
          <p:nvPr>
            <p:ph type="title"/>
          </p:nvPr>
        </p:nvSpPr>
        <p:spPr>
          <a:xfrm>
            <a:off x="311700" y="226875"/>
            <a:ext cx="8520600" cy="572700"/>
          </a:xfrm>
          <a:prstGeom prst="rect">
            <a:avLst/>
          </a:prstGeom>
        </p:spPr>
        <p:txBody>
          <a:bodyPr anchorCtr="0" anchor="t" bIns="91425" lIns="91425" rIns="91425" tIns="91425">
            <a:noAutofit/>
          </a:bodyPr>
          <a:lstStyle/>
          <a:p>
            <a:pPr lvl="0" rtl="0">
              <a:spcBef>
                <a:spcPts val="0"/>
              </a:spcBef>
              <a:buNone/>
            </a:pPr>
            <a:r>
              <a:rPr lang="en"/>
              <a:t>Results: Datepicker Confusion</a:t>
            </a:r>
          </a:p>
        </p:txBody>
      </p:sp>
      <p:sp>
        <p:nvSpPr>
          <p:cNvPr id="213" name="Shape 213"/>
          <p:cNvSpPr/>
          <p:nvPr/>
        </p:nvSpPr>
        <p:spPr>
          <a:xfrm>
            <a:off x="-16800" y="847450"/>
            <a:ext cx="9196200" cy="25257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nvSpPr>
        <p:spPr>
          <a:xfrm>
            <a:off x="-41300" y="3373075"/>
            <a:ext cx="1701900" cy="2115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15" name="Shape 215"/>
          <p:cNvSpPr/>
          <p:nvPr/>
        </p:nvSpPr>
        <p:spPr>
          <a:xfrm>
            <a:off x="3367375" y="3373075"/>
            <a:ext cx="5811900" cy="2115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0" l="0" r="0" t="3147"/>
          <a:stretch/>
        </p:blipFill>
        <p:spPr>
          <a:xfrm>
            <a:off x="0" y="847449"/>
            <a:ext cx="9144001" cy="4305100"/>
          </a:xfrm>
          <a:prstGeom prst="rect">
            <a:avLst/>
          </a:prstGeom>
          <a:noFill/>
          <a:ln>
            <a:noFill/>
          </a:ln>
        </p:spPr>
      </p:pic>
      <p:sp>
        <p:nvSpPr>
          <p:cNvPr id="221" name="Shape 221"/>
          <p:cNvSpPr txBox="1"/>
          <p:nvPr>
            <p:ph type="title"/>
          </p:nvPr>
        </p:nvSpPr>
        <p:spPr>
          <a:xfrm>
            <a:off x="311700" y="226875"/>
            <a:ext cx="8520600" cy="572700"/>
          </a:xfrm>
          <a:prstGeom prst="rect">
            <a:avLst/>
          </a:prstGeom>
        </p:spPr>
        <p:txBody>
          <a:bodyPr anchorCtr="0" anchor="t" bIns="91425" lIns="91425" rIns="91425" tIns="91425">
            <a:noAutofit/>
          </a:bodyPr>
          <a:lstStyle/>
          <a:p>
            <a:pPr lvl="0" rtl="0">
              <a:spcBef>
                <a:spcPts val="0"/>
              </a:spcBef>
              <a:buNone/>
            </a:pPr>
            <a:r>
              <a:rPr lang="en"/>
              <a:t>Results: List Structure</a:t>
            </a:r>
          </a:p>
        </p:txBody>
      </p:sp>
      <p:sp>
        <p:nvSpPr>
          <p:cNvPr id="222" name="Shape 222"/>
          <p:cNvSpPr/>
          <p:nvPr/>
        </p:nvSpPr>
        <p:spPr>
          <a:xfrm>
            <a:off x="-16800" y="847450"/>
            <a:ext cx="9196200" cy="7467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23" name="Shape 223"/>
          <p:cNvSpPr/>
          <p:nvPr/>
        </p:nvSpPr>
        <p:spPr>
          <a:xfrm>
            <a:off x="-41300" y="1594150"/>
            <a:ext cx="3179400" cy="3894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224" name="Shape 224"/>
          <p:cNvSpPr/>
          <p:nvPr/>
        </p:nvSpPr>
        <p:spPr>
          <a:xfrm>
            <a:off x="7350250" y="1594075"/>
            <a:ext cx="1829100" cy="3894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Outline</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Semester Overview</a:t>
            </a:r>
          </a:p>
          <a:p>
            <a:pPr lvl="0" rtl="0">
              <a:spcBef>
                <a:spcPts val="0"/>
              </a:spcBef>
              <a:buNone/>
            </a:pPr>
            <a:r>
              <a:rPr lang="en"/>
              <a:t>Background</a:t>
            </a:r>
          </a:p>
          <a:p>
            <a:pPr lvl="0" rtl="0">
              <a:spcBef>
                <a:spcPts val="0"/>
              </a:spcBef>
              <a:buNone/>
            </a:pPr>
            <a:r>
              <a:rPr lang="en"/>
              <a:t>Demos</a:t>
            </a:r>
          </a:p>
          <a:p>
            <a:pPr lvl="0" rtl="0">
              <a:spcBef>
                <a:spcPts val="0"/>
              </a:spcBef>
              <a:buNone/>
            </a:pPr>
            <a:r>
              <a:rPr lang="en"/>
              <a:t>Interviews and Studies</a:t>
            </a:r>
          </a:p>
          <a:p>
            <a:pPr lvl="0" rtl="0">
              <a:spcBef>
                <a:spcPts val="0"/>
              </a:spcBef>
              <a:buNone/>
            </a:pPr>
            <a:r>
              <a:rPr b="1" lang="en"/>
              <a:t>Inbox</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Am I signed up?</a:t>
            </a:r>
          </a:p>
        </p:txBody>
      </p:sp>
      <p:pic>
        <p:nvPicPr>
          <p:cNvPr descr="NoStatusIssue.png" id="236" name="Shape 236"/>
          <p:cNvPicPr preferRelativeResize="0"/>
          <p:nvPr/>
        </p:nvPicPr>
        <p:blipFill>
          <a:blip r:embed="rId3">
            <a:alphaModFix/>
          </a:blip>
          <a:stretch>
            <a:fillRect/>
          </a:stretch>
        </p:blipFill>
        <p:spPr>
          <a:xfrm>
            <a:off x="1593324" y="1906449"/>
            <a:ext cx="6064326" cy="2573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Inbox Mockup</a:t>
            </a:r>
          </a:p>
        </p:txBody>
      </p:sp>
      <p:pic>
        <p:nvPicPr>
          <p:cNvPr id="242" name="Shape 242"/>
          <p:cNvPicPr preferRelativeResize="0"/>
          <p:nvPr/>
        </p:nvPicPr>
        <p:blipFill>
          <a:blip r:embed="rId3">
            <a:alphaModFix/>
          </a:blip>
          <a:stretch>
            <a:fillRect/>
          </a:stretch>
        </p:blipFill>
        <p:spPr>
          <a:xfrm>
            <a:off x="1015175" y="1076550"/>
            <a:ext cx="7260900" cy="3726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506075" y="598075"/>
            <a:ext cx="8097099" cy="4140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Outline</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Semester Overview</a:t>
            </a:r>
          </a:p>
          <a:p>
            <a:pPr lvl="0" rtl="0">
              <a:spcBef>
                <a:spcPts val="0"/>
              </a:spcBef>
              <a:buNone/>
            </a:pPr>
            <a:r>
              <a:rPr lang="en"/>
              <a:t>Background</a:t>
            </a:r>
          </a:p>
          <a:p>
            <a:pPr lvl="0" rtl="0">
              <a:spcBef>
                <a:spcPts val="0"/>
              </a:spcBef>
              <a:buNone/>
            </a:pPr>
            <a:r>
              <a:rPr lang="en"/>
              <a:t>Demos</a:t>
            </a:r>
          </a:p>
          <a:p>
            <a:pPr lvl="0" rtl="0">
              <a:spcBef>
                <a:spcPts val="0"/>
              </a:spcBef>
              <a:buNone/>
            </a:pPr>
            <a:r>
              <a:rPr lang="en"/>
              <a:t>Interviews and Studies</a:t>
            </a:r>
          </a:p>
          <a:p>
            <a:pPr lvl="0" rtl="0">
              <a:spcBef>
                <a:spcPts val="0"/>
              </a:spcBef>
              <a:buNone/>
            </a:pPr>
            <a:r>
              <a:rPr lang="en"/>
              <a:t>Inbox</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Semester Overview</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Phase 1: Get to know volunteers</a:t>
            </a:r>
          </a:p>
          <a:p>
            <a:pPr lvl="0">
              <a:spcBef>
                <a:spcPts val="0"/>
              </a:spcBef>
              <a:buNone/>
            </a:pPr>
            <a:r>
              <a:rPr lang="en"/>
              <a:t>Phase 2: User study on Activate Good</a:t>
            </a:r>
          </a:p>
          <a:p>
            <a:pPr lvl="0">
              <a:spcBef>
                <a:spcPts val="0"/>
              </a:spcBef>
              <a:buNone/>
            </a:pPr>
            <a:r>
              <a:rPr lang="en"/>
              <a:t>	RQ: How do users search for and select opportunities on activategood.org</a:t>
            </a:r>
            <a:r>
              <a:rPr lang="en">
                <a:solidFill>
                  <a:schemeClr val="dk1"/>
                </a:solidFill>
              </a:rPr>
              <a:t>?</a:t>
            </a:r>
          </a:p>
          <a:p>
            <a:pPr lvl="0">
              <a:spcBef>
                <a:spcPts val="0"/>
              </a:spcBef>
              <a:buNone/>
            </a:pPr>
            <a:r>
              <a:rPr lang="en"/>
              <a:t>Phase 3: Provide design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Outline</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Semester Overview</a:t>
            </a:r>
          </a:p>
          <a:p>
            <a:pPr lvl="0" rtl="0">
              <a:spcBef>
                <a:spcPts val="0"/>
              </a:spcBef>
              <a:buNone/>
            </a:pPr>
            <a:r>
              <a:rPr b="1" lang="en"/>
              <a:t>Background</a:t>
            </a:r>
          </a:p>
          <a:p>
            <a:pPr lvl="0" rtl="0">
              <a:spcBef>
                <a:spcPts val="0"/>
              </a:spcBef>
              <a:buNone/>
            </a:pPr>
            <a:r>
              <a:rPr lang="en"/>
              <a:t>Demos</a:t>
            </a:r>
          </a:p>
          <a:p>
            <a:pPr lvl="0" rtl="0">
              <a:spcBef>
                <a:spcPts val="0"/>
              </a:spcBef>
              <a:buNone/>
            </a:pPr>
            <a:r>
              <a:rPr lang="en"/>
              <a:t>Interviews and Studies</a:t>
            </a:r>
          </a:p>
          <a:p>
            <a:pPr lvl="0" rtl="0">
              <a:spcBef>
                <a:spcPts val="0"/>
              </a:spcBef>
              <a:buNone/>
            </a:pPr>
            <a:r>
              <a:rPr lang="en"/>
              <a:t>Inbox</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800" y="261181"/>
            <a:ext cx="9144001" cy="46415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16800" y="261181"/>
            <a:ext cx="9144001" cy="4641536"/>
          </a:xfrm>
          <a:prstGeom prst="rect">
            <a:avLst/>
          </a:prstGeom>
          <a:noFill/>
          <a:ln>
            <a:noFill/>
          </a:ln>
        </p:spPr>
      </p:pic>
      <p:sp>
        <p:nvSpPr>
          <p:cNvPr id="91" name="Shape 91"/>
          <p:cNvSpPr/>
          <p:nvPr/>
        </p:nvSpPr>
        <p:spPr>
          <a:xfrm>
            <a:off x="4388325" y="620900"/>
            <a:ext cx="822300" cy="159000"/>
          </a:xfrm>
          <a:prstGeom prst="rect">
            <a:avLst/>
          </a:prstGeom>
          <a:solidFill>
            <a:srgbClr val="F7FF30">
              <a:alpha val="5423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6800" y="261181"/>
            <a:ext cx="9144001" cy="4641536"/>
          </a:xfrm>
          <a:prstGeom prst="rect">
            <a:avLst/>
          </a:prstGeom>
          <a:noFill/>
          <a:ln>
            <a:noFill/>
          </a:ln>
        </p:spPr>
      </p:pic>
      <p:sp>
        <p:nvSpPr>
          <p:cNvPr id="97" name="Shape 97"/>
          <p:cNvSpPr/>
          <p:nvPr/>
        </p:nvSpPr>
        <p:spPr>
          <a:xfrm>
            <a:off x="8400" y="268500"/>
            <a:ext cx="1854300" cy="4626900"/>
          </a:xfrm>
          <a:prstGeom prst="rect">
            <a:avLst/>
          </a:prstGeom>
          <a:solidFill>
            <a:srgbClr val="000000">
              <a:alpha val="45000"/>
            </a:srgbClr>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4541400" y="267000"/>
            <a:ext cx="4602600" cy="46269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99" name="Shape 99"/>
          <p:cNvSpPr/>
          <p:nvPr/>
        </p:nvSpPr>
        <p:spPr>
          <a:xfrm>
            <a:off x="1862700" y="268500"/>
            <a:ext cx="2678700" cy="10320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
        <p:nvSpPr>
          <p:cNvPr id="100" name="Shape 100"/>
          <p:cNvSpPr/>
          <p:nvPr/>
        </p:nvSpPr>
        <p:spPr>
          <a:xfrm>
            <a:off x="1862700" y="2787075"/>
            <a:ext cx="2678700" cy="2108400"/>
          </a:xfrm>
          <a:prstGeom prst="rect">
            <a:avLst/>
          </a:prstGeom>
          <a:solidFill>
            <a:srgbClr val="000000">
              <a:alpha val="4500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7" name="Shape 107"/>
          <p:cNvPicPr preferRelativeResize="0"/>
          <p:nvPr/>
        </p:nvPicPr>
        <p:blipFill rotWithShape="1">
          <a:blip r:embed="rId3">
            <a:alphaModFix/>
          </a:blip>
          <a:srcRect b="950" l="0" r="0" t="0"/>
          <a:stretch/>
        </p:blipFill>
        <p:spPr>
          <a:xfrm>
            <a:off x="0" y="249600"/>
            <a:ext cx="9143998" cy="4600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