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Reactions online seemed to indicate that people were having difficulty with jargon</a:t>
            </a:r>
          </a:p>
          <a:p>
            <a:pPr lvl="0">
              <a:spcBef>
                <a:spcPts val="0"/>
              </a:spcBef>
              <a:buNone/>
            </a:pPr>
            <a:r>
              <a:rPr lang="en"/>
              <a:t>Hopefully cut through all that and help you all understand what this paper was talking about</a:t>
            </a:r>
          </a:p>
          <a:p>
            <a:pPr lvl="0">
              <a:spcBef>
                <a:spcPts val="0"/>
              </a:spcBef>
              <a:buNone/>
            </a:pPr>
            <a:r>
              <a:rPr lang="en"/>
              <a:t>Use visualizations to tell a story and influence interpretations</a:t>
            </a:r>
          </a:p>
          <a:p>
            <a:pPr lvl="0">
              <a:lnSpc>
                <a:spcPct val="115000"/>
              </a:lnSpc>
              <a:spcBef>
                <a:spcPts val="0"/>
              </a:spcBef>
              <a:spcAft>
                <a:spcPts val="1600"/>
              </a:spcAft>
              <a:buClr>
                <a:schemeClr val="dk1"/>
              </a:buClr>
              <a:buSzPct val="100000"/>
              <a:buFont typeface="Arial"/>
              <a:buNone/>
            </a:pPr>
            <a:r>
              <a:rPr lang="en"/>
              <a:t>Slides from 2nd author…</a:t>
            </a:r>
            <a:br>
              <a:rPr lang="en"/>
            </a:br>
            <a:br>
              <a:rPr lang="en"/>
            </a:br>
            <a:r>
              <a:rPr lang="en"/>
              <a:t>https://github.com/comp-journalism/UMD-J479D-J779D-Fall2015/blob/master/Slides/9_Visualization%20Rhetoric%20and%20Critique.pptx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terms we use have different connotations. Frame is neutral. Bias usually isn’t.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way we present data and arguments visually has an affect as well! Here we have a visualization that’s trying to tell a particular story… What’s “wrong” with this visualization?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When choosing to present information, you can manipulate the visualization on several layers.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1000">
                <a:solidFill>
                  <a:schemeClr val="dk2"/>
                </a:solidFill>
              </a:rPr>
              <a:t>Note : Another cluster that doesn’t share a common mechanism, clustered based on linguistic origins.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youtube.com/watch?v=14VYnFhBKc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9.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cnn.com/election/primaries/states/ny/Dem" TargetMode="Externa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Visual Experience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190200" y="190050"/>
            <a:ext cx="8763600" cy="910500"/>
          </a:xfrm>
          <a:prstGeom prst="rect">
            <a:avLst/>
          </a:prstGeom>
        </p:spPr>
        <p:txBody>
          <a:bodyPr anchorCtr="0" anchor="b" bIns="91425" lIns="91425" rIns="91425" tIns="91425">
            <a:noAutofit/>
          </a:bodyPr>
          <a:lstStyle/>
          <a:p>
            <a:pPr lvl="0" algn="l">
              <a:spcBef>
                <a:spcPts val="0"/>
              </a:spcBef>
              <a:buNone/>
            </a:pPr>
            <a:r>
              <a:rPr lang="en" sz="4400">
                <a:solidFill>
                  <a:srgbClr val="1C4587"/>
                </a:solidFill>
              </a:rPr>
              <a:t>Experimental Design and Analysis</a:t>
            </a:r>
          </a:p>
        </p:txBody>
      </p:sp>
      <p:sp>
        <p:nvSpPr>
          <p:cNvPr id="105" name="Shape 105"/>
          <p:cNvSpPr txBox="1"/>
          <p:nvPr>
            <p:ph idx="1" type="subTitle"/>
          </p:nvPr>
        </p:nvSpPr>
        <p:spPr>
          <a:xfrm>
            <a:off x="311700" y="1197170"/>
            <a:ext cx="8520600" cy="47739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Each target image was seen at most twice.</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Hit rate (HR) = HITS/ (HITS + MISSES)</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False alarm rate (FAR) = FA / (FA + Correct rejections)</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d’ metric used as a memorability score.</a:t>
            </a:r>
          </a:p>
          <a:p>
            <a:pPr lvl="0" algn="l">
              <a:lnSpc>
                <a:spcPct val="90000"/>
              </a:lnSpc>
              <a:spcBef>
                <a:spcPts val="1000"/>
              </a:spcBef>
              <a:buClr>
                <a:schemeClr val="dk1"/>
              </a:buClr>
              <a:buSzPct val="39285"/>
              <a:buFont typeface="Arial"/>
              <a:buNone/>
            </a:pPr>
            <a:r>
              <a:rPr lang="en">
                <a:solidFill>
                  <a:schemeClr val="dk1"/>
                </a:solidFill>
                <a:latin typeface="Calibri"/>
                <a:ea typeface="Calibri"/>
                <a:cs typeface="Calibri"/>
                <a:sym typeface="Calibri"/>
              </a:rPr>
              <a:t>    d’ = Z(HR) – Z(FAR)</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Memorability score was plotted against visualization attributes.</a:t>
            </a:r>
          </a:p>
          <a:p>
            <a:pPr lvl="0" algn="l">
              <a:lnSpc>
                <a:spcPct val="90000"/>
              </a:lnSpc>
              <a:spcBef>
                <a:spcPts val="1000"/>
              </a:spcBef>
              <a:buClr>
                <a:schemeClr val="dk1"/>
              </a:buClr>
              <a:buSzPct val="39285"/>
              <a:buFont typeface="Arial"/>
              <a:buNone/>
            </a:pPr>
            <a:r>
              <a:t/>
            </a:r>
            <a:endParaRPr>
              <a:solidFill>
                <a:srgbClr val="1C4587"/>
              </a:solidFill>
              <a:latin typeface="Calibri"/>
              <a:ea typeface="Calibri"/>
              <a:cs typeface="Calibri"/>
              <a:sym typeface="Calibri"/>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ctrTitle"/>
          </p:nvPr>
        </p:nvSpPr>
        <p:spPr>
          <a:xfrm>
            <a:off x="390900" y="395944"/>
            <a:ext cx="8520600" cy="847200"/>
          </a:xfrm>
          <a:prstGeom prst="rect">
            <a:avLst/>
          </a:prstGeom>
        </p:spPr>
        <p:txBody>
          <a:bodyPr anchorCtr="0" anchor="b" bIns="91425" lIns="91425" rIns="91425" tIns="91425">
            <a:noAutofit/>
          </a:bodyPr>
          <a:lstStyle/>
          <a:p>
            <a:pPr lvl="0">
              <a:spcBef>
                <a:spcPts val="0"/>
              </a:spcBef>
              <a:buNone/>
            </a:pPr>
            <a:r>
              <a:rPr lang="en" sz="4400">
                <a:solidFill>
                  <a:srgbClr val="1C4587"/>
                </a:solidFill>
              </a:rPr>
              <a:t>Memorability comparisons</a:t>
            </a:r>
          </a:p>
        </p:txBody>
      </p:sp>
      <p:sp>
        <p:nvSpPr>
          <p:cNvPr id="111" name="Shape 111"/>
          <p:cNvSpPr txBox="1"/>
          <p:nvPr>
            <p:ph idx="1" type="subTitle"/>
          </p:nvPr>
        </p:nvSpPr>
        <p:spPr>
          <a:xfrm>
            <a:off x="390900" y="1403023"/>
            <a:ext cx="8520600" cy="47580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36666"/>
              <a:buFont typeface="Arial"/>
              <a:buNone/>
            </a:pPr>
            <a:r>
              <a:rPr b="1" lang="en" sz="3000">
                <a:solidFill>
                  <a:schemeClr val="dk1"/>
                </a:solidFill>
                <a:latin typeface="Calibri"/>
                <a:ea typeface="Calibri"/>
                <a:cs typeface="Calibri"/>
                <a:sym typeface="Calibri"/>
              </a:rPr>
              <a:t>Comparison</a:t>
            </a:r>
          </a:p>
          <a:p>
            <a:pPr lvl="0" algn="l">
              <a:lnSpc>
                <a:spcPct val="90000"/>
              </a:lnSpc>
              <a:spcBef>
                <a:spcPts val="1000"/>
              </a:spcBef>
              <a:buClr>
                <a:schemeClr val="dk1"/>
              </a:buClr>
              <a:buSzPct val="36666"/>
              <a:buFont typeface="Arial"/>
              <a:buNone/>
            </a:pPr>
            <a:r>
              <a:rPr lang="en" sz="3000">
                <a:solidFill>
                  <a:schemeClr val="dk1"/>
                </a:solidFill>
              </a:rPr>
              <a:t>•</a:t>
            </a:r>
            <a:r>
              <a:rPr lang="en" sz="3000">
                <a:solidFill>
                  <a:schemeClr val="dk1"/>
                </a:solidFill>
                <a:latin typeface="Calibri"/>
                <a:ea typeface="Calibri"/>
                <a:cs typeface="Calibri"/>
                <a:sym typeface="Calibri"/>
              </a:rPr>
              <a:t>Scene memorability : Mean HR of 67.5% (SD = 13.6%) and Mean FAR of 10.7% (SD = 7.6%)</a:t>
            </a:r>
          </a:p>
          <a:p>
            <a:pPr lvl="0" algn="l">
              <a:lnSpc>
                <a:spcPct val="90000"/>
              </a:lnSpc>
              <a:spcBef>
                <a:spcPts val="1000"/>
              </a:spcBef>
              <a:buClr>
                <a:schemeClr val="dk1"/>
              </a:buClr>
              <a:buSzPct val="36666"/>
              <a:buFont typeface="Arial"/>
              <a:buNone/>
            </a:pPr>
            <a:r>
              <a:rPr lang="en" sz="3000">
                <a:solidFill>
                  <a:schemeClr val="dk1"/>
                </a:solidFill>
              </a:rPr>
              <a:t>•</a:t>
            </a:r>
            <a:r>
              <a:rPr lang="en" sz="3000">
                <a:solidFill>
                  <a:schemeClr val="dk1"/>
                </a:solidFill>
                <a:latin typeface="Calibri"/>
                <a:ea typeface="Calibri"/>
                <a:cs typeface="Calibri"/>
                <a:sym typeface="Calibri"/>
              </a:rPr>
              <a:t>Face memorability : Mean HR of 53.5% (SD = 14.3%) and Mean FAR of 14.5% (SD = 9.9%)</a:t>
            </a:r>
          </a:p>
          <a:p>
            <a:pPr lvl="0" algn="l">
              <a:lnSpc>
                <a:spcPct val="90000"/>
              </a:lnSpc>
              <a:spcBef>
                <a:spcPts val="1000"/>
              </a:spcBef>
              <a:buClr>
                <a:schemeClr val="dk1"/>
              </a:buClr>
              <a:buSzPct val="36666"/>
              <a:buFont typeface="Arial"/>
              <a:buNone/>
            </a:pPr>
            <a:r>
              <a:rPr b="1" lang="en" sz="3000">
                <a:solidFill>
                  <a:schemeClr val="dk1"/>
                </a:solidFill>
                <a:latin typeface="Calibri"/>
                <a:ea typeface="Calibri"/>
                <a:cs typeface="Calibri"/>
                <a:sym typeface="Calibri"/>
              </a:rPr>
              <a:t>Consistency</a:t>
            </a:r>
          </a:p>
          <a:p>
            <a:pPr lvl="0" algn="l">
              <a:lnSpc>
                <a:spcPct val="90000"/>
              </a:lnSpc>
              <a:spcBef>
                <a:spcPts val="1000"/>
              </a:spcBef>
              <a:buClr>
                <a:schemeClr val="dk1"/>
              </a:buClr>
              <a:buSzPct val="36666"/>
              <a:buFont typeface="Arial"/>
              <a:buNone/>
            </a:pPr>
            <a:r>
              <a:rPr lang="en" sz="3000">
                <a:solidFill>
                  <a:schemeClr val="dk1"/>
                </a:solidFill>
              </a:rPr>
              <a:t>•</a:t>
            </a:r>
            <a:r>
              <a:rPr lang="en" sz="3000">
                <a:solidFill>
                  <a:schemeClr val="dk1"/>
                </a:solidFill>
                <a:latin typeface="Calibri"/>
                <a:ea typeface="Calibri"/>
                <a:cs typeface="Calibri"/>
                <a:sym typeface="Calibri"/>
              </a:rPr>
              <a:t>Participants split into two independent groups and memorability scores compared. </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ctrTitle"/>
          </p:nvPr>
        </p:nvSpPr>
        <p:spPr>
          <a:xfrm>
            <a:off x="390875" y="475144"/>
            <a:ext cx="8520600" cy="942000"/>
          </a:xfrm>
          <a:prstGeom prst="rect">
            <a:avLst/>
          </a:prstGeom>
        </p:spPr>
        <p:txBody>
          <a:bodyPr anchorCtr="0" anchor="b" bIns="91425" lIns="91425" rIns="91425" tIns="91425">
            <a:noAutofit/>
          </a:bodyPr>
          <a:lstStyle/>
          <a:p>
            <a:pPr lvl="0">
              <a:spcBef>
                <a:spcPts val="0"/>
              </a:spcBef>
              <a:buNone/>
            </a:pPr>
            <a:r>
              <a:rPr lang="en" sz="4400">
                <a:solidFill>
                  <a:srgbClr val="1C4587"/>
                </a:solidFill>
              </a:rPr>
              <a:t>Visualization attributes</a:t>
            </a:r>
          </a:p>
        </p:txBody>
      </p:sp>
      <p:sp>
        <p:nvSpPr>
          <p:cNvPr id="117" name="Shape 117"/>
          <p:cNvSpPr txBox="1"/>
          <p:nvPr>
            <p:ph idx="1" type="subTitle"/>
          </p:nvPr>
        </p:nvSpPr>
        <p:spPr>
          <a:xfrm>
            <a:off x="390875" y="1417150"/>
            <a:ext cx="8520600" cy="41244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145 visualizations contained pictograms, and these had a higher score. This supports H2.</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Visualizations having more color, high visual density and low data-ink ratio have a higher score. This supports H3 and refutes H4 and H5.</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‘Unique’ visualizations are more memorable.</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A common aspect of memorable visualizations : circles and round edges. </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142550" y="1311750"/>
            <a:ext cx="8901148" cy="423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0" y="924498"/>
            <a:ext cx="9143998" cy="5009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ctrTitle"/>
          </p:nvPr>
        </p:nvSpPr>
        <p:spPr>
          <a:xfrm>
            <a:off x="311700" y="237569"/>
            <a:ext cx="8520600" cy="878700"/>
          </a:xfrm>
          <a:prstGeom prst="rect">
            <a:avLst/>
          </a:prstGeom>
        </p:spPr>
        <p:txBody>
          <a:bodyPr anchorCtr="0" anchor="b" bIns="91425" lIns="91425" rIns="91425" tIns="91425">
            <a:noAutofit/>
          </a:bodyPr>
          <a:lstStyle/>
          <a:p>
            <a:pPr lvl="0">
              <a:spcBef>
                <a:spcPts val="0"/>
              </a:spcBef>
              <a:buNone/>
            </a:pPr>
            <a:r>
              <a:rPr lang="en" sz="4400">
                <a:solidFill>
                  <a:srgbClr val="1C4587"/>
                </a:solidFill>
              </a:rPr>
              <a:t>Visualization sources</a:t>
            </a:r>
          </a:p>
        </p:txBody>
      </p:sp>
      <p:sp>
        <p:nvSpPr>
          <p:cNvPr id="133" name="Shape 133"/>
          <p:cNvSpPr txBox="1"/>
          <p:nvPr>
            <p:ph idx="1" type="subTitle"/>
          </p:nvPr>
        </p:nvSpPr>
        <p:spPr>
          <a:xfrm>
            <a:off x="153300" y="1323900"/>
            <a:ext cx="8066700" cy="16674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45833"/>
              <a:buFont typeface="Arial"/>
              <a:buNone/>
            </a:pPr>
            <a:r>
              <a:rPr lang="en" sz="2400">
                <a:solidFill>
                  <a:schemeClr val="dk1"/>
                </a:solidFill>
              </a:rPr>
              <a:t>•</a:t>
            </a:r>
            <a:r>
              <a:rPr lang="en" sz="2400">
                <a:solidFill>
                  <a:schemeClr val="dk1"/>
                </a:solidFill>
                <a:latin typeface="Calibri"/>
                <a:ea typeface="Calibri"/>
                <a:cs typeface="Calibri"/>
                <a:sym typeface="Calibri"/>
              </a:rPr>
              <a:t>Highest: Infographic</a:t>
            </a:r>
          </a:p>
          <a:p>
            <a:pPr lvl="0" algn="l">
              <a:lnSpc>
                <a:spcPct val="90000"/>
              </a:lnSpc>
              <a:spcBef>
                <a:spcPts val="1000"/>
              </a:spcBef>
              <a:buClr>
                <a:schemeClr val="dk1"/>
              </a:buClr>
              <a:buSzPct val="45833"/>
              <a:buFont typeface="Arial"/>
              <a:buNone/>
            </a:pPr>
            <a:r>
              <a:rPr lang="en" sz="2400">
                <a:solidFill>
                  <a:schemeClr val="dk1"/>
                </a:solidFill>
              </a:rPr>
              <a:t>•</a:t>
            </a:r>
            <a:r>
              <a:rPr lang="en" sz="2400">
                <a:solidFill>
                  <a:schemeClr val="dk1"/>
                </a:solidFill>
                <a:latin typeface="Calibri"/>
                <a:ea typeface="Calibri"/>
                <a:cs typeface="Calibri"/>
                <a:sym typeface="Calibri"/>
              </a:rPr>
              <a:t>Second: Scientific publications</a:t>
            </a:r>
          </a:p>
          <a:p>
            <a:pPr lvl="0" algn="l">
              <a:lnSpc>
                <a:spcPct val="90000"/>
              </a:lnSpc>
              <a:spcBef>
                <a:spcPts val="1000"/>
              </a:spcBef>
              <a:buClr>
                <a:schemeClr val="dk1"/>
              </a:buClr>
              <a:buSzPct val="45833"/>
              <a:buFont typeface="Arial"/>
              <a:buNone/>
            </a:pPr>
            <a:r>
              <a:rPr lang="en" sz="2400">
                <a:solidFill>
                  <a:schemeClr val="dk1"/>
                </a:solidFill>
              </a:rPr>
              <a:t>•</a:t>
            </a:r>
            <a:r>
              <a:rPr lang="en" sz="2400">
                <a:solidFill>
                  <a:schemeClr val="dk1"/>
                </a:solidFill>
                <a:latin typeface="Calibri"/>
                <a:ea typeface="Calibri"/>
                <a:cs typeface="Calibri"/>
                <a:sym typeface="Calibri"/>
              </a:rPr>
              <a:t>Lowest: Government and world organizations</a:t>
            </a:r>
          </a:p>
          <a:p>
            <a:pPr lvl="0">
              <a:spcBef>
                <a:spcPts val="0"/>
              </a:spcBef>
              <a:buNone/>
            </a:pPr>
            <a:r>
              <a:t/>
            </a:r>
            <a:endParaRPr b="1"/>
          </a:p>
        </p:txBody>
      </p:sp>
      <p:pic>
        <p:nvPicPr>
          <p:cNvPr id="134" name="Shape 134"/>
          <p:cNvPicPr preferRelativeResize="0"/>
          <p:nvPr/>
        </p:nvPicPr>
        <p:blipFill>
          <a:blip r:embed="rId3">
            <a:alphaModFix/>
          </a:blip>
          <a:stretch>
            <a:fillRect/>
          </a:stretch>
        </p:blipFill>
        <p:spPr>
          <a:xfrm>
            <a:off x="1076999" y="2991225"/>
            <a:ext cx="6340624" cy="3866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ctrTitle"/>
          </p:nvPr>
        </p:nvSpPr>
        <p:spPr>
          <a:xfrm>
            <a:off x="390875" y="237576"/>
            <a:ext cx="8520600" cy="910200"/>
          </a:xfrm>
          <a:prstGeom prst="rect">
            <a:avLst/>
          </a:prstGeom>
        </p:spPr>
        <p:txBody>
          <a:bodyPr anchorCtr="0" anchor="b" bIns="91425" lIns="91425" rIns="91425" tIns="91425">
            <a:noAutofit/>
          </a:bodyPr>
          <a:lstStyle/>
          <a:p>
            <a:pPr lvl="0">
              <a:spcBef>
                <a:spcPts val="0"/>
              </a:spcBef>
              <a:buNone/>
            </a:pPr>
            <a:r>
              <a:rPr lang="en" sz="4400">
                <a:solidFill>
                  <a:srgbClr val="1C4587"/>
                </a:solidFill>
              </a:rPr>
              <a:t>Conclusion</a:t>
            </a:r>
          </a:p>
        </p:txBody>
      </p:sp>
      <p:sp>
        <p:nvSpPr>
          <p:cNvPr id="140" name="Shape 140"/>
          <p:cNvSpPr txBox="1"/>
          <p:nvPr>
            <p:ph idx="1" type="subTitle"/>
          </p:nvPr>
        </p:nvSpPr>
        <p:spPr>
          <a:xfrm>
            <a:off x="311700" y="1228820"/>
            <a:ext cx="8520600" cy="47421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Visualizations are intrinsically memorable.</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Less memorable than natural scenes, but similar to facial images.</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Natural looking visualizations( diagrams, heat maps) are more memorable.</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Unique visualizations have a higher memorability than common ones like graphs and pie charts.</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Memorable visualizations: Not just a part, relevant aspects of the data or what the author is trying to convey. </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Visualization Rhetoric</a:t>
            </a:r>
          </a:p>
        </p:txBody>
      </p:sp>
      <p:sp>
        <p:nvSpPr>
          <p:cNvPr id="146" name="Shape 146"/>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rPr lang="en"/>
              <a:t>Framing Effects in Narrative Visualization</a:t>
            </a:r>
          </a:p>
        </p:txBody>
      </p:sp>
      <p:sp>
        <p:nvSpPr>
          <p:cNvPr id="147" name="Shape 147"/>
          <p:cNvSpPr txBox="1"/>
          <p:nvPr/>
        </p:nvSpPr>
        <p:spPr>
          <a:xfrm>
            <a:off x="2744400" y="5392400"/>
            <a:ext cx="3655200" cy="995700"/>
          </a:xfrm>
          <a:prstGeom prst="rect">
            <a:avLst/>
          </a:prstGeom>
          <a:noFill/>
          <a:ln>
            <a:noFill/>
          </a:ln>
        </p:spPr>
        <p:txBody>
          <a:bodyPr anchorCtr="0" anchor="t" bIns="91425" lIns="91425" rIns="91425" tIns="91425">
            <a:noAutofit/>
          </a:bodyPr>
          <a:lstStyle/>
          <a:p>
            <a:pPr lvl="0">
              <a:spcBef>
                <a:spcPts val="0"/>
              </a:spcBef>
              <a:buNone/>
            </a:pPr>
            <a:r>
              <a:rPr lang="en"/>
              <a:t>Jessica Hullman and Nicholas Diakopoulos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Terminology</a:t>
            </a:r>
          </a:p>
        </p:txBody>
      </p:sp>
      <p:sp>
        <p:nvSpPr>
          <p:cNvPr id="153" name="Shape 15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lnSpc>
                <a:spcPct val="100000"/>
              </a:lnSpc>
              <a:spcBef>
                <a:spcPts val="0"/>
              </a:spcBef>
              <a:spcAft>
                <a:spcPts val="0"/>
              </a:spcAft>
              <a:buNone/>
            </a:pPr>
            <a:r>
              <a:rPr b="1" lang="en"/>
              <a:t>Rhetoric</a:t>
            </a:r>
          </a:p>
          <a:p>
            <a:pPr lvl="0" rtl="0">
              <a:lnSpc>
                <a:spcPct val="100000"/>
              </a:lnSpc>
              <a:spcBef>
                <a:spcPts val="0"/>
              </a:spcBef>
              <a:spcAft>
                <a:spcPts val="0"/>
              </a:spcAft>
              <a:buNone/>
            </a:pPr>
            <a:r>
              <a:rPr lang="en"/>
              <a:t>Motivation on part of communicator to gain adherents to a preconceived view or conclusion.</a:t>
            </a:r>
          </a:p>
          <a:p>
            <a:pPr lvl="0" rtl="0">
              <a:lnSpc>
                <a:spcPct val="100000"/>
              </a:lnSpc>
              <a:spcBef>
                <a:spcPts val="1000"/>
              </a:spcBef>
              <a:spcAft>
                <a:spcPts val="0"/>
              </a:spcAft>
              <a:buNone/>
            </a:pPr>
            <a:r>
              <a:rPr b="1" lang="en"/>
              <a:t>Bias</a:t>
            </a:r>
          </a:p>
          <a:p>
            <a:pPr lvl="0">
              <a:lnSpc>
                <a:spcPct val="100000"/>
              </a:lnSpc>
              <a:spcBef>
                <a:spcPts val="0"/>
              </a:spcBef>
              <a:buNone/>
            </a:pPr>
            <a:r>
              <a:rPr lang="en"/>
              <a:t>Systematic encouragement of one outcome over others</a:t>
            </a:r>
          </a:p>
          <a:p>
            <a:pPr lvl="0" rtl="0">
              <a:lnSpc>
                <a:spcPct val="100000"/>
              </a:lnSpc>
              <a:spcBef>
                <a:spcPts val="0"/>
              </a:spcBef>
              <a:spcAft>
                <a:spcPts val="0"/>
              </a:spcAft>
              <a:buNone/>
            </a:pPr>
            <a:r>
              <a:rPr b="1" lang="en"/>
              <a:t>Frame</a:t>
            </a:r>
          </a:p>
          <a:p>
            <a:pPr lvl="0" rtl="0">
              <a:lnSpc>
                <a:spcPct val="100000"/>
              </a:lnSpc>
              <a:spcBef>
                <a:spcPts val="0"/>
              </a:spcBef>
              <a:spcAft>
                <a:spcPts val="0"/>
              </a:spcAft>
              <a:buNone/>
            </a:pPr>
            <a:r>
              <a:rPr lang="en"/>
              <a:t>To form or articulate, shape or construct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1210635" y="67125"/>
            <a:ext cx="6722724" cy="632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992766"/>
            <a:ext cx="8520600" cy="2736900"/>
          </a:xfrm>
          <a:prstGeom prst="rect">
            <a:avLst/>
          </a:prstGeom>
        </p:spPr>
        <p:txBody>
          <a:bodyPr anchorCtr="0" anchor="b" bIns="91425" lIns="91425" rIns="91425" tIns="91425">
            <a:noAutofit/>
          </a:bodyPr>
          <a:lstStyle/>
          <a:p>
            <a:pPr indent="0" lvl="0" marL="3200400" rtl="0" algn="l">
              <a:spcBef>
                <a:spcPts val="0"/>
              </a:spcBef>
              <a:buNone/>
            </a:pPr>
            <a:r>
              <a:rPr lang="en" sz="3000"/>
              <a:t>Paper #1</a:t>
            </a:r>
          </a:p>
          <a:p>
            <a:pPr lvl="0" rtl="0">
              <a:spcBef>
                <a:spcPts val="0"/>
              </a:spcBef>
              <a:buClr>
                <a:schemeClr val="dk1"/>
              </a:buClr>
              <a:buSzPct val="30555"/>
              <a:buFont typeface="Arial"/>
              <a:buNone/>
            </a:pPr>
            <a:r>
              <a:rPr lang="en" sz="3600">
                <a:solidFill>
                  <a:schemeClr val="dk2"/>
                </a:solidFill>
              </a:rPr>
              <a:t>What Makes a Visualization Memorable?</a:t>
            </a:r>
          </a:p>
          <a:p>
            <a:pPr indent="0" lvl="0" marL="3200400" algn="l">
              <a:spcBef>
                <a:spcPts val="0"/>
              </a:spcBef>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570573" y="693625"/>
            <a:ext cx="8002852"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Video</a:t>
            </a:r>
          </a:p>
        </p:txBody>
      </p:sp>
      <p:sp>
        <p:nvSpPr>
          <p:cNvPr id="169" name="Shape 169"/>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Should the Y axis start at zero?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Editorial Layers</a:t>
            </a:r>
          </a:p>
        </p:txBody>
      </p:sp>
      <p:sp>
        <p:nvSpPr>
          <p:cNvPr id="175" name="Shape 175"/>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b="1" lang="en"/>
              <a:t>Data - </a:t>
            </a:r>
            <a:r>
              <a:rPr lang="en"/>
              <a:t>What to include and leave out?</a:t>
            </a:r>
          </a:p>
          <a:p>
            <a:pPr lvl="0">
              <a:spcBef>
                <a:spcPts val="0"/>
              </a:spcBef>
              <a:buNone/>
            </a:pPr>
            <a:r>
              <a:rPr b="1" lang="en"/>
              <a:t>Visual Representation - </a:t>
            </a:r>
            <a:r>
              <a:rPr lang="en"/>
              <a:t>How to map the data to the visual domain?</a:t>
            </a:r>
          </a:p>
          <a:p>
            <a:pPr lvl="0">
              <a:spcBef>
                <a:spcPts val="0"/>
              </a:spcBef>
              <a:buNone/>
            </a:pPr>
            <a:r>
              <a:rPr b="1" lang="en"/>
              <a:t>Annotations - </a:t>
            </a:r>
            <a:r>
              <a:rPr lang="en"/>
              <a:t>What textual, graphical, social commentary to include?</a:t>
            </a:r>
          </a:p>
          <a:p>
            <a:pPr lvl="0">
              <a:spcBef>
                <a:spcPts val="0"/>
              </a:spcBef>
              <a:buNone/>
            </a:pPr>
            <a:r>
              <a:rPr b="1" lang="en"/>
              <a:t>Interactivity - </a:t>
            </a:r>
            <a:r>
              <a:rPr lang="en"/>
              <a:t>How should the user navigate the data?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Editorial Layers: Data</a:t>
            </a:r>
          </a:p>
        </p:txBody>
      </p:sp>
      <p:pic>
        <p:nvPicPr>
          <p:cNvPr id="181" name="Shape 181"/>
          <p:cNvPicPr preferRelativeResize="0"/>
          <p:nvPr/>
        </p:nvPicPr>
        <p:blipFill>
          <a:blip r:embed="rId3">
            <a:alphaModFix/>
          </a:blip>
          <a:stretch>
            <a:fillRect/>
          </a:stretch>
        </p:blipFill>
        <p:spPr>
          <a:xfrm>
            <a:off x="1895814" y="1435175"/>
            <a:ext cx="5352366" cy="5037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Editorial Layers: Visual Representation </a:t>
            </a:r>
          </a:p>
        </p:txBody>
      </p:sp>
      <p:pic>
        <p:nvPicPr>
          <p:cNvPr id="187" name="Shape 187"/>
          <p:cNvPicPr preferRelativeResize="0"/>
          <p:nvPr/>
        </p:nvPicPr>
        <p:blipFill>
          <a:blip r:embed="rId3">
            <a:alphaModFix/>
          </a:blip>
          <a:stretch>
            <a:fillRect/>
          </a:stretch>
        </p:blipFill>
        <p:spPr>
          <a:xfrm>
            <a:off x="2144587" y="1189075"/>
            <a:ext cx="4854812" cy="5569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Editorial Layers: Annotations</a:t>
            </a:r>
          </a:p>
        </p:txBody>
      </p:sp>
      <p:sp>
        <p:nvSpPr>
          <p:cNvPr id="193" name="Shape 19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t/>
            </a:r>
            <a:endParaRPr/>
          </a:p>
        </p:txBody>
      </p:sp>
      <p:pic>
        <p:nvPicPr>
          <p:cNvPr id="194" name="Shape 194"/>
          <p:cNvPicPr preferRelativeResize="0"/>
          <p:nvPr/>
        </p:nvPicPr>
        <p:blipFill rotWithShape="1">
          <a:blip r:embed="rId3">
            <a:alphaModFix/>
          </a:blip>
          <a:srcRect b="0" l="0" r="0" t="57912"/>
          <a:stretch/>
        </p:blipFill>
        <p:spPr>
          <a:xfrm>
            <a:off x="238550" y="3613599"/>
            <a:ext cx="7240049" cy="2886400"/>
          </a:xfrm>
          <a:prstGeom prst="rect">
            <a:avLst/>
          </a:prstGeom>
          <a:noFill/>
          <a:ln>
            <a:noFill/>
          </a:ln>
        </p:spPr>
      </p:pic>
      <p:pic>
        <p:nvPicPr>
          <p:cNvPr id="195" name="Shape 195"/>
          <p:cNvPicPr preferRelativeResize="0"/>
          <p:nvPr/>
        </p:nvPicPr>
        <p:blipFill>
          <a:blip r:embed="rId4">
            <a:alphaModFix/>
          </a:blip>
          <a:stretch>
            <a:fillRect/>
          </a:stretch>
        </p:blipFill>
        <p:spPr>
          <a:xfrm>
            <a:off x="5539075" y="2185500"/>
            <a:ext cx="3181350" cy="1295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t>Editorial Layers: Interactivity</a:t>
            </a:r>
          </a:p>
        </p:txBody>
      </p:sp>
      <p:sp>
        <p:nvSpPr>
          <p:cNvPr id="201" name="Shape 201"/>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CNN Election Center</a:t>
            </a:r>
            <a:r>
              <a:rPr lang="en"/>
              <a:t>: </a:t>
            </a:r>
          </a:p>
        </p:txBody>
      </p:sp>
      <p:pic>
        <p:nvPicPr>
          <p:cNvPr id="202" name="Shape 202"/>
          <p:cNvPicPr preferRelativeResize="0"/>
          <p:nvPr/>
        </p:nvPicPr>
        <p:blipFill>
          <a:blip r:embed="rId4">
            <a:alphaModFix/>
          </a:blip>
          <a:stretch>
            <a:fillRect/>
          </a:stretch>
        </p:blipFill>
        <p:spPr>
          <a:xfrm>
            <a:off x="2315825" y="2405225"/>
            <a:ext cx="5756250" cy="38833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Visualization Rhetorical Framework</a:t>
            </a:r>
          </a:p>
        </p:txBody>
      </p:sp>
      <p:sp>
        <p:nvSpPr>
          <p:cNvPr id="208" name="Shape 208"/>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lnSpc>
                <a:spcPct val="115000"/>
              </a:lnSpc>
              <a:spcBef>
                <a:spcPts val="0"/>
              </a:spcBef>
              <a:buNone/>
            </a:pPr>
            <a:r>
              <a:rPr lang="en"/>
              <a:t>• Analytical framework guide to analyze the different layers of a visual presentation - data, annotations, interactivity etc used to convey an intended story to the user.</a:t>
            </a:r>
          </a:p>
          <a:p>
            <a:pPr lvl="0" rtl="0">
              <a:lnSpc>
                <a:spcPct val="115000"/>
              </a:lnSpc>
              <a:spcBef>
                <a:spcPts val="0"/>
              </a:spcBef>
              <a:buNone/>
            </a:pPr>
            <a:r>
              <a:rPr b="1" lang="en"/>
              <a:t>• Methodology</a:t>
            </a:r>
          </a:p>
          <a:p>
            <a:pPr indent="-228600" lvl="0" marL="457200" rtl="0">
              <a:lnSpc>
                <a:spcPct val="115000"/>
              </a:lnSpc>
              <a:spcBef>
                <a:spcPts val="0"/>
              </a:spcBef>
              <a:buChar char="-"/>
            </a:pPr>
            <a:r>
              <a:rPr lang="en"/>
              <a:t> A sample of 51 diverse, professionally  produced narrative visualizations were analysed.</a:t>
            </a:r>
          </a:p>
          <a:p>
            <a:pPr indent="-228600" lvl="0" marL="457200" rtl="0">
              <a:lnSpc>
                <a:spcPct val="115000"/>
              </a:lnSpc>
              <a:spcBef>
                <a:spcPts val="0"/>
              </a:spcBef>
              <a:buChar char="-"/>
            </a:pPr>
            <a:r>
              <a:rPr lang="en"/>
              <a:t>Familiarize with framing or bias techniques and media and communication studies.</a:t>
            </a:r>
          </a:p>
          <a:p>
            <a:pPr indent="-228600" lvl="0" marL="457200" rtl="0">
              <a:lnSpc>
                <a:spcPct val="115000"/>
              </a:lnSpc>
              <a:spcBef>
                <a:spcPts val="0"/>
              </a:spcBef>
              <a:buChar char="-"/>
            </a:pPr>
            <a:r>
              <a:rPr lang="en"/>
              <a:t>Iteratively coded particular techniques we observed based on this.</a:t>
            </a:r>
          </a:p>
          <a:p>
            <a:pPr indent="-228600" lvl="0" marL="457200" rtl="0">
              <a:lnSpc>
                <a:spcPct val="115000"/>
              </a:lnSpc>
              <a:spcBef>
                <a:spcPts val="0"/>
              </a:spcBef>
              <a:buChar char="-"/>
            </a:pPr>
            <a:r>
              <a:rPr lang="en"/>
              <a:t>Observed that the techniques basically represent different implementations of the same basic function, leading to “families” of similar techniques.</a:t>
            </a:r>
          </a:p>
          <a:p>
            <a:pPr indent="-228600" lvl="0" marL="457200" rtl="0">
              <a:lnSpc>
                <a:spcPct val="115000"/>
              </a:lnSpc>
              <a:spcBef>
                <a:spcPts val="0"/>
              </a:spcBef>
              <a:buChar char="-"/>
            </a:pPr>
            <a:r>
              <a:rPr lang="en"/>
              <a:t>Next, Affinity Diagrams( business tool used to organize ideas and data) were used.</a:t>
            </a:r>
          </a:p>
          <a:p>
            <a:pPr lvl="0" rtl="0">
              <a:lnSpc>
                <a:spcPct val="115000"/>
              </a:lnSpc>
              <a:spcBef>
                <a:spcPts val="0"/>
              </a:spcBef>
              <a:buNone/>
            </a:pPr>
            <a:r>
              <a:t/>
            </a:r>
            <a:endParaRPr/>
          </a:p>
          <a:p>
            <a:pPr lvl="0" rtl="0">
              <a:lnSpc>
                <a:spcPct val="115000"/>
              </a:lnSpc>
              <a:spcBef>
                <a:spcPts val="0"/>
              </a:spcBef>
              <a:buNone/>
            </a:pPr>
            <a:r>
              <a:t/>
            </a:r>
            <a:endParaRP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Rhetorical Techniques</a:t>
            </a:r>
          </a:p>
        </p:txBody>
      </p:sp>
      <p:sp>
        <p:nvSpPr>
          <p:cNvPr id="214" name="Shape 214"/>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lnSpc>
                <a:spcPct val="115000"/>
              </a:lnSpc>
              <a:spcBef>
                <a:spcPts val="0"/>
              </a:spcBef>
              <a:buNone/>
            </a:pPr>
            <a:r>
              <a:t/>
            </a:r>
            <a:endParaRPr b="1"/>
          </a:p>
          <a:p>
            <a:pPr lvl="0">
              <a:lnSpc>
                <a:spcPct val="115000"/>
              </a:lnSpc>
              <a:spcBef>
                <a:spcPts val="0"/>
              </a:spcBef>
              <a:buClr>
                <a:schemeClr val="dk1"/>
              </a:buClr>
              <a:buSzPct val="61111"/>
              <a:buFont typeface="Arial"/>
              <a:buNone/>
            </a:pPr>
            <a:r>
              <a:rPr b="1" lang="en"/>
              <a:t>Four Higher level clusters of techniques based on Affinity diagramming.</a:t>
            </a:r>
          </a:p>
          <a:p>
            <a:pPr indent="-228600" lvl="0" marL="457200">
              <a:lnSpc>
                <a:spcPct val="115000"/>
              </a:lnSpc>
              <a:spcBef>
                <a:spcPts val="0"/>
              </a:spcBef>
              <a:spcAft>
                <a:spcPts val="0"/>
              </a:spcAft>
              <a:buAutoNum type="arabicPeriod"/>
            </a:pPr>
            <a:r>
              <a:rPr b="1" lang="en"/>
              <a:t>Information access rhetoric functioning: -  </a:t>
            </a:r>
            <a:r>
              <a:rPr lang="en"/>
              <a:t>limiting the amount of information presented</a:t>
            </a:r>
          </a:p>
          <a:p>
            <a:pPr indent="-228600" lvl="0" marL="457200">
              <a:lnSpc>
                <a:spcPct val="115000"/>
              </a:lnSpc>
              <a:spcBef>
                <a:spcPts val="0"/>
              </a:spcBef>
              <a:buAutoNum type="arabicPeriod"/>
            </a:pPr>
            <a:r>
              <a:rPr b="1" lang="en"/>
              <a:t>Provenance rhetoric functioning:- </a:t>
            </a:r>
            <a:r>
              <a:rPr lang="en"/>
              <a:t>providing background information</a:t>
            </a:r>
          </a:p>
          <a:p>
            <a:pPr indent="-228600" lvl="0" marL="457200" rtl="0">
              <a:lnSpc>
                <a:spcPct val="115000"/>
              </a:lnSpc>
              <a:spcBef>
                <a:spcPts val="0"/>
              </a:spcBef>
              <a:buAutoNum type="arabicPeriod"/>
            </a:pPr>
            <a:r>
              <a:rPr b="1" lang="en"/>
              <a:t>Mapping rhetoric functioning :-  </a:t>
            </a:r>
            <a:r>
              <a:rPr lang="en"/>
              <a:t>mapping elements of the visualization to non-explicit concepts</a:t>
            </a:r>
          </a:p>
          <a:p>
            <a:pPr indent="-228600" lvl="0" marL="457200" rtl="0">
              <a:lnSpc>
                <a:spcPct val="115000"/>
              </a:lnSpc>
              <a:spcBef>
                <a:spcPts val="0"/>
              </a:spcBef>
              <a:buAutoNum type="arabicPeriod"/>
            </a:pPr>
            <a:r>
              <a:rPr b="1" lang="en"/>
              <a:t>Procedural rhetoric functioning :- </a:t>
            </a:r>
            <a:r>
              <a:rPr lang="en"/>
              <a:t>constraining interaction over time</a:t>
            </a:r>
          </a:p>
          <a:p>
            <a:pPr lvl="0">
              <a:lnSpc>
                <a:spcPct val="115000"/>
              </a:lnSpc>
              <a:spcBef>
                <a:spcPts val="0"/>
              </a:spcBef>
              <a:buClr>
                <a:schemeClr val="dk1"/>
              </a:buClr>
              <a:buSzPct val="61111"/>
              <a:buFont typeface="Arial"/>
              <a:buNone/>
            </a:pPr>
            <a:r>
              <a:t/>
            </a:r>
            <a:endParaRPr/>
          </a:p>
          <a:p>
            <a:pPr lvl="0">
              <a:spcBef>
                <a:spcPts val="0"/>
              </a:spcBef>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593366"/>
            <a:ext cx="8520600" cy="763500"/>
          </a:xfrm>
          <a:prstGeom prst="rect">
            <a:avLst/>
          </a:prstGeom>
        </p:spPr>
        <p:txBody>
          <a:bodyPr anchorCtr="0" anchor="t" bIns="91425" lIns="91425" rIns="91425" tIns="91425">
            <a:noAutofit/>
          </a:bodyPr>
          <a:lstStyle/>
          <a:p>
            <a:pPr indent="-228600" lvl="0" marL="457200">
              <a:spcBef>
                <a:spcPts val="0"/>
              </a:spcBef>
              <a:buAutoNum type="arabicPeriod"/>
            </a:pPr>
            <a:r>
              <a:rPr lang="en"/>
              <a:t>Information Access Rhetoric</a:t>
            </a:r>
          </a:p>
        </p:txBody>
      </p:sp>
      <p:sp>
        <p:nvSpPr>
          <p:cNvPr id="220" name="Shape 220"/>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lnSpc>
                <a:spcPct val="115000"/>
              </a:lnSpc>
              <a:spcBef>
                <a:spcPts val="0"/>
              </a:spcBef>
              <a:buChar char="-"/>
            </a:pPr>
            <a:r>
              <a:rPr lang="en"/>
              <a:t>What Data to represent !</a:t>
            </a:r>
          </a:p>
          <a:p>
            <a:pPr indent="-228600" lvl="0" marL="457200" rtl="0">
              <a:lnSpc>
                <a:spcPct val="115000"/>
              </a:lnSpc>
              <a:spcBef>
                <a:spcPts val="0"/>
              </a:spcBef>
              <a:buChar char="-"/>
            </a:pPr>
            <a:r>
              <a:rPr lang="en"/>
              <a:t>Not including complex ideas, less distractions, excluding something that can be implicitly inferred from the data/ context, omitting origins.</a:t>
            </a:r>
          </a:p>
          <a:p>
            <a:pPr indent="-228600" lvl="0" marL="457200" rtl="0">
              <a:lnSpc>
                <a:spcPct val="115000"/>
              </a:lnSpc>
              <a:spcBef>
                <a:spcPts val="0"/>
              </a:spcBef>
              <a:buChar char="-"/>
            </a:pPr>
            <a:r>
              <a:rPr lang="en"/>
              <a:t>Assumes prior knowledge.</a:t>
            </a:r>
          </a:p>
          <a:p>
            <a:pPr lvl="0" rtl="0">
              <a:lnSpc>
                <a:spcPct val="115000"/>
              </a:lnSpc>
              <a:spcBef>
                <a:spcPts val="0"/>
              </a:spcBef>
              <a:buNone/>
            </a:pPr>
            <a:r>
              <a:rPr b="1" lang="en"/>
              <a:t>Omission techniques :</a:t>
            </a:r>
          </a:p>
          <a:p>
            <a:pPr indent="-228600" lvl="0" marL="457200" rtl="0">
              <a:lnSpc>
                <a:spcPct val="115000"/>
              </a:lnSpc>
              <a:spcBef>
                <a:spcPts val="0"/>
              </a:spcBef>
              <a:buChar char="-"/>
            </a:pPr>
            <a:r>
              <a:rPr b="1" lang="en"/>
              <a:t>Axis thresh-holding.</a:t>
            </a:r>
          </a:p>
          <a:p>
            <a:pPr indent="-228600" lvl="0" marL="457200" rtl="0">
              <a:lnSpc>
                <a:spcPct val="115000"/>
              </a:lnSpc>
              <a:spcBef>
                <a:spcPts val="0"/>
              </a:spcBef>
              <a:buChar char="-"/>
            </a:pPr>
            <a:r>
              <a:rPr b="1" lang="en"/>
              <a:t>Metonymy techniques</a:t>
            </a:r>
          </a:p>
          <a:p>
            <a:pPr indent="-228600" lvl="0" marL="457200" rtl="0">
              <a:lnSpc>
                <a:spcPct val="115000"/>
              </a:lnSpc>
              <a:spcBef>
                <a:spcPts val="0"/>
              </a:spcBef>
              <a:buChar char="-"/>
            </a:pPr>
            <a:r>
              <a:rPr b="1" lang="en"/>
              <a:t>Averaging techniques: mean, median</a:t>
            </a:r>
          </a:p>
          <a:p>
            <a:pPr indent="-228600" lvl="0" marL="457200">
              <a:lnSpc>
                <a:spcPct val="115000"/>
              </a:lnSpc>
              <a:spcBef>
                <a:spcPts val="0"/>
              </a:spcBef>
              <a:buChar char="-"/>
            </a:pPr>
            <a:r>
              <a:rPr b="1" lang="en"/>
              <a:t>Categorizing, Binning, Aggregating values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nvSpPr>
        <p:spPr>
          <a:xfrm>
            <a:off x="532925" y="655225"/>
            <a:ext cx="7452000" cy="4420500"/>
          </a:xfrm>
          <a:prstGeom prst="rect">
            <a:avLst/>
          </a:prstGeom>
          <a:noFill/>
          <a:ln>
            <a:noFill/>
          </a:ln>
        </p:spPr>
        <p:txBody>
          <a:bodyPr anchorCtr="0" anchor="t" bIns="91425" lIns="91425" rIns="91425" tIns="91425">
            <a:noAutofit/>
          </a:bodyPr>
          <a:lstStyle/>
          <a:p>
            <a:pPr lvl="0" algn="ctr">
              <a:spcBef>
                <a:spcPts val="0"/>
              </a:spcBef>
              <a:buNone/>
            </a:pPr>
            <a:r>
              <a:rPr lang="en" sz="3600">
                <a:solidFill>
                  <a:srgbClr val="1C4587"/>
                </a:solidFill>
              </a:rPr>
              <a:t>Introduction</a:t>
            </a:r>
          </a:p>
          <a:p>
            <a:pPr lvl="0" rtl="0">
              <a:lnSpc>
                <a:spcPct val="150000"/>
              </a:lnSpc>
              <a:spcBef>
                <a:spcPts val="0"/>
              </a:spcBef>
              <a:buNone/>
            </a:pPr>
            <a:r>
              <a:t/>
            </a:r>
            <a:endParaRPr sz="1200"/>
          </a:p>
          <a:p>
            <a:pPr indent="-381000" lvl="0" marL="457200" rtl="0">
              <a:lnSpc>
                <a:spcPct val="150000"/>
              </a:lnSpc>
              <a:spcBef>
                <a:spcPts val="0"/>
              </a:spcBef>
              <a:buSzPct val="100000"/>
              <a:buChar char="●"/>
            </a:pPr>
            <a:r>
              <a:rPr lang="en" sz="2400"/>
              <a:t>The debate on ‘chart junk’ exists since the longest time in the Visualization community.</a:t>
            </a:r>
          </a:p>
          <a:p>
            <a:pPr indent="-381000" lvl="0" marL="457200" rtl="0">
              <a:lnSpc>
                <a:spcPct val="150000"/>
              </a:lnSpc>
              <a:spcBef>
                <a:spcPts val="0"/>
              </a:spcBef>
              <a:buSzPct val="100000"/>
              <a:buChar char="●"/>
            </a:pPr>
            <a:r>
              <a:rPr lang="en" sz="2400"/>
              <a:t>Chart junk - whether chart junk should be included or not in visualizations </a:t>
            </a:r>
          </a:p>
          <a:p>
            <a:pPr indent="-381000" lvl="0" marL="457200" rtl="0">
              <a:lnSpc>
                <a:spcPct val="150000"/>
              </a:lnSpc>
              <a:spcBef>
                <a:spcPts val="0"/>
              </a:spcBef>
              <a:buSzPct val="100000"/>
              <a:buChar char="●"/>
            </a:pPr>
            <a:r>
              <a:rPr lang="en" sz="2400"/>
              <a:t>Other factors - graph type, color and aesthetics</a:t>
            </a:r>
          </a:p>
          <a:p>
            <a:pPr indent="-381000" lvl="0" marL="457200" rtl="0">
              <a:lnSpc>
                <a:spcPct val="150000"/>
              </a:lnSpc>
              <a:spcBef>
                <a:spcPts val="0"/>
              </a:spcBef>
              <a:buSzPct val="100000"/>
              <a:buChar char="●"/>
            </a:pPr>
            <a:r>
              <a:rPr lang="en" sz="2400"/>
              <a:t>What makes a visualization memorable?</a:t>
            </a:r>
          </a:p>
          <a:p>
            <a:pPr lvl="0">
              <a:lnSpc>
                <a:spcPct val="115000"/>
              </a:lnSpc>
              <a:spcBef>
                <a:spcPts val="0"/>
              </a:spcBef>
              <a:buNone/>
            </a:pPr>
            <a:r>
              <a:t/>
            </a:r>
            <a:endParaRPr sz="1800"/>
          </a:p>
          <a:p>
            <a:pPr lvl="0">
              <a:spcBef>
                <a:spcPts val="0"/>
              </a:spcBef>
              <a:buNone/>
            </a:pPr>
            <a:r>
              <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593366"/>
            <a:ext cx="8520600" cy="7635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39285"/>
              <a:buFont typeface="Arial"/>
              <a:buNone/>
            </a:pPr>
            <a:r>
              <a:rPr lang="en"/>
              <a:t>Omission Techniques cont..</a:t>
            </a:r>
          </a:p>
        </p:txBody>
      </p:sp>
      <p:sp>
        <p:nvSpPr>
          <p:cNvPr id="226" name="Shape 226"/>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lnSpc>
                <a:spcPct val="115000"/>
              </a:lnSpc>
              <a:spcBef>
                <a:spcPts val="0"/>
              </a:spcBef>
              <a:buNone/>
            </a:pPr>
            <a:r>
              <a:t/>
            </a:r>
            <a:endParaRPr b="1"/>
          </a:p>
          <a:p>
            <a:pPr lvl="0">
              <a:lnSpc>
                <a:spcPct val="115000"/>
              </a:lnSpc>
              <a:spcBef>
                <a:spcPts val="0"/>
              </a:spcBef>
              <a:buNone/>
            </a:pPr>
            <a:r>
              <a:t/>
            </a:r>
            <a:endParaRPr b="1"/>
          </a:p>
        </p:txBody>
      </p:sp>
      <p:pic>
        <p:nvPicPr>
          <p:cNvPr id="227" name="Shape 227"/>
          <p:cNvPicPr preferRelativeResize="0"/>
          <p:nvPr/>
        </p:nvPicPr>
        <p:blipFill>
          <a:blip r:embed="rId3">
            <a:alphaModFix/>
          </a:blip>
          <a:stretch>
            <a:fillRect/>
          </a:stretch>
        </p:blipFill>
        <p:spPr>
          <a:xfrm>
            <a:off x="470499" y="1464150"/>
            <a:ext cx="7221174" cy="48778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2. Provenance Rhetoric</a:t>
            </a:r>
          </a:p>
        </p:txBody>
      </p:sp>
      <p:sp>
        <p:nvSpPr>
          <p:cNvPr id="233" name="Shape 23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lnSpc>
                <a:spcPct val="115000"/>
              </a:lnSpc>
              <a:spcBef>
                <a:spcPts val="0"/>
              </a:spcBef>
              <a:buNone/>
            </a:pPr>
            <a:r>
              <a:rPr b="1" lang="en"/>
              <a:t>Objective: </a:t>
            </a:r>
          </a:p>
          <a:p>
            <a:pPr indent="-228600" lvl="0" marL="457200" rtl="0">
              <a:lnSpc>
                <a:spcPct val="115000"/>
              </a:lnSpc>
              <a:spcBef>
                <a:spcPts val="0"/>
              </a:spcBef>
              <a:buChar char="-"/>
            </a:pPr>
            <a:r>
              <a:rPr lang="en"/>
              <a:t>Impartiality</a:t>
            </a:r>
          </a:p>
          <a:p>
            <a:pPr indent="-228600" lvl="0" marL="457200" rtl="0">
              <a:lnSpc>
                <a:spcPct val="115000"/>
              </a:lnSpc>
              <a:spcBef>
                <a:spcPts val="0"/>
              </a:spcBef>
              <a:buChar char="-"/>
            </a:pPr>
            <a:r>
              <a:rPr lang="en"/>
              <a:t>Transparency, truthful, </a:t>
            </a:r>
          </a:p>
          <a:p>
            <a:pPr indent="-228600" lvl="0" marL="457200" rtl="0">
              <a:lnSpc>
                <a:spcPct val="115000"/>
              </a:lnSpc>
              <a:spcBef>
                <a:spcPts val="0"/>
              </a:spcBef>
              <a:buChar char="-"/>
            </a:pPr>
            <a:r>
              <a:rPr lang="en"/>
              <a:t>Clarity</a:t>
            </a:r>
          </a:p>
          <a:p>
            <a:pPr lvl="0" rtl="0">
              <a:lnSpc>
                <a:spcPct val="115000"/>
              </a:lnSpc>
              <a:spcBef>
                <a:spcPts val="0"/>
              </a:spcBef>
              <a:buNone/>
            </a:pPr>
            <a:r>
              <a:rPr b="1" lang="en"/>
              <a:t>Data Provenance: </a:t>
            </a:r>
            <a:r>
              <a:rPr lang="en"/>
              <a:t>Citing the resources/ sources/ references/ relevant facts explicitly.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t/>
            </a:r>
            <a:endParaRPr/>
          </a:p>
        </p:txBody>
      </p:sp>
      <p:pic>
        <p:nvPicPr>
          <p:cNvPr id="240" name="Shape 240"/>
          <p:cNvPicPr preferRelativeResize="0"/>
          <p:nvPr/>
        </p:nvPicPr>
        <p:blipFill>
          <a:blip r:embed="rId3">
            <a:alphaModFix/>
          </a:blip>
          <a:stretch>
            <a:fillRect/>
          </a:stretch>
        </p:blipFill>
        <p:spPr>
          <a:xfrm>
            <a:off x="311687" y="530211"/>
            <a:ext cx="7786724" cy="6082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3. Mapping Rhetoric</a:t>
            </a:r>
          </a:p>
        </p:txBody>
      </p:sp>
      <p:sp>
        <p:nvSpPr>
          <p:cNvPr id="246" name="Shape 246"/>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Manipulating the information presentation via the data-to-visual transfer function.</a:t>
            </a:r>
          </a:p>
          <a:p>
            <a:pPr indent="-228600" lvl="0" marL="457200" rtl="0">
              <a:spcBef>
                <a:spcPts val="0"/>
              </a:spcBef>
              <a:buChar char="-"/>
            </a:pPr>
            <a:r>
              <a:rPr b="1" lang="en"/>
              <a:t>Obscuring : </a:t>
            </a:r>
            <a:r>
              <a:rPr lang="en"/>
              <a:t>due to noise in the representation, applying unnecessary sizing transformations.</a:t>
            </a:r>
          </a:p>
          <a:p>
            <a:pPr indent="-228600" lvl="0" marL="457200" rtl="0">
              <a:spcBef>
                <a:spcPts val="0"/>
              </a:spcBef>
              <a:buChar char="-"/>
            </a:pPr>
            <a:r>
              <a:rPr lang="en"/>
              <a:t>This can lead to making some elements too small for judgment or oversizing to the point of overwhelming the presentation. </a:t>
            </a:r>
          </a:p>
          <a:p>
            <a:pPr indent="-228600" lvl="0" marL="457200" rtl="0">
              <a:spcBef>
                <a:spcPts val="0"/>
              </a:spcBef>
              <a:buChar char="-"/>
            </a:pPr>
            <a:r>
              <a:rPr lang="en"/>
              <a:t>Neglect mapping information to the most salient visual judgment types</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4. Procedural Rhetoric</a:t>
            </a:r>
          </a:p>
        </p:txBody>
      </p:sp>
      <p:sp>
        <p:nvSpPr>
          <p:cNvPr id="252" name="Shape 25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har char="-"/>
            </a:pPr>
            <a:r>
              <a:rPr lang="en">
                <a:solidFill>
                  <a:srgbClr val="252525"/>
                </a:solidFill>
                <a:highlight>
                  <a:srgbClr val="FFFFFF"/>
                </a:highlight>
              </a:rPr>
              <a:t>Persuasion through rule-based representations and interactions, rather than the spoken word, writing, images, or moving pictures</a:t>
            </a:r>
          </a:p>
          <a:p>
            <a:pPr indent="-228600" lvl="0" marL="457200" rtl="0">
              <a:spcBef>
                <a:spcPts val="0"/>
              </a:spcBef>
              <a:buChar char="-"/>
            </a:pPr>
            <a:r>
              <a:rPr lang="en">
                <a:solidFill>
                  <a:srgbClr val="252525"/>
                </a:solidFill>
                <a:highlight>
                  <a:srgbClr val="FFFFFF"/>
                </a:highlight>
              </a:rPr>
              <a:t>the art of using processes persuasively to express the meaning.</a:t>
            </a:r>
          </a:p>
          <a:p>
            <a:pPr indent="0" lvl="0" marL="457200" rtl="0">
              <a:spcBef>
                <a:spcPts val="0"/>
              </a:spcBef>
              <a:buNone/>
            </a:pPr>
            <a:r>
              <a:rPr lang="en">
                <a:solidFill>
                  <a:srgbClr val="252525"/>
                </a:solidFill>
                <a:highlight>
                  <a:srgbClr val="FFFFFF"/>
                </a:highlight>
              </a:rPr>
              <a:t>Ex: use procedural rhetoric in the form of game mechanics to drive attention in an interactive information graphic.</a:t>
            </a:r>
          </a:p>
          <a:p>
            <a:pPr lvl="0" rtl="0">
              <a:spcBef>
                <a:spcPts val="0"/>
              </a:spcBef>
              <a:buNone/>
            </a:pPr>
            <a:r>
              <a:t/>
            </a:r>
            <a:endParaRPr>
              <a:solidFill>
                <a:srgbClr val="252525"/>
              </a:solidFill>
              <a:highlight>
                <a:srgbClr val="FFFFFF"/>
              </a:highlight>
            </a:endParaRP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Viewing Codes</a:t>
            </a:r>
          </a:p>
        </p:txBody>
      </p:sp>
      <p:sp>
        <p:nvSpPr>
          <p:cNvPr id="258" name="Shape 258"/>
          <p:cNvSpPr txBox="1"/>
          <p:nvPr>
            <p:ph idx="1" type="body"/>
          </p:nvPr>
        </p:nvSpPr>
        <p:spPr>
          <a:xfrm>
            <a:off x="311700" y="1536633"/>
            <a:ext cx="8520600" cy="45552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Refer to how the how attributes of the receiver of an artifact influence interpretation. </a:t>
            </a:r>
          </a:p>
          <a:p>
            <a:pPr indent="-228600" lvl="0" marL="457200" rtl="0">
              <a:spcBef>
                <a:spcPts val="0"/>
              </a:spcBef>
              <a:buChar char="-"/>
            </a:pPr>
            <a:r>
              <a:rPr lang="en"/>
              <a:t>The cultural,perceptual, cognitive, and psychological factors that guide how an end-user (or community) interprets a representation.</a:t>
            </a:r>
          </a:p>
          <a:p>
            <a:pPr indent="-228600" lvl="0" marL="457200" rtl="0">
              <a:spcBef>
                <a:spcPts val="0"/>
              </a:spcBef>
              <a:buChar char="-"/>
            </a:pPr>
            <a:r>
              <a:rPr lang="en"/>
              <a:t>The constraints imposed on end-user interpretations by habits and beliefs that are not explicitly contained in the visualization but rather implied by visualization element</a:t>
            </a:r>
          </a:p>
          <a:p>
            <a:pPr indent="-228600" lvl="0" marL="457200" rtl="0">
              <a:spcBef>
                <a:spcPts val="0"/>
              </a:spcBef>
              <a:buChar char="-"/>
            </a:pPr>
            <a:r>
              <a:rPr lang="en"/>
              <a:t>What the user expects to interpret from a visualization format based on prior experience. Ex: Bar graphs for discrete trends, line graph for temporal trends</a:t>
            </a:r>
          </a:p>
          <a:p>
            <a:pPr indent="0" lvl="0" marL="457200" rtl="0">
              <a:spcBef>
                <a:spcPts val="0"/>
              </a:spcBef>
              <a:buNone/>
            </a:pPr>
            <a:r>
              <a:t/>
            </a:r>
            <a:endParaRPr/>
          </a:p>
          <a:p>
            <a:pPr indent="457200"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t>Examples of Codes.</a:t>
            </a:r>
          </a:p>
        </p:txBody>
      </p:sp>
      <p:sp>
        <p:nvSpPr>
          <p:cNvPr id="264" name="Shape 264"/>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69850" lvl="0" marL="457200">
              <a:spcBef>
                <a:spcPts val="0"/>
              </a:spcBef>
              <a:buClr>
                <a:schemeClr val="dk1"/>
              </a:buClr>
              <a:buSzPct val="61111"/>
              <a:buFont typeface="Arial"/>
              <a:buNone/>
            </a:pPr>
            <a:r>
              <a:rPr b="1" lang="en"/>
              <a:t>Cultural codes</a:t>
            </a:r>
            <a:r>
              <a:rPr lang="en"/>
              <a:t>: social norms and wider beliefs of a culture that a designer can target to suggest a particular interpretation. </a:t>
            </a:r>
          </a:p>
          <a:p>
            <a:pPr indent="0" lvl="0" marL="457200" rtl="0">
              <a:spcBef>
                <a:spcPts val="0"/>
              </a:spcBef>
              <a:buNone/>
            </a:pPr>
            <a:r>
              <a:rPr b="1" lang="en"/>
              <a:t>Individual-level codes:</a:t>
            </a:r>
            <a:r>
              <a:rPr lang="en"/>
              <a:t> can be higher-cognitive constraints (e.g., abilities) or more emotionally-based patterns of reaction.</a:t>
            </a:r>
          </a:p>
          <a:p>
            <a:pPr indent="0" lvl="0" marL="457200" rtl="0">
              <a:spcBef>
                <a:spcPts val="0"/>
              </a:spcBef>
              <a:buNone/>
            </a:pPr>
            <a:r>
              <a:rPr b="1" lang="en"/>
              <a:t>Perceptual codes</a:t>
            </a:r>
            <a:r>
              <a:rPr lang="en"/>
              <a:t> : constrain what is salient to the user given the human visual perception tendencies</a:t>
            </a:r>
          </a:p>
          <a:p>
            <a:pPr indent="0" lvl="0" marL="457200" rtl="0">
              <a:spcBef>
                <a:spcPts val="0"/>
              </a:spcBef>
              <a:buNone/>
            </a:pPr>
            <a:r>
              <a:rPr b="1" lang="en"/>
              <a:t>Textual codes: </a:t>
            </a:r>
            <a:r>
              <a:rPr lang="en"/>
              <a:t>the conventions associated with the presentation and interpretation of text. Ex: positioning of the title bar on the web page</a:t>
            </a:r>
          </a:p>
          <a:p>
            <a:pPr indent="0" lvl="0" marL="457200" rtl="0">
              <a:spcBef>
                <a:spcPts val="0"/>
              </a:spcBef>
              <a:buNone/>
            </a:pPr>
            <a:r>
              <a:rPr b="1" lang="en"/>
              <a:t>Aesthetic Codes: </a:t>
            </a:r>
            <a:r>
              <a:rPr lang="en"/>
              <a:t>combine perceptual as well as shared yet subjective references for a particular style of presentation. Ex: colorless backgrounds &amp; avoiding unnecessary ornamentation create a particular aesthetic code.</a:t>
            </a:r>
          </a:p>
          <a:p>
            <a:pPr indent="0" lvl="0" marL="457200" rtl="0">
              <a:spcBef>
                <a:spcPts val="0"/>
              </a:spcBef>
              <a:buNone/>
            </a:pPr>
            <a:r>
              <a:t/>
            </a:r>
            <a:endParaRPr/>
          </a:p>
          <a:p>
            <a:pPr indent="0" lvl="0" marL="457200" rtl="0">
              <a:spcBef>
                <a:spcPts val="0"/>
              </a:spcBef>
              <a:buNone/>
            </a:pPr>
            <a:r>
              <a:t/>
            </a:r>
            <a:endParaRPr b="1"/>
          </a:p>
          <a:p>
            <a:pPr indent="0" lvl="0" marL="457200" rtl="0">
              <a:spcBef>
                <a:spcPts val="0"/>
              </a:spcBef>
              <a:buNone/>
            </a:pPr>
            <a:r>
              <a:t/>
            </a:r>
            <a:endParaRPr b="1"/>
          </a:p>
          <a:p>
            <a:pPr indent="-69850" lvl="0" marL="457200">
              <a:spcBef>
                <a:spcPts val="0"/>
              </a:spcBef>
              <a:buClr>
                <a:schemeClr val="dk1"/>
              </a:buClr>
              <a:buSzPct val="61111"/>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593366"/>
            <a:ext cx="8520600" cy="7635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39285"/>
              <a:buFont typeface="Arial"/>
              <a:buNone/>
            </a:pPr>
            <a:r>
              <a:rPr lang="en"/>
              <a:t>Denotation vs Connotation</a:t>
            </a:r>
          </a:p>
          <a:p>
            <a:pPr lvl="0">
              <a:spcBef>
                <a:spcPts val="0"/>
              </a:spcBef>
              <a:buNone/>
            </a:pPr>
            <a:r>
              <a:t/>
            </a:r>
            <a:endParaRPr/>
          </a:p>
        </p:txBody>
      </p:sp>
      <p:sp>
        <p:nvSpPr>
          <p:cNvPr id="270" name="Shape 270"/>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t/>
            </a:r>
            <a:endParaRPr b="1"/>
          </a:p>
          <a:p>
            <a:pPr lvl="0">
              <a:spcBef>
                <a:spcPts val="0"/>
              </a:spcBef>
              <a:buClr>
                <a:schemeClr val="dk1"/>
              </a:buClr>
              <a:buSzPct val="61111"/>
              <a:buFont typeface="Arial"/>
              <a:buNone/>
            </a:pPr>
            <a:r>
              <a:rPr b="1" lang="en"/>
              <a:t>Denotation:-</a:t>
            </a:r>
            <a:r>
              <a:rPr lang="en"/>
              <a:t> refers to descriptive elements, including either textual or visual statements (such as iconography) that </a:t>
            </a:r>
            <a:r>
              <a:rPr b="1" i="1" lang="en"/>
              <a:t>directly </a:t>
            </a:r>
            <a:r>
              <a:rPr lang="en"/>
              <a:t>attribute features to objects</a:t>
            </a:r>
          </a:p>
          <a:p>
            <a:pPr lvl="0">
              <a:spcBef>
                <a:spcPts val="0"/>
              </a:spcBef>
              <a:buClr>
                <a:schemeClr val="dk1"/>
              </a:buClr>
              <a:buSzPct val="61111"/>
              <a:buFont typeface="Arial"/>
              <a:buNone/>
            </a:pPr>
            <a:r>
              <a:rPr b="1" lang="en"/>
              <a:t>Connotation:- </a:t>
            </a:r>
            <a:r>
              <a:rPr lang="en"/>
              <a:t>secondary, </a:t>
            </a:r>
            <a:r>
              <a:rPr b="1" i="1" lang="en"/>
              <a:t>indirect </a:t>
            </a:r>
            <a:r>
              <a:rPr lang="en"/>
              <a:t>symbol cues, but does not directly associate, a meaning.</a:t>
            </a: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593366"/>
            <a:ext cx="8520600" cy="7635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39285"/>
              <a:buFont typeface="Arial"/>
              <a:buNone/>
            </a:pPr>
            <a:r>
              <a:rPr lang="en"/>
              <a:t>Summary</a:t>
            </a:r>
          </a:p>
        </p:txBody>
      </p:sp>
      <p:sp>
        <p:nvSpPr>
          <p:cNvPr id="276" name="Shape 276"/>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har char="-"/>
            </a:pPr>
            <a:r>
              <a:rPr lang="en"/>
              <a:t>Immense opportunity for increasing understanding of the complementary relationship between explorative and communicative dimensions.</a:t>
            </a:r>
          </a:p>
          <a:p>
            <a:pPr indent="-228600" lvl="0" marL="457200" rtl="0">
              <a:spcBef>
                <a:spcPts val="0"/>
              </a:spcBef>
              <a:buChar char="-"/>
            </a:pPr>
            <a:r>
              <a:rPr lang="en"/>
              <a:t>Developing a deeper understanding of rhetorical devices and styles for communicating meaning, particularly those that add information such as annotations of methodology and uncertainty representations, could allow analysts to better communicate their findings  improving communication of insights in collaborative visual analytics.</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nvSpPr>
        <p:spPr>
          <a:xfrm>
            <a:off x="131050" y="646500"/>
            <a:ext cx="8474400" cy="48399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1C4587"/>
                </a:solidFill>
              </a:rPr>
              <a:t>Visualization Taxonomy</a:t>
            </a:r>
          </a:p>
          <a:p>
            <a:pPr lvl="0" rtl="0">
              <a:spcBef>
                <a:spcPts val="0"/>
              </a:spcBef>
              <a:buNone/>
            </a:pPr>
            <a:r>
              <a:t/>
            </a:r>
            <a:endParaRPr/>
          </a:p>
          <a:p>
            <a:pPr lvl="0">
              <a:spcBef>
                <a:spcPts val="0"/>
              </a:spcBef>
              <a:buNone/>
            </a:pPr>
            <a:r>
              <a:t/>
            </a:r>
            <a:endParaRPr/>
          </a:p>
        </p:txBody>
      </p:sp>
      <p:pic>
        <p:nvPicPr>
          <p:cNvPr id="70" name="Shape 70"/>
          <p:cNvPicPr preferRelativeResize="0"/>
          <p:nvPr/>
        </p:nvPicPr>
        <p:blipFill>
          <a:blip r:embed="rId3">
            <a:alphaModFix/>
          </a:blip>
          <a:stretch>
            <a:fillRect/>
          </a:stretch>
        </p:blipFill>
        <p:spPr>
          <a:xfrm>
            <a:off x="38825" y="1374813"/>
            <a:ext cx="9143999" cy="36094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nvSpPr>
        <p:spPr>
          <a:xfrm>
            <a:off x="585325" y="454300"/>
            <a:ext cx="7740300" cy="5774700"/>
          </a:xfrm>
          <a:prstGeom prst="rect">
            <a:avLst/>
          </a:prstGeom>
          <a:noFill/>
          <a:ln>
            <a:noFill/>
          </a:ln>
        </p:spPr>
        <p:txBody>
          <a:bodyPr anchorCtr="0" anchor="t" bIns="91425" lIns="91425" rIns="91425" tIns="91425">
            <a:noAutofit/>
          </a:bodyPr>
          <a:lstStyle/>
          <a:p>
            <a:pPr lvl="0" algn="ctr">
              <a:spcBef>
                <a:spcPts val="0"/>
              </a:spcBef>
              <a:buNone/>
            </a:pPr>
            <a:r>
              <a:rPr lang="en" sz="3600">
                <a:solidFill>
                  <a:srgbClr val="1C4587"/>
                </a:solidFill>
              </a:rPr>
              <a:t>Visualization Sources</a:t>
            </a:r>
          </a:p>
          <a:p>
            <a:pPr lvl="0">
              <a:spcBef>
                <a:spcPts val="0"/>
              </a:spcBef>
              <a:buNone/>
            </a:pPr>
            <a:r>
              <a:t/>
            </a:r>
            <a:endParaRPr sz="3000"/>
          </a:p>
          <a:p>
            <a:pPr lvl="0">
              <a:spcBef>
                <a:spcPts val="0"/>
              </a:spcBef>
              <a:buNone/>
            </a:pPr>
            <a:r>
              <a:t/>
            </a:r>
            <a:endParaRPr sz="3000"/>
          </a:p>
        </p:txBody>
      </p:sp>
      <p:pic>
        <p:nvPicPr>
          <p:cNvPr id="76" name="Shape 76"/>
          <p:cNvPicPr preferRelativeResize="0"/>
          <p:nvPr/>
        </p:nvPicPr>
        <p:blipFill>
          <a:blip r:embed="rId3">
            <a:alphaModFix/>
          </a:blip>
          <a:stretch>
            <a:fillRect/>
          </a:stretch>
        </p:blipFill>
        <p:spPr>
          <a:xfrm>
            <a:off x="585312" y="1630937"/>
            <a:ext cx="5343525"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nvSpPr>
        <p:spPr>
          <a:xfrm>
            <a:off x="430375" y="570725"/>
            <a:ext cx="8429700" cy="57540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1C4587"/>
                </a:solidFill>
              </a:rPr>
              <a:t>Breakdown of visualization categories for various sources</a:t>
            </a:r>
          </a:p>
        </p:txBody>
      </p:sp>
      <p:pic>
        <p:nvPicPr>
          <p:cNvPr id="82" name="Shape 82"/>
          <p:cNvPicPr preferRelativeResize="0"/>
          <p:nvPr/>
        </p:nvPicPr>
        <p:blipFill>
          <a:blip r:embed="rId3">
            <a:alphaModFix/>
          </a:blip>
          <a:stretch>
            <a:fillRect/>
          </a:stretch>
        </p:blipFill>
        <p:spPr>
          <a:xfrm>
            <a:off x="0" y="1877773"/>
            <a:ext cx="9144000" cy="3757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nvSpPr>
        <p:spPr>
          <a:xfrm>
            <a:off x="542650" y="486525"/>
            <a:ext cx="8018100" cy="48183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rPr lang="en" sz="3600">
                <a:solidFill>
                  <a:srgbClr val="1C4587"/>
                </a:solidFill>
              </a:rPr>
              <a:t>Observations</a:t>
            </a:r>
          </a:p>
          <a:p>
            <a:pPr indent="-381000" lvl="0" marL="457200" rtl="0">
              <a:lnSpc>
                <a:spcPct val="150000"/>
              </a:lnSpc>
              <a:spcBef>
                <a:spcPts val="0"/>
              </a:spcBef>
              <a:buSzPct val="100000"/>
              <a:buChar char="●"/>
            </a:pPr>
            <a:r>
              <a:rPr lang="en" sz="2400"/>
              <a:t>Tree and network diagrams only appear in scientific and infographic publications</a:t>
            </a:r>
          </a:p>
          <a:p>
            <a:pPr indent="-381000" lvl="0" marL="457200" rtl="0">
              <a:lnSpc>
                <a:spcPct val="150000"/>
              </a:lnSpc>
              <a:spcBef>
                <a:spcPts val="0"/>
              </a:spcBef>
              <a:buSzPct val="100000"/>
              <a:buChar char="●"/>
            </a:pPr>
            <a:r>
              <a:rPr lang="en" sz="2400"/>
              <a:t>Greater use of circle plots (e.g., pie charts) in government reports</a:t>
            </a:r>
          </a:p>
          <a:p>
            <a:pPr indent="-381000" lvl="0" marL="457200">
              <a:lnSpc>
                <a:spcPct val="150000"/>
              </a:lnSpc>
              <a:spcBef>
                <a:spcPts val="0"/>
              </a:spcBef>
              <a:buSzPct val="100000"/>
              <a:buChar char="●"/>
            </a:pPr>
            <a:r>
              <a:rPr lang="en" sz="2400"/>
              <a:t>Absence of text visualizations from almost all publication venues</a:t>
            </a:r>
          </a:p>
          <a:p>
            <a:pPr lvl="0">
              <a:spcBef>
                <a:spcPts val="0"/>
              </a:spcBef>
              <a:buNone/>
            </a:pPr>
            <a:r>
              <a:t/>
            </a:r>
            <a:endParaRPr sz="2400"/>
          </a:p>
          <a:p>
            <a:pPr lv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ctrTitle"/>
          </p:nvPr>
        </p:nvSpPr>
        <p:spPr>
          <a:xfrm>
            <a:off x="311700" y="174224"/>
            <a:ext cx="8520600" cy="831300"/>
          </a:xfrm>
          <a:prstGeom prst="rect">
            <a:avLst/>
          </a:prstGeom>
        </p:spPr>
        <p:txBody>
          <a:bodyPr anchorCtr="0" anchor="b" bIns="91425" lIns="91425" rIns="91425" tIns="91425">
            <a:noAutofit/>
          </a:bodyPr>
          <a:lstStyle/>
          <a:p>
            <a:pPr lvl="0">
              <a:spcBef>
                <a:spcPts val="0"/>
              </a:spcBef>
              <a:buNone/>
            </a:pPr>
            <a:r>
              <a:rPr lang="en" sz="4400">
                <a:solidFill>
                  <a:srgbClr val="1C4587"/>
                </a:solidFill>
              </a:rPr>
              <a:t>Memorability Experiment</a:t>
            </a:r>
          </a:p>
        </p:txBody>
      </p:sp>
      <p:sp>
        <p:nvSpPr>
          <p:cNvPr id="93" name="Shape 93"/>
          <p:cNvSpPr txBox="1"/>
          <p:nvPr>
            <p:ph idx="1" type="subTitle"/>
          </p:nvPr>
        </p:nvSpPr>
        <p:spPr>
          <a:xfrm>
            <a:off x="311700" y="1005525"/>
            <a:ext cx="8520600" cy="55833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50000"/>
              <a:buFont typeface="Arial"/>
              <a:buNone/>
            </a:pPr>
            <a:r>
              <a:rPr lang="en" sz="2200">
                <a:solidFill>
                  <a:schemeClr val="dk1"/>
                </a:solidFill>
                <a:latin typeface="Calibri"/>
                <a:ea typeface="Calibri"/>
                <a:cs typeface="Calibri"/>
                <a:sym typeface="Calibri"/>
              </a:rPr>
              <a:t>Hypotheses:</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H1 Participants will perform worse (i.e., overall have a harder time remembering visualizations) as compared to natural images/ photos.</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H2 A visualization is more memorable if it includes a pictogram or cartoon of a recognizable image.</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H3 A visualization is more memorable if there is more color.</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H4 A visualization is more memorable if it has low visual density.</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H5 A visualization is more memorable if it is more “minimalist” (i.e., “good” data-ink ratio).</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H6 A visualization is more memorable if it includes a “familiar” visualization type (i.e., basic graph type taught in school).</a:t>
            </a:r>
          </a:p>
          <a:p>
            <a:pPr lvl="0" algn="l">
              <a:lnSpc>
                <a:spcPct val="90000"/>
              </a:lnSpc>
              <a:spcBef>
                <a:spcPts val="1000"/>
              </a:spcBef>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H7 A visualization is less memorable if it comes from a scientific publication venue.</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ctrTitle"/>
          </p:nvPr>
        </p:nvSpPr>
        <p:spPr>
          <a:xfrm>
            <a:off x="311700" y="300944"/>
            <a:ext cx="8520600" cy="831300"/>
          </a:xfrm>
          <a:prstGeom prst="rect">
            <a:avLst/>
          </a:prstGeom>
        </p:spPr>
        <p:txBody>
          <a:bodyPr anchorCtr="0" anchor="b" bIns="91425" lIns="91425" rIns="91425" tIns="91425">
            <a:noAutofit/>
          </a:bodyPr>
          <a:lstStyle/>
          <a:p>
            <a:pPr lvl="0">
              <a:spcBef>
                <a:spcPts val="0"/>
              </a:spcBef>
              <a:buNone/>
            </a:pPr>
            <a:r>
              <a:rPr lang="en" sz="4400">
                <a:solidFill>
                  <a:srgbClr val="1C4587"/>
                </a:solidFill>
              </a:rPr>
              <a:t>Experimental setup</a:t>
            </a:r>
          </a:p>
        </p:txBody>
      </p:sp>
      <p:sp>
        <p:nvSpPr>
          <p:cNvPr id="99" name="Shape 99"/>
          <p:cNvSpPr txBox="1"/>
          <p:nvPr>
            <p:ph idx="1" type="subTitle"/>
          </p:nvPr>
        </p:nvSpPr>
        <p:spPr>
          <a:xfrm>
            <a:off x="311700" y="1244679"/>
            <a:ext cx="8520600" cy="3712800"/>
          </a:xfrm>
          <a:prstGeom prst="rect">
            <a:avLst/>
          </a:prstGeom>
        </p:spPr>
        <p:txBody>
          <a:bodyPr anchorCtr="0" anchor="t" bIns="91425" lIns="91425" rIns="91425" tIns="91425">
            <a:noAutofit/>
          </a:bodyPr>
          <a:lstStyle/>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Participants were presented with a sequence of images, and had to press a key if they saw an image twice.</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The repeated images were the target images.</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17 levels, each having 120 images.</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Vigilance repeat images to screen out participants not paying attention.</a:t>
            </a:r>
          </a:p>
          <a:p>
            <a:pPr lvl="0" algn="l">
              <a:lnSpc>
                <a:spcPct val="90000"/>
              </a:lnSpc>
              <a:spcBef>
                <a:spcPts val="1000"/>
              </a:spcBef>
              <a:buClr>
                <a:schemeClr val="dk1"/>
              </a:buClr>
              <a:buSzPct val="39285"/>
              <a:buFont typeface="Arial"/>
              <a:buNone/>
            </a:pPr>
            <a:r>
              <a:rPr lang="en">
                <a:solidFill>
                  <a:schemeClr val="dk1"/>
                </a:solidFill>
              </a:rPr>
              <a:t>•</a:t>
            </a:r>
            <a:r>
              <a:rPr lang="en">
                <a:solidFill>
                  <a:schemeClr val="dk1"/>
                </a:solidFill>
                <a:latin typeface="Calibri"/>
                <a:ea typeface="Calibri"/>
                <a:cs typeface="Calibri"/>
                <a:sym typeface="Calibri"/>
              </a:rPr>
              <a:t>Repeat images appeared 91-109 images apart.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