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410" r:id="rId5"/>
    <p:sldId id="383" r:id="rId6"/>
    <p:sldId id="418" r:id="rId7"/>
    <p:sldId id="389" r:id="rId8"/>
    <p:sldId id="391" r:id="rId9"/>
    <p:sldId id="397" r:id="rId10"/>
    <p:sldId id="408" r:id="rId11"/>
    <p:sldId id="407" r:id="rId12"/>
    <p:sldId id="406" r:id="rId13"/>
    <p:sldId id="405" r:id="rId14"/>
    <p:sldId id="404" r:id="rId15"/>
    <p:sldId id="412" r:id="rId16"/>
    <p:sldId id="415" r:id="rId17"/>
    <p:sldId id="414" r:id="rId18"/>
    <p:sldId id="413" r:id="rId19"/>
    <p:sldId id="417" r:id="rId20"/>
    <p:sldId id="411" r:id="rId21"/>
    <p:sldId id="416" r:id="rId22"/>
    <p:sldId id="3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00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20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13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20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04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59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68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38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3248" y="1047568"/>
            <a:ext cx="5427504" cy="5810431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76304" y="2805515"/>
            <a:ext cx="540270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68727" y="1711363"/>
            <a:ext cx="7504709" cy="987014"/>
          </a:xfrm>
        </p:spPr>
        <p:txBody>
          <a:bodyPr/>
          <a:lstStyle/>
          <a:p>
            <a:r>
              <a:rPr lang="en-US" dirty="0"/>
              <a:t>Medical Data 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2A0B3-9A66-B622-C644-B5582689138C}"/>
              </a:ext>
            </a:extLst>
          </p:cNvPr>
          <p:cNvSpPr txBox="1"/>
          <p:nvPr/>
        </p:nvSpPr>
        <p:spPr>
          <a:xfrm>
            <a:off x="4068727" y="3167390"/>
            <a:ext cx="348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Client Project Report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35E35-7CC7-F61E-70BB-97B2546888FA}"/>
              </a:ext>
            </a:extLst>
          </p:cNvPr>
          <p:cNvSpPr txBox="1"/>
          <p:nvPr/>
        </p:nvSpPr>
        <p:spPr>
          <a:xfrm>
            <a:off x="4090513" y="4386135"/>
            <a:ext cx="483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Project Code: PTID – CDA- SEP – 25 - 741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D6A8E-8DC6-578F-3DB8-9B4564C183D0}"/>
              </a:ext>
            </a:extLst>
          </p:cNvPr>
          <p:cNvSpPr txBox="1"/>
          <p:nvPr/>
        </p:nvSpPr>
        <p:spPr>
          <a:xfrm>
            <a:off x="4107085" y="4743493"/>
            <a:ext cx="5764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Batch: 12 – MAY – CDA – BUN – 040 – WDM1130 - BAN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C7CC1-815F-C8B4-96F4-9C83BCD86308}"/>
              </a:ext>
            </a:extLst>
          </p:cNvPr>
          <p:cNvSpPr txBox="1"/>
          <p:nvPr/>
        </p:nvSpPr>
        <p:spPr>
          <a:xfrm>
            <a:off x="4107085" y="5096431"/>
            <a:ext cx="67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Prepared By: Pruthiraj Samal (pruthirajsamal8802@gmail.com)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006BDD-203F-2F5A-593F-CD8E3ED14B84}"/>
              </a:ext>
            </a:extLst>
          </p:cNvPr>
          <p:cNvSpPr txBox="1"/>
          <p:nvPr/>
        </p:nvSpPr>
        <p:spPr>
          <a:xfrm>
            <a:off x="4110941" y="3708334"/>
            <a:ext cx="222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Institute: DataMites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456670-D2F1-DC2E-EF54-1CA62490BFC0}"/>
              </a:ext>
            </a:extLst>
          </p:cNvPr>
          <p:cNvSpPr txBox="1"/>
          <p:nvPr/>
        </p:nvSpPr>
        <p:spPr>
          <a:xfrm>
            <a:off x="4090514" y="40472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Project ID: PRSQL - 02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E85B74-7F6A-D550-9F6B-45FF2FA8B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3" y="1479176"/>
            <a:ext cx="3896596" cy="1949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D8D6D4-4348-341D-6F08-52DA5CCF8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070" y="1479176"/>
            <a:ext cx="4511847" cy="1949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4076A2-2234-BB59-1C5F-8B8024325632}"/>
              </a:ext>
            </a:extLst>
          </p:cNvPr>
          <p:cNvSpPr txBox="1"/>
          <p:nvPr/>
        </p:nvSpPr>
        <p:spPr>
          <a:xfrm>
            <a:off x="995083" y="832845"/>
            <a:ext cx="3896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17. Unique first names that occur only once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69BBD0-C5E5-EA7A-E34D-D927BC41DD07}"/>
              </a:ext>
            </a:extLst>
          </p:cNvPr>
          <p:cNvSpPr txBox="1"/>
          <p:nvPr/>
        </p:nvSpPr>
        <p:spPr>
          <a:xfrm>
            <a:off x="6685070" y="832845"/>
            <a:ext cx="4511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18. Patients whose </a:t>
            </a:r>
            <a:r>
              <a:rPr lang="en-US" b="1" dirty="0" err="1">
                <a:solidFill>
                  <a:schemeClr val="bg1"/>
                </a:solidFill>
              </a:rPr>
              <a:t>first_name</a:t>
            </a:r>
            <a:r>
              <a:rPr lang="en-US" b="1" dirty="0">
                <a:solidFill>
                  <a:schemeClr val="bg1"/>
                </a:solidFill>
              </a:rPr>
              <a:t> starts and ends with 's' and is at least 6 characters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EB8590-7931-F953-C8A1-47F7C3876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75" y="3623828"/>
            <a:ext cx="1162212" cy="221010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772A8C-584F-15F0-907D-E131A295A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070" y="3623828"/>
            <a:ext cx="1933845" cy="221963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33061A-37E1-6F7D-F1E9-4A6C7174D5B2}"/>
              </a:ext>
            </a:extLst>
          </p:cNvPr>
          <p:cNvSpPr txBox="1"/>
          <p:nvPr/>
        </p:nvSpPr>
        <p:spPr>
          <a:xfrm>
            <a:off x="2629616" y="6025155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DD030-C23C-9264-CDE9-D6B3C5BF930C}"/>
              </a:ext>
            </a:extLst>
          </p:cNvPr>
          <p:cNvSpPr txBox="1"/>
          <p:nvPr/>
        </p:nvSpPr>
        <p:spPr>
          <a:xfrm>
            <a:off x="8621092" y="6025155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85E6E9-B738-D085-5E82-0C3D8F81D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02" y="1718192"/>
            <a:ext cx="5225367" cy="1710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60E128-8483-E92A-DB3D-AE81CD4F2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55" y="1718192"/>
            <a:ext cx="5365143" cy="17108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75C66C-EBC9-3E1A-4383-3CB8DF06A79E}"/>
              </a:ext>
            </a:extLst>
          </p:cNvPr>
          <p:cNvSpPr txBox="1"/>
          <p:nvPr/>
        </p:nvSpPr>
        <p:spPr>
          <a:xfrm>
            <a:off x="535602" y="1210360"/>
            <a:ext cx="5225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19. Patients with diagnosis 'Dementia'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CCE9E-7029-3E2E-29EC-18355539044A}"/>
              </a:ext>
            </a:extLst>
          </p:cNvPr>
          <p:cNvSpPr txBox="1"/>
          <p:nvPr/>
        </p:nvSpPr>
        <p:spPr>
          <a:xfrm>
            <a:off x="6291255" y="1071861"/>
            <a:ext cx="5365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20. Every patient's </a:t>
            </a:r>
            <a:r>
              <a:rPr lang="en-US" b="1" dirty="0" err="1">
                <a:solidFill>
                  <a:schemeClr val="bg1"/>
                </a:solidFill>
              </a:rPr>
              <a:t>first_name</a:t>
            </a:r>
            <a:r>
              <a:rPr lang="en-US" b="1" dirty="0">
                <a:solidFill>
                  <a:schemeClr val="bg1"/>
                </a:solidFill>
              </a:rPr>
              <a:t> ordered by length and then alphabetically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28B7B-013A-BCD9-2062-9ECEEABB7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625" y="3686582"/>
            <a:ext cx="2829320" cy="221010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F94C49-2361-0304-B8B0-054BD90D9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9" y="3686582"/>
            <a:ext cx="1133633" cy="220058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1EBC0D-6C65-AB7B-04C8-AD56D737112E}"/>
              </a:ext>
            </a:extLst>
          </p:cNvPr>
          <p:cNvSpPr txBox="1"/>
          <p:nvPr/>
        </p:nvSpPr>
        <p:spPr>
          <a:xfrm>
            <a:off x="2834520" y="6154272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AD67A8-9AA9-1782-587B-3D41F8E044B5}"/>
              </a:ext>
            </a:extLst>
          </p:cNvPr>
          <p:cNvSpPr txBox="1"/>
          <p:nvPr/>
        </p:nvSpPr>
        <p:spPr>
          <a:xfrm>
            <a:off x="8660060" y="6124115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8E27E7-0531-D7B5-E913-46F0D3541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6" y="1703601"/>
            <a:ext cx="5428884" cy="1725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F8214A-FB01-CDCC-D34D-BC2DB024A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365" y="1703601"/>
            <a:ext cx="5504329" cy="17253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0CD946-F217-635B-D239-7B87F16F25B2}"/>
              </a:ext>
            </a:extLst>
          </p:cNvPr>
          <p:cNvSpPr txBox="1"/>
          <p:nvPr/>
        </p:nvSpPr>
        <p:spPr>
          <a:xfrm>
            <a:off x="430306" y="1287084"/>
            <a:ext cx="5428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21. Total male and female patients (same row)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7A653-F53A-F1FA-D958-251BF6E7ABBF}"/>
              </a:ext>
            </a:extLst>
          </p:cNvPr>
          <p:cNvSpPr txBox="1"/>
          <p:nvPr/>
        </p:nvSpPr>
        <p:spPr>
          <a:xfrm>
            <a:off x="6257365" y="1279591"/>
            <a:ext cx="5504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22. Same as 21 (total male &amp; female patients)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CC0AC7-C28D-73D6-48C3-5008D2F877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67" y="3858431"/>
            <a:ext cx="2229161" cy="48584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F5A091-0501-F56C-DD5C-7ECE2AD09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01" y="3858431"/>
            <a:ext cx="2191056" cy="52394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05D7BC-C99C-3F75-9524-1CFA770B4C26}"/>
              </a:ext>
            </a:extLst>
          </p:cNvPr>
          <p:cNvSpPr txBox="1"/>
          <p:nvPr/>
        </p:nvSpPr>
        <p:spPr>
          <a:xfrm>
            <a:off x="2830982" y="4773705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636E94-AFA4-E9CA-88DF-D892122727DE}"/>
              </a:ext>
            </a:extLst>
          </p:cNvPr>
          <p:cNvSpPr txBox="1"/>
          <p:nvPr/>
        </p:nvSpPr>
        <p:spPr>
          <a:xfrm>
            <a:off x="8695764" y="4773705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</p:spTree>
    <p:extLst>
      <p:ext uri="{BB962C8B-B14F-4D97-AF65-F5344CB8AC3E}">
        <p14:creationId xmlns:p14="http://schemas.microsoft.com/office/powerpoint/2010/main" val="3419924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D0B23E-690F-5CBE-146A-605B2B399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9" y="1534645"/>
            <a:ext cx="5251731" cy="1894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5F9E3-FF24-0EF1-49DD-DC96F105D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477" y="1534644"/>
            <a:ext cx="5325524" cy="1894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DCA1A-825B-E180-6101-D0B2CA5860A2}"/>
              </a:ext>
            </a:extLst>
          </p:cNvPr>
          <p:cNvSpPr txBox="1"/>
          <p:nvPr/>
        </p:nvSpPr>
        <p:spPr>
          <a:xfrm>
            <a:off x="404999" y="888313"/>
            <a:ext cx="52517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23. Patients admitted multiple times for the same diagnosis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D108E-56A3-16F5-B6F3-D2AD0B93316A}"/>
              </a:ext>
            </a:extLst>
          </p:cNvPr>
          <p:cNvSpPr txBox="1"/>
          <p:nvPr/>
        </p:nvSpPr>
        <p:spPr>
          <a:xfrm>
            <a:off x="6461477" y="1026812"/>
            <a:ext cx="532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24. City and total number of patients in each city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AC08A6-ED25-40AE-E467-BBBCDB4497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55" y="3581521"/>
            <a:ext cx="4239217" cy="227679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1B620B-D808-ACB6-1744-D711D56F08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790" y="3567499"/>
            <a:ext cx="2314898" cy="221010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389532-8FB8-FDBD-61C4-584837EEAA02}"/>
              </a:ext>
            </a:extLst>
          </p:cNvPr>
          <p:cNvSpPr txBox="1"/>
          <p:nvPr/>
        </p:nvSpPr>
        <p:spPr>
          <a:xfrm>
            <a:off x="2717098" y="6102258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9318DD-0C15-E5B4-9E06-50243AD5E579}"/>
              </a:ext>
            </a:extLst>
          </p:cNvPr>
          <p:cNvSpPr txBox="1"/>
          <p:nvPr/>
        </p:nvSpPr>
        <p:spPr>
          <a:xfrm>
            <a:off x="8847375" y="6102258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</p:spTree>
    <p:extLst>
      <p:ext uri="{BB962C8B-B14F-4D97-AF65-F5344CB8AC3E}">
        <p14:creationId xmlns:p14="http://schemas.microsoft.com/office/powerpoint/2010/main" val="26799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99BB63-DD9D-DA5B-85A1-895BED2C6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76" y="1524000"/>
            <a:ext cx="521273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6CD72B-FD69-CD0D-AB76-CBC2F0647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935" y="1524000"/>
            <a:ext cx="5361489" cy="190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7EDCA2-C140-64FE-6C61-ABB44B9E7F20}"/>
              </a:ext>
            </a:extLst>
          </p:cNvPr>
          <p:cNvSpPr txBox="1"/>
          <p:nvPr/>
        </p:nvSpPr>
        <p:spPr>
          <a:xfrm>
            <a:off x="551576" y="877669"/>
            <a:ext cx="5212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25. First name, last name, and role for patients and doctors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3E22A-1D16-F750-5F7C-D0C9ABFFFDA3}"/>
              </a:ext>
            </a:extLst>
          </p:cNvPr>
          <p:cNvSpPr txBox="1"/>
          <p:nvPr/>
        </p:nvSpPr>
        <p:spPr>
          <a:xfrm>
            <a:off x="6278935" y="1016168"/>
            <a:ext cx="5361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26. All allergies ordered by popularity (exclude NULLs)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3747AF-0E65-9B0F-B71C-C5DCDFD78A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07" y="3682380"/>
            <a:ext cx="2629267" cy="220058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1A07A1-D557-1FF3-806A-1BFD936EFE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835" y="3677617"/>
            <a:ext cx="1695687" cy="221010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375638-CF6E-4188-101A-55343760437C}"/>
              </a:ext>
            </a:extLst>
          </p:cNvPr>
          <p:cNvSpPr txBox="1"/>
          <p:nvPr/>
        </p:nvSpPr>
        <p:spPr>
          <a:xfrm>
            <a:off x="2844175" y="6136342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C5065D-409A-C318-5E9A-C6CEF8F8A9F9}"/>
              </a:ext>
            </a:extLst>
          </p:cNvPr>
          <p:cNvSpPr txBox="1"/>
          <p:nvPr/>
        </p:nvSpPr>
        <p:spPr>
          <a:xfrm>
            <a:off x="8645913" y="6097781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</p:spTree>
    <p:extLst>
      <p:ext uri="{BB962C8B-B14F-4D97-AF65-F5344CB8AC3E}">
        <p14:creationId xmlns:p14="http://schemas.microsoft.com/office/powerpoint/2010/main" val="2118967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3BEEC-A982-9760-08B5-FF3F4ECA4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8" y="1675601"/>
            <a:ext cx="5568303" cy="1753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7E24A5-FFA1-F24D-6AC8-360F2FE8E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575" y="1675601"/>
            <a:ext cx="5979457" cy="1753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388327-E218-3E92-E03D-31A47D21FBE3}"/>
              </a:ext>
            </a:extLst>
          </p:cNvPr>
          <p:cNvSpPr txBox="1"/>
          <p:nvPr/>
        </p:nvSpPr>
        <p:spPr>
          <a:xfrm>
            <a:off x="204968" y="1167769"/>
            <a:ext cx="5568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27. Patients born in the 1970s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5C20A-4FF6-59BA-00C0-BE44C7B8FD28}"/>
              </a:ext>
            </a:extLst>
          </p:cNvPr>
          <p:cNvSpPr txBox="1"/>
          <p:nvPr/>
        </p:nvSpPr>
        <p:spPr>
          <a:xfrm>
            <a:off x="6007574" y="1029270"/>
            <a:ext cx="5979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28. Full name with </a:t>
            </a:r>
            <a:r>
              <a:rPr lang="en-US" b="1" dirty="0" err="1">
                <a:solidFill>
                  <a:schemeClr val="bg1"/>
                </a:solidFill>
              </a:rPr>
              <a:t>last_name</a:t>
            </a:r>
            <a:r>
              <a:rPr lang="en-US" b="1" dirty="0">
                <a:solidFill>
                  <a:schemeClr val="bg1"/>
                </a:solidFill>
              </a:rPr>
              <a:t> uppercase first, </a:t>
            </a:r>
            <a:r>
              <a:rPr lang="en-US" b="1" dirty="0" err="1">
                <a:solidFill>
                  <a:schemeClr val="bg1"/>
                </a:solidFill>
              </a:rPr>
              <a:t>first_name</a:t>
            </a:r>
            <a:r>
              <a:rPr lang="en-US" b="1" dirty="0">
                <a:solidFill>
                  <a:schemeClr val="bg1"/>
                </a:solidFill>
              </a:rPr>
              <a:t> lowercase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91C117-220D-506A-1AB9-689D6A784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38" y="3567500"/>
            <a:ext cx="2953162" cy="226726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B2C35C-E242-6E39-7C58-ECDB8C1897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90" y="3567500"/>
            <a:ext cx="1962424" cy="220058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5FF59B-6698-B427-B39D-6DBDFA29047F}"/>
              </a:ext>
            </a:extLst>
          </p:cNvPr>
          <p:cNvSpPr txBox="1"/>
          <p:nvPr/>
        </p:nvSpPr>
        <p:spPr>
          <a:xfrm>
            <a:off x="2675354" y="6173975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26AEA9-6E22-44CB-F184-8189A893A01C}"/>
              </a:ext>
            </a:extLst>
          </p:cNvPr>
          <p:cNvSpPr txBox="1"/>
          <p:nvPr/>
        </p:nvSpPr>
        <p:spPr>
          <a:xfrm>
            <a:off x="8683537" y="6173975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</p:spTree>
    <p:extLst>
      <p:ext uri="{BB962C8B-B14F-4D97-AF65-F5344CB8AC3E}">
        <p14:creationId xmlns:p14="http://schemas.microsoft.com/office/powerpoint/2010/main" val="3370514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0A03D-EBAC-64C2-89DB-F1C2B2572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3" y="1649506"/>
            <a:ext cx="5387856" cy="177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DD628E-66F8-5670-1150-94EAF0F75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19" y="1649505"/>
            <a:ext cx="5604098" cy="17794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945014-A12E-FC76-7F69-F3C92FE12739}"/>
              </a:ext>
            </a:extLst>
          </p:cNvPr>
          <p:cNvSpPr txBox="1"/>
          <p:nvPr/>
        </p:nvSpPr>
        <p:spPr>
          <a:xfrm>
            <a:off x="420183" y="1141673"/>
            <a:ext cx="5387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29. </a:t>
            </a:r>
            <a:r>
              <a:rPr lang="en-US" b="1" dirty="0" err="1">
                <a:solidFill>
                  <a:schemeClr val="bg1"/>
                </a:solidFill>
              </a:rPr>
              <a:t>Province_id</a:t>
            </a:r>
            <a:r>
              <a:rPr lang="en-US" b="1" dirty="0">
                <a:solidFill>
                  <a:schemeClr val="bg1"/>
                </a:solidFill>
              </a:rPr>
              <a:t> and sum of height ≥ 7000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3FC8E-AF1F-C0A0-19E8-44C6DB320C79}"/>
              </a:ext>
            </a:extLst>
          </p:cNvPr>
          <p:cNvSpPr txBox="1"/>
          <p:nvPr/>
        </p:nvSpPr>
        <p:spPr>
          <a:xfrm>
            <a:off x="6167719" y="1003174"/>
            <a:ext cx="56040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30. Difference between largest and smallest weight for </a:t>
            </a:r>
            <a:r>
              <a:rPr lang="en-US" b="1" dirty="0" err="1">
                <a:solidFill>
                  <a:schemeClr val="bg1"/>
                </a:solidFill>
              </a:rPr>
              <a:t>last_name</a:t>
            </a:r>
            <a:r>
              <a:rPr lang="en-US" b="1" dirty="0">
                <a:solidFill>
                  <a:schemeClr val="bg1"/>
                </a:solidFill>
              </a:rPr>
              <a:t> 'Maroni'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B48478-EB78-749F-87B4-7D499BE580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346" y="3715806"/>
            <a:ext cx="2181529" cy="91452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573DAC-3A74-77DB-B579-0F2F6E749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925" y="3925385"/>
            <a:ext cx="1333686" cy="49536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120769-949B-0E93-6E6F-06BB75E02E20}"/>
              </a:ext>
            </a:extLst>
          </p:cNvPr>
          <p:cNvSpPr txBox="1"/>
          <p:nvPr/>
        </p:nvSpPr>
        <p:spPr>
          <a:xfrm>
            <a:off x="2800345" y="5023828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B81F9-E716-B041-EED2-0ECD8765B6FD}"/>
              </a:ext>
            </a:extLst>
          </p:cNvPr>
          <p:cNvSpPr txBox="1"/>
          <p:nvPr/>
        </p:nvSpPr>
        <p:spPr>
          <a:xfrm>
            <a:off x="8656003" y="5023828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</p:spTree>
    <p:extLst>
      <p:ext uri="{BB962C8B-B14F-4D97-AF65-F5344CB8AC3E}">
        <p14:creationId xmlns:p14="http://schemas.microsoft.com/office/powerpoint/2010/main" val="278010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24D79D-B057-7898-2FFD-C43B8D0C2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23" y="1801906"/>
            <a:ext cx="5576048" cy="1627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DD5C00-FD29-B1F0-1510-49853834F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01907"/>
            <a:ext cx="5746376" cy="16270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E72B7D-A968-7C75-E9A9-39457970A1BE}"/>
              </a:ext>
            </a:extLst>
          </p:cNvPr>
          <p:cNvSpPr txBox="1"/>
          <p:nvPr/>
        </p:nvSpPr>
        <p:spPr>
          <a:xfrm>
            <a:off x="349623" y="1432574"/>
            <a:ext cx="5576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31. Admissions by day of month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D4102A-6FB3-EC13-1A28-79B3AD1CC4FB}"/>
              </a:ext>
            </a:extLst>
          </p:cNvPr>
          <p:cNvSpPr txBox="1"/>
          <p:nvPr/>
        </p:nvSpPr>
        <p:spPr>
          <a:xfrm>
            <a:off x="6096000" y="1432574"/>
            <a:ext cx="5746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32. Patients grouped by weight groups (100s)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707383-78BB-90FF-87BC-49443BCBB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93" y="3798332"/>
            <a:ext cx="2029108" cy="51442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E5659E-5D95-A129-B656-EA49B6C94D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870" y="3555750"/>
            <a:ext cx="2400635" cy="223868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A97A61-B1D4-115F-2F4C-4637AC49A912}"/>
              </a:ext>
            </a:extLst>
          </p:cNvPr>
          <p:cNvSpPr txBox="1"/>
          <p:nvPr/>
        </p:nvSpPr>
        <p:spPr>
          <a:xfrm>
            <a:off x="8655422" y="6120187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3A4A52-3AA0-109E-4433-E3F1972D206B}"/>
              </a:ext>
            </a:extLst>
          </p:cNvPr>
          <p:cNvSpPr txBox="1"/>
          <p:nvPr/>
        </p:nvSpPr>
        <p:spPr>
          <a:xfrm>
            <a:off x="2823882" y="4682086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</p:spTree>
    <p:extLst>
      <p:ext uri="{BB962C8B-B14F-4D97-AF65-F5344CB8AC3E}">
        <p14:creationId xmlns:p14="http://schemas.microsoft.com/office/powerpoint/2010/main" val="33086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2FEBD5-CCFA-D8C8-7E43-CDBDB42E2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1" y="1676401"/>
            <a:ext cx="5692589" cy="175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625FF1-4EED-DA3C-225F-27424920D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71" y="1676400"/>
            <a:ext cx="5405717" cy="175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62C04B-0C29-1D3E-F12A-0579E367B12E}"/>
              </a:ext>
            </a:extLst>
          </p:cNvPr>
          <p:cNvSpPr txBox="1"/>
          <p:nvPr/>
        </p:nvSpPr>
        <p:spPr>
          <a:xfrm>
            <a:off x="403411" y="1168568"/>
            <a:ext cx="569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33. Display </a:t>
            </a:r>
            <a:r>
              <a:rPr lang="en-US" b="1" dirty="0" err="1">
                <a:solidFill>
                  <a:schemeClr val="bg1"/>
                </a:solidFill>
              </a:rPr>
              <a:t>patient_id</a:t>
            </a:r>
            <a:r>
              <a:rPr lang="en-US" b="1" dirty="0">
                <a:solidFill>
                  <a:schemeClr val="bg1"/>
                </a:solidFill>
              </a:rPr>
              <a:t>, weight, height, and </a:t>
            </a:r>
            <a:r>
              <a:rPr lang="en-US" b="1" dirty="0" err="1">
                <a:solidFill>
                  <a:schemeClr val="bg1"/>
                </a:solidFill>
              </a:rPr>
              <a:t>isObese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5317C-45A6-767A-819B-8F1556C1BF95}"/>
              </a:ext>
            </a:extLst>
          </p:cNvPr>
          <p:cNvSpPr txBox="1"/>
          <p:nvPr/>
        </p:nvSpPr>
        <p:spPr>
          <a:xfrm>
            <a:off x="6382871" y="1030069"/>
            <a:ext cx="5405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34. Patients with diagnosis 'Epilepsy' and doctor's first name 'Lisa'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3C8BDD-F38C-49D4-E648-EC7F012D75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71" y="3567502"/>
            <a:ext cx="2991267" cy="221010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EF8412-CF31-84A4-7FB6-C22BDADB9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673" y="3939029"/>
            <a:ext cx="4382112" cy="73352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5055B9-1D43-7FA5-955F-9F2A98EF0DB3}"/>
              </a:ext>
            </a:extLst>
          </p:cNvPr>
          <p:cNvSpPr txBox="1"/>
          <p:nvPr/>
        </p:nvSpPr>
        <p:spPr>
          <a:xfrm>
            <a:off x="2935939" y="6111223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5EB30-D821-B3FD-F5DA-92E49E50615A}"/>
              </a:ext>
            </a:extLst>
          </p:cNvPr>
          <p:cNvSpPr txBox="1"/>
          <p:nvPr/>
        </p:nvSpPr>
        <p:spPr>
          <a:xfrm>
            <a:off x="8771964" y="4996934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</p:spTree>
    <p:extLst>
      <p:ext uri="{BB962C8B-B14F-4D97-AF65-F5344CB8AC3E}">
        <p14:creationId xmlns:p14="http://schemas.microsoft.com/office/powerpoint/2010/main" val="296515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259" y="3002728"/>
            <a:ext cx="4383741" cy="852543"/>
          </a:xfrm>
        </p:spPr>
        <p:txBody>
          <a:bodyPr/>
          <a:lstStyle/>
          <a:p>
            <a:r>
              <a:rPr lang="en-US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E7C9B4-5557-B6A1-714E-36322742C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8" y="1391584"/>
            <a:ext cx="5231794" cy="2037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1F9802-D9ED-FCC8-5F20-460A4D0319EF}"/>
              </a:ext>
            </a:extLst>
          </p:cNvPr>
          <p:cNvSpPr txBox="1"/>
          <p:nvPr/>
        </p:nvSpPr>
        <p:spPr>
          <a:xfrm>
            <a:off x="465968" y="745253"/>
            <a:ext cx="5231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1. </a:t>
            </a:r>
            <a:r>
              <a:rPr lang="en-US" b="1" dirty="0">
                <a:solidFill>
                  <a:schemeClr val="bg1"/>
                </a:solidFill>
              </a:rPr>
              <a:t>Show first name, last name, and gender of patients whose gender is 'M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F7E8B-37D1-1117-A98A-5D8438037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1584"/>
            <a:ext cx="5630032" cy="20374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6355A8-DD83-3A90-60A5-A4B3A0DE29C5}"/>
              </a:ext>
            </a:extLst>
          </p:cNvPr>
          <p:cNvSpPr txBox="1"/>
          <p:nvPr/>
        </p:nvSpPr>
        <p:spPr>
          <a:xfrm>
            <a:off x="6096000" y="745252"/>
            <a:ext cx="5630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 Show first name and last name of patients who do not have allergies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DEA18-DC50-2435-9D6B-25866499E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37" y="3872135"/>
            <a:ext cx="2553056" cy="221010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C82426-BA61-66FB-86B4-CEF7A0195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067" y="3872135"/>
            <a:ext cx="2133898" cy="216247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AE1C7E-7B1B-45A4-0694-B2611C0375CE}"/>
              </a:ext>
            </a:extLst>
          </p:cNvPr>
          <p:cNvSpPr txBox="1"/>
          <p:nvPr/>
        </p:nvSpPr>
        <p:spPr>
          <a:xfrm>
            <a:off x="2768100" y="6156046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E50E9-B718-AB44-02BE-FA57E2064E71}"/>
              </a:ext>
            </a:extLst>
          </p:cNvPr>
          <p:cNvSpPr txBox="1"/>
          <p:nvPr/>
        </p:nvSpPr>
        <p:spPr>
          <a:xfrm>
            <a:off x="8597251" y="6084926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DABAC5-32D2-24D3-14EA-BE2759B7D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5" y="1488141"/>
            <a:ext cx="5378487" cy="1940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8F3B18-B0FA-A747-5124-66EDF10C2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47" y="1488140"/>
            <a:ext cx="5378487" cy="19408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829819-B9ED-325B-440C-A395BE2EE489}"/>
              </a:ext>
            </a:extLst>
          </p:cNvPr>
          <p:cNvSpPr txBox="1"/>
          <p:nvPr/>
        </p:nvSpPr>
        <p:spPr>
          <a:xfrm>
            <a:off x="475466" y="841809"/>
            <a:ext cx="56205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 Show first name of patients that start with the letter 'C’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86FFF-67BA-BDFA-E629-87E467BB2E8C}"/>
              </a:ext>
            </a:extLst>
          </p:cNvPr>
          <p:cNvSpPr txBox="1"/>
          <p:nvPr/>
        </p:nvSpPr>
        <p:spPr>
          <a:xfrm>
            <a:off x="6476272" y="841808"/>
            <a:ext cx="5240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4. Show first name and last name of patients with weight between 100 and 120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86012-5644-880C-5866-E109FC263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891" y="3834662"/>
            <a:ext cx="1133633" cy="218152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1BFEF1-49A1-8A64-945E-F15A05541D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841" y="3815609"/>
            <a:ext cx="1952898" cy="220058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C82C34-0067-71F3-E295-7D8009C44CAB}"/>
              </a:ext>
            </a:extLst>
          </p:cNvPr>
          <p:cNvSpPr txBox="1"/>
          <p:nvPr/>
        </p:nvSpPr>
        <p:spPr>
          <a:xfrm>
            <a:off x="2850942" y="6052521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4FE86-59D5-2B0F-98AA-FF422F13F877}"/>
              </a:ext>
            </a:extLst>
          </p:cNvPr>
          <p:cNvSpPr txBox="1"/>
          <p:nvPr/>
        </p:nvSpPr>
        <p:spPr>
          <a:xfrm>
            <a:off x="8713531" y="6052521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</p:spTree>
    <p:extLst>
      <p:ext uri="{BB962C8B-B14F-4D97-AF65-F5344CB8AC3E}">
        <p14:creationId xmlns:p14="http://schemas.microsoft.com/office/powerpoint/2010/main" val="36286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73D08B-C8BE-CB19-B138-5C2144300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11" y="1389529"/>
            <a:ext cx="3808677" cy="2039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99F38C-9B90-B190-52CB-8DF3BF5C9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42" y="1389529"/>
            <a:ext cx="5576047" cy="2039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2544E8-BF4D-5C00-D4B2-1AB3BD1176B2}"/>
              </a:ext>
            </a:extLst>
          </p:cNvPr>
          <p:cNvSpPr txBox="1"/>
          <p:nvPr/>
        </p:nvSpPr>
        <p:spPr>
          <a:xfrm>
            <a:off x="969511" y="743198"/>
            <a:ext cx="38086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5. Update patients table for allergies column: replace NULL with 'NKA'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84D1C-1514-6D7E-5263-9255F1C647FC}"/>
              </a:ext>
            </a:extLst>
          </p:cNvPr>
          <p:cNvSpPr txBox="1"/>
          <p:nvPr/>
        </p:nvSpPr>
        <p:spPr>
          <a:xfrm>
            <a:off x="5646442" y="743197"/>
            <a:ext cx="5576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6. Show first name and last name concatenated into one column as full name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DEFD42-86A4-393D-D420-7693D58CBF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70" y="4168588"/>
            <a:ext cx="4955353" cy="162348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6493B0-5678-7355-DA2E-2ECB31052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306" y="3876116"/>
            <a:ext cx="1562318" cy="223868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71FC7A-152E-E405-0682-465AC988C6C9}"/>
              </a:ext>
            </a:extLst>
          </p:cNvPr>
          <p:cNvSpPr txBox="1"/>
          <p:nvPr/>
        </p:nvSpPr>
        <p:spPr>
          <a:xfrm>
            <a:off x="2587381" y="5838728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54BD8-8253-8D57-53C2-6D0FB0371F2E}"/>
              </a:ext>
            </a:extLst>
          </p:cNvPr>
          <p:cNvSpPr txBox="1"/>
          <p:nvPr/>
        </p:nvSpPr>
        <p:spPr>
          <a:xfrm>
            <a:off x="8120700" y="6192587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F535957-8595-2B34-8A7E-432637FEC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59" y="1694138"/>
            <a:ext cx="5421853" cy="1734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9F59A6-4C57-C705-0C42-2F49DAACC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8" y="1694138"/>
            <a:ext cx="5421853" cy="1734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8BFBE2-34E1-FAE9-6302-6665B92A3473}"/>
              </a:ext>
            </a:extLst>
          </p:cNvPr>
          <p:cNvSpPr txBox="1"/>
          <p:nvPr/>
        </p:nvSpPr>
        <p:spPr>
          <a:xfrm>
            <a:off x="315559" y="1047806"/>
            <a:ext cx="5421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7. Show first name, last name, and full province name of each patient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20F3D9-8C1E-E4D1-1FB0-71B93F5AC264}"/>
              </a:ext>
            </a:extLst>
          </p:cNvPr>
          <p:cNvSpPr txBox="1"/>
          <p:nvPr/>
        </p:nvSpPr>
        <p:spPr>
          <a:xfrm>
            <a:off x="6454588" y="1186305"/>
            <a:ext cx="5421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8. Count of patients born in 2010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A6218E-D39D-3FB7-4438-D37ECF631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25" y="3791889"/>
            <a:ext cx="3010320" cy="221010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C142AD-AF1D-7720-479A-6C0A729821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197" y="4490162"/>
            <a:ext cx="1676634" cy="49536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CDE083-DA7E-E524-7E20-A43001CE399E}"/>
              </a:ext>
            </a:extLst>
          </p:cNvPr>
          <p:cNvSpPr txBox="1"/>
          <p:nvPr/>
        </p:nvSpPr>
        <p:spPr>
          <a:xfrm>
            <a:off x="2645462" y="6113716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13DD67-2B8B-42FC-4D7C-170295A766D7}"/>
              </a:ext>
            </a:extLst>
          </p:cNvPr>
          <p:cNvSpPr txBox="1"/>
          <p:nvPr/>
        </p:nvSpPr>
        <p:spPr>
          <a:xfrm>
            <a:off x="8851749" y="5183409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03142B-042D-146D-EF0B-EFF162E90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8" y="1613646"/>
            <a:ext cx="5321032" cy="1815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38C0C1-A71D-B304-8E59-F896DCA39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19" y="1613647"/>
            <a:ext cx="5403193" cy="18153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17995-64DD-C4D0-FE39-2EE54B1F35FD}"/>
              </a:ext>
            </a:extLst>
          </p:cNvPr>
          <p:cNvSpPr txBox="1"/>
          <p:nvPr/>
        </p:nvSpPr>
        <p:spPr>
          <a:xfrm>
            <a:off x="593150" y="967315"/>
            <a:ext cx="5238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9. </a:t>
            </a:r>
            <a:r>
              <a:rPr lang="en-US" b="1" dirty="0" err="1">
                <a:solidFill>
                  <a:schemeClr val="bg1"/>
                </a:solidFill>
              </a:rPr>
              <a:t>First_name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last_name</a:t>
            </a:r>
            <a:r>
              <a:rPr lang="en-US" b="1" dirty="0">
                <a:solidFill>
                  <a:schemeClr val="bg1"/>
                </a:solidFill>
              </a:rPr>
              <a:t>, and height of the tallest patient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63DB9-DDC2-1485-A9DD-B3C18F8D3D4B}"/>
              </a:ext>
            </a:extLst>
          </p:cNvPr>
          <p:cNvSpPr txBox="1"/>
          <p:nvPr/>
        </p:nvSpPr>
        <p:spPr>
          <a:xfrm>
            <a:off x="6277819" y="967315"/>
            <a:ext cx="5403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10. Show all columns for patients with </a:t>
            </a:r>
            <a:r>
              <a:rPr lang="en-US" b="1" dirty="0" err="1">
                <a:solidFill>
                  <a:schemeClr val="bg1"/>
                </a:solidFill>
              </a:rPr>
              <a:t>patient_id</a:t>
            </a:r>
            <a:r>
              <a:rPr lang="en-US" b="1" dirty="0">
                <a:solidFill>
                  <a:schemeClr val="bg1"/>
                </a:solidFill>
              </a:rPr>
              <a:t> 1, 45, 534, 879, 1000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8A35B-A07E-BB62-9EE1-3A9A88332F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20" y="4075331"/>
            <a:ext cx="2543530" cy="5048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5790F8-0FCE-4FF5-2CC1-6D5E6EDB95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635" y="3944238"/>
            <a:ext cx="5613560" cy="12719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D1E2BA-2E70-E0DF-5AB7-FD6A724E697F}"/>
              </a:ext>
            </a:extLst>
          </p:cNvPr>
          <p:cNvSpPr txBox="1"/>
          <p:nvPr/>
        </p:nvSpPr>
        <p:spPr>
          <a:xfrm>
            <a:off x="2857739" y="4857225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20DE5B-D0C6-C9D5-C884-9EF6AA8FD500}"/>
              </a:ext>
            </a:extLst>
          </p:cNvPr>
          <p:cNvSpPr txBox="1"/>
          <p:nvPr/>
        </p:nvSpPr>
        <p:spPr>
          <a:xfrm>
            <a:off x="8665650" y="5521353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6C08D4-37DC-83A1-492B-FAAA797B2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47" y="1694328"/>
            <a:ext cx="5271154" cy="1734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48F5F9-581E-6FFF-4681-B5064C46F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2" y="1694329"/>
            <a:ext cx="5271152" cy="1734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E8DA2E-0A63-296D-5A84-E577CAB7FC61}"/>
              </a:ext>
            </a:extLst>
          </p:cNvPr>
          <p:cNvSpPr txBox="1"/>
          <p:nvPr/>
        </p:nvSpPr>
        <p:spPr>
          <a:xfrm>
            <a:off x="520047" y="1186496"/>
            <a:ext cx="5271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11. Total number of admissions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592DF-22B7-12B2-DCF7-837C66BA98D8}"/>
              </a:ext>
            </a:extLst>
          </p:cNvPr>
          <p:cNvSpPr txBox="1"/>
          <p:nvPr/>
        </p:nvSpPr>
        <p:spPr>
          <a:xfrm>
            <a:off x="6400801" y="1047997"/>
            <a:ext cx="5271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12. Admissions where patient was admitted and discharged the same day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01EAA9-E02D-D9B2-DBBF-57A3E6C45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33" y="4056217"/>
            <a:ext cx="1476581" cy="4667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5AE7B4-4681-A511-E248-A7C987D209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29" y="3758081"/>
            <a:ext cx="4810896" cy="152985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51B68C-88C8-63A3-1BCC-03BA5BA58D3C}"/>
              </a:ext>
            </a:extLst>
          </p:cNvPr>
          <p:cNvSpPr txBox="1"/>
          <p:nvPr/>
        </p:nvSpPr>
        <p:spPr>
          <a:xfrm>
            <a:off x="2841858" y="4780892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04C6D-C597-F2AB-A880-BDA98976A4C4}"/>
              </a:ext>
            </a:extLst>
          </p:cNvPr>
          <p:cNvSpPr txBox="1"/>
          <p:nvPr/>
        </p:nvSpPr>
        <p:spPr>
          <a:xfrm>
            <a:off x="8722612" y="5510587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409B8F-D8CB-0B7B-6F56-A32C41461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6" y="1595718"/>
            <a:ext cx="5109249" cy="1833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37CB00-3B6B-6E5E-58E0-B31B4CF23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977" y="1595718"/>
            <a:ext cx="5229955" cy="1833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12C41C-32A6-58BB-B53A-9FBB531AAF1D}"/>
              </a:ext>
            </a:extLst>
          </p:cNvPr>
          <p:cNvSpPr txBox="1"/>
          <p:nvPr/>
        </p:nvSpPr>
        <p:spPr>
          <a:xfrm>
            <a:off x="564776" y="1083840"/>
            <a:ext cx="5109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13. Total number of admissions for </a:t>
            </a:r>
            <a:r>
              <a:rPr lang="en-US" b="1" dirty="0" err="1">
                <a:solidFill>
                  <a:schemeClr val="bg1"/>
                </a:solidFill>
              </a:rPr>
              <a:t>patient_id</a:t>
            </a:r>
            <a:r>
              <a:rPr lang="en-US" b="1" dirty="0">
                <a:solidFill>
                  <a:schemeClr val="bg1"/>
                </a:solidFill>
              </a:rPr>
              <a:t> 579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42945-7D9F-1227-FBCE-7008C5A801E5}"/>
              </a:ext>
            </a:extLst>
          </p:cNvPr>
          <p:cNvSpPr txBox="1"/>
          <p:nvPr/>
        </p:nvSpPr>
        <p:spPr>
          <a:xfrm>
            <a:off x="6517977" y="1083840"/>
            <a:ext cx="5229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14. Unique cities for </a:t>
            </a:r>
            <a:r>
              <a:rPr lang="en-IN" b="1" dirty="0" err="1">
                <a:solidFill>
                  <a:schemeClr val="bg1"/>
                </a:solidFill>
              </a:rPr>
              <a:t>province_id</a:t>
            </a:r>
            <a:r>
              <a:rPr lang="en-IN" b="1" dirty="0">
                <a:solidFill>
                  <a:schemeClr val="bg1"/>
                </a:solidFill>
              </a:rPr>
              <a:t> 'NS'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2A247-25A9-77B4-26C9-73F04EF79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556" y="4261281"/>
            <a:ext cx="1695687" cy="5048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1EC408-44F0-767D-A3FD-81769AA68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00" y="4070753"/>
            <a:ext cx="1571844" cy="88594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C88046-A854-15F5-EB77-BF72BA0C4269}"/>
              </a:ext>
            </a:extLst>
          </p:cNvPr>
          <p:cNvSpPr txBox="1"/>
          <p:nvPr/>
        </p:nvSpPr>
        <p:spPr>
          <a:xfrm>
            <a:off x="2805634" y="4956702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FF33B-78D8-83B5-EC4B-A5F8278E09D0}"/>
              </a:ext>
            </a:extLst>
          </p:cNvPr>
          <p:cNvSpPr txBox="1"/>
          <p:nvPr/>
        </p:nvSpPr>
        <p:spPr>
          <a:xfrm>
            <a:off x="8819189" y="5077616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C44CAF-A05E-DEC3-003F-287044385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0" y="1605359"/>
            <a:ext cx="5154384" cy="1828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979510-910A-2DEC-F241-69135863F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535" y="1600877"/>
            <a:ext cx="5512424" cy="1828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582F06-EFBD-DB33-0DC6-B7363F7E3163}"/>
              </a:ext>
            </a:extLst>
          </p:cNvPr>
          <p:cNvSpPr txBox="1"/>
          <p:nvPr/>
        </p:nvSpPr>
        <p:spPr>
          <a:xfrm>
            <a:off x="627530" y="1231545"/>
            <a:ext cx="5154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15. Patients with height &gt; 160 and weight &gt; 70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7C05A-3320-F944-31EE-1F5716286BCF}"/>
              </a:ext>
            </a:extLst>
          </p:cNvPr>
          <p:cNvSpPr txBox="1"/>
          <p:nvPr/>
        </p:nvSpPr>
        <p:spPr>
          <a:xfrm>
            <a:off x="6236535" y="1231545"/>
            <a:ext cx="5512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16. Unique birth years ordered ascending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4F6E36-647B-9CE1-0A39-1617CBE74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09" y="3668090"/>
            <a:ext cx="3048425" cy="222916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8D1D34-E7D5-8E10-9765-D0C1DBBF22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30" y="3706195"/>
            <a:ext cx="1133633" cy="219105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4FCFEA-7920-A366-4158-FC05FEE385E1}"/>
              </a:ext>
            </a:extLst>
          </p:cNvPr>
          <p:cNvSpPr txBox="1"/>
          <p:nvPr/>
        </p:nvSpPr>
        <p:spPr>
          <a:xfrm>
            <a:off x="2890956" y="6131859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203DFD-80BA-4D02-D978-4E48B02AC850}"/>
              </a:ext>
            </a:extLst>
          </p:cNvPr>
          <p:cNvSpPr txBox="1"/>
          <p:nvPr/>
        </p:nvSpPr>
        <p:spPr>
          <a:xfrm>
            <a:off x="8678981" y="6124674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O/P</a:t>
            </a:r>
          </a:p>
        </p:txBody>
      </p:sp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94</TotalTime>
  <Words>592</Words>
  <Application>Microsoft Office PowerPoint</Application>
  <PresentationFormat>Widescreen</PresentationFormat>
  <Paragraphs>95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Franklin Gothic Book</vt:lpstr>
      <vt:lpstr>Franklin Gothic Demi</vt:lpstr>
      <vt:lpstr>Custom</vt:lpstr>
      <vt:lpstr>Medical Data History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PRUTHIRAJ SAMAL</dc:creator>
  <cp:lastModifiedBy>PRUTHIRAJ SAMAL</cp:lastModifiedBy>
  <cp:revision>72</cp:revision>
  <dcterms:created xsi:type="dcterms:W3CDTF">2025-09-22T23:59:32Z</dcterms:created>
  <dcterms:modified xsi:type="dcterms:W3CDTF">2025-10-17T18:13:06Z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