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65" r:id="rId4"/>
    <p:sldId id="268" r:id="rId5"/>
    <p:sldId id="272" r:id="rId6"/>
    <p:sldId id="267" r:id="rId7"/>
    <p:sldId id="271" r:id="rId8"/>
    <p:sldId id="270" r:id="rId9"/>
    <p:sldId id="266" r:id="rId10"/>
    <p:sldId id="264" r:id="rId11"/>
    <p:sldId id="258" r:id="rId12"/>
    <p:sldId id="259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C574DC-CDA3-48E6-89F7-066B18C76316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816878A-12AE-4060-B79B-7B057203BA30}">
      <dgm:prSet phldrT="[Text]"/>
      <dgm:spPr>
        <a:effectLst>
          <a:reflection blurRad="6350" stA="52000" endA="300" endPos="35000" dir="5400000" sy="-100000" algn="bl" rotWithShape="0"/>
        </a:effectLst>
      </dgm:spPr>
      <dgm:t>
        <a:bodyPr/>
        <a:lstStyle/>
        <a:p>
          <a:r>
            <a:rPr lang="en-US" dirty="0" smtClean="0"/>
            <a:t>MOUNTING</a:t>
          </a:r>
          <a:endParaRPr lang="en-US" dirty="0"/>
        </a:p>
      </dgm:t>
    </dgm:pt>
    <dgm:pt modelId="{919D3662-23A9-4780-A4BB-D68928C8AE6F}" type="parTrans" cxnId="{75D33213-C5F0-4E56-AD04-75FD91B4D92F}">
      <dgm:prSet/>
      <dgm:spPr/>
      <dgm:t>
        <a:bodyPr/>
        <a:lstStyle/>
        <a:p>
          <a:endParaRPr lang="en-US"/>
        </a:p>
      </dgm:t>
    </dgm:pt>
    <dgm:pt modelId="{1BA39084-AA6B-4F4B-8E1D-8930C31ABC58}" type="sibTrans" cxnId="{75D33213-C5F0-4E56-AD04-75FD91B4D92F}">
      <dgm:prSet/>
      <dgm:spPr/>
      <dgm:t>
        <a:bodyPr/>
        <a:lstStyle/>
        <a:p>
          <a:endParaRPr lang="en-US"/>
        </a:p>
      </dgm:t>
    </dgm:pt>
    <dgm:pt modelId="{62205EF7-1D61-4218-A090-4F7086E2F516}">
      <dgm:prSet phldrT="[Text]" custT="1"/>
      <dgm:spPr/>
      <dgm:t>
        <a:bodyPr/>
        <a:lstStyle/>
        <a:p>
          <a:r>
            <a:rPr lang="en-US" sz="2700" dirty="0" smtClean="0">
              <a:solidFill>
                <a:schemeClr val="bg1"/>
              </a:solidFill>
            </a:rPr>
            <a:t>Added to </a:t>
          </a:r>
          <a:r>
            <a:rPr lang="en-US" sz="2400" dirty="0" smtClean="0">
              <a:solidFill>
                <a:schemeClr val="bg1"/>
              </a:solidFill>
            </a:rPr>
            <a:t>DOM</a:t>
          </a:r>
          <a:endParaRPr lang="en-US" sz="2700" dirty="0">
            <a:solidFill>
              <a:schemeClr val="bg1"/>
            </a:solidFill>
          </a:endParaRPr>
        </a:p>
      </dgm:t>
    </dgm:pt>
    <dgm:pt modelId="{97BDDDEB-4A1E-476B-B2C8-6AC572795E88}" type="parTrans" cxnId="{1DF2C354-D280-473D-9897-AA148928216E}">
      <dgm:prSet/>
      <dgm:spPr/>
      <dgm:t>
        <a:bodyPr/>
        <a:lstStyle/>
        <a:p>
          <a:endParaRPr lang="en-US"/>
        </a:p>
      </dgm:t>
    </dgm:pt>
    <dgm:pt modelId="{2EAF307B-8BBC-4B48-A394-AB5E1536D1B5}" type="sibTrans" cxnId="{1DF2C354-D280-473D-9897-AA148928216E}">
      <dgm:prSet/>
      <dgm:spPr/>
      <dgm:t>
        <a:bodyPr/>
        <a:lstStyle/>
        <a:p>
          <a:endParaRPr lang="en-US"/>
        </a:p>
      </dgm:t>
    </dgm:pt>
    <dgm:pt modelId="{B19847DA-A48A-4FC1-B8E7-425FBEB4AC40}">
      <dgm:prSet phldrT="[Text]"/>
      <dgm:spPr>
        <a:effectLst>
          <a:reflection blurRad="6350" stA="52000" endA="300" endPos="35000" dir="5400000" sy="-100000" algn="bl" rotWithShape="0"/>
        </a:effectLst>
      </dgm:spPr>
      <dgm:t>
        <a:bodyPr/>
        <a:lstStyle/>
        <a:p>
          <a:r>
            <a:rPr lang="en-US" dirty="0" smtClean="0"/>
            <a:t>UPDATING</a:t>
          </a:r>
          <a:endParaRPr lang="en-US" dirty="0"/>
        </a:p>
      </dgm:t>
    </dgm:pt>
    <dgm:pt modelId="{85324E05-ACD8-4720-9528-164461106A28}" type="parTrans" cxnId="{8AEE64EF-B066-420C-8CBA-0235ED0A46B4}">
      <dgm:prSet/>
      <dgm:spPr/>
      <dgm:t>
        <a:bodyPr/>
        <a:lstStyle/>
        <a:p>
          <a:endParaRPr lang="en-US"/>
        </a:p>
      </dgm:t>
    </dgm:pt>
    <dgm:pt modelId="{288D70F8-0420-41A1-90C6-7B35975D1976}" type="sibTrans" cxnId="{8AEE64EF-B066-420C-8CBA-0235ED0A46B4}">
      <dgm:prSet/>
      <dgm:spPr/>
      <dgm:t>
        <a:bodyPr/>
        <a:lstStyle/>
        <a:p>
          <a:endParaRPr lang="en-US"/>
        </a:p>
      </dgm:t>
    </dgm:pt>
    <dgm:pt modelId="{A3F74237-4765-4C6D-BBE3-A6B24911CDA2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Rendered</a:t>
          </a:r>
          <a:endParaRPr lang="en-US" dirty="0">
            <a:solidFill>
              <a:schemeClr val="bg1"/>
            </a:solidFill>
          </a:endParaRPr>
        </a:p>
      </dgm:t>
    </dgm:pt>
    <dgm:pt modelId="{DC8933BD-2E6E-4D4E-B19F-3EFDCAE14B6D}" type="parTrans" cxnId="{AD2E95FB-7B77-4611-BC7A-CA58F2BCD24E}">
      <dgm:prSet/>
      <dgm:spPr/>
      <dgm:t>
        <a:bodyPr/>
        <a:lstStyle/>
        <a:p>
          <a:endParaRPr lang="en-US"/>
        </a:p>
      </dgm:t>
    </dgm:pt>
    <dgm:pt modelId="{F3A548BE-1E5A-46FD-B881-331038CE4B1E}" type="sibTrans" cxnId="{AD2E95FB-7B77-4611-BC7A-CA58F2BCD24E}">
      <dgm:prSet/>
      <dgm:spPr/>
      <dgm:t>
        <a:bodyPr/>
        <a:lstStyle/>
        <a:p>
          <a:endParaRPr lang="en-US"/>
        </a:p>
      </dgm:t>
    </dgm:pt>
    <dgm:pt modelId="{89122E13-51C0-4585-9A83-632F4F004955}">
      <dgm:prSet phldrT="[Text]"/>
      <dgm:spPr>
        <a:effectLst>
          <a:reflection blurRad="6350" stA="52000" endA="300" endPos="35000" dir="5400000" sy="-100000" algn="bl" rotWithShape="0"/>
        </a:effectLst>
      </dgm:spPr>
      <dgm:t>
        <a:bodyPr/>
        <a:lstStyle/>
        <a:p>
          <a:r>
            <a:rPr lang="en-US" dirty="0" smtClean="0"/>
            <a:t>UNMOUNTING</a:t>
          </a:r>
          <a:endParaRPr lang="en-US" dirty="0"/>
        </a:p>
      </dgm:t>
    </dgm:pt>
    <dgm:pt modelId="{FF133941-B2EC-4301-A80E-405830DAF9AE}" type="parTrans" cxnId="{F35FB214-905F-4D13-ACF7-278CA9B49728}">
      <dgm:prSet/>
      <dgm:spPr/>
      <dgm:t>
        <a:bodyPr/>
        <a:lstStyle/>
        <a:p>
          <a:endParaRPr lang="en-US"/>
        </a:p>
      </dgm:t>
    </dgm:pt>
    <dgm:pt modelId="{0D3C3A29-1574-4131-8D6F-F3B9A27CD2CF}" type="sibTrans" cxnId="{F35FB214-905F-4D13-ACF7-278CA9B49728}">
      <dgm:prSet/>
      <dgm:spPr/>
      <dgm:t>
        <a:bodyPr/>
        <a:lstStyle/>
        <a:p>
          <a:endParaRPr lang="en-US"/>
        </a:p>
      </dgm:t>
    </dgm:pt>
    <dgm:pt modelId="{B3B93528-E294-4EF9-8938-7BDAA3416F45}" type="pres">
      <dgm:prSet presAssocID="{93C574DC-CDA3-48E6-89F7-066B18C7631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AE33A3-52FC-450B-9EC2-7377CEFBBB2B}" type="pres">
      <dgm:prSet presAssocID="{B816878A-12AE-4060-B79B-7B057203BA3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F94F76-48C4-49F4-B3B3-D5B7C97C2E0E}" type="pres">
      <dgm:prSet presAssocID="{B816878A-12AE-4060-B79B-7B057203BA3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CF2E4-28BD-45FA-9DBE-96067E79219A}" type="pres">
      <dgm:prSet presAssocID="{B19847DA-A48A-4FC1-B8E7-425FBEB4AC4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F2418C-9DE8-4945-A93A-5D9D102A9F36}" type="pres">
      <dgm:prSet presAssocID="{B19847DA-A48A-4FC1-B8E7-425FBEB4AC4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BDC6CB-901D-4AB5-898F-F57DB6159F98}" type="pres">
      <dgm:prSet presAssocID="{89122E13-51C0-4585-9A83-632F4F00495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4C28CE-9D18-494A-8F01-FAA6DBDCD3F0}" type="presOf" srcId="{93C574DC-CDA3-48E6-89F7-066B18C76316}" destId="{B3B93528-E294-4EF9-8938-7BDAA3416F45}" srcOrd="0" destOrd="0" presId="urn:microsoft.com/office/officeart/2005/8/layout/vList2"/>
    <dgm:cxn modelId="{AD2E95FB-7B77-4611-BC7A-CA58F2BCD24E}" srcId="{B19847DA-A48A-4FC1-B8E7-425FBEB4AC40}" destId="{A3F74237-4765-4C6D-BBE3-A6B24911CDA2}" srcOrd="0" destOrd="0" parTransId="{DC8933BD-2E6E-4D4E-B19F-3EFDCAE14B6D}" sibTransId="{F3A548BE-1E5A-46FD-B881-331038CE4B1E}"/>
    <dgm:cxn modelId="{1DF2C354-D280-473D-9897-AA148928216E}" srcId="{B816878A-12AE-4060-B79B-7B057203BA30}" destId="{62205EF7-1D61-4218-A090-4F7086E2F516}" srcOrd="0" destOrd="0" parTransId="{97BDDDEB-4A1E-476B-B2C8-6AC572795E88}" sibTransId="{2EAF307B-8BBC-4B48-A394-AB5E1536D1B5}"/>
    <dgm:cxn modelId="{75AA2FE8-28BA-4F5D-A635-644F813C8E34}" type="presOf" srcId="{B19847DA-A48A-4FC1-B8E7-425FBEB4AC40}" destId="{FD5CF2E4-28BD-45FA-9DBE-96067E79219A}" srcOrd="0" destOrd="0" presId="urn:microsoft.com/office/officeart/2005/8/layout/vList2"/>
    <dgm:cxn modelId="{73970FBA-7204-4222-95DE-80D8014207EF}" type="presOf" srcId="{B816878A-12AE-4060-B79B-7B057203BA30}" destId="{97AE33A3-52FC-450B-9EC2-7377CEFBBB2B}" srcOrd="0" destOrd="0" presId="urn:microsoft.com/office/officeart/2005/8/layout/vList2"/>
    <dgm:cxn modelId="{8AEE64EF-B066-420C-8CBA-0235ED0A46B4}" srcId="{93C574DC-CDA3-48E6-89F7-066B18C76316}" destId="{B19847DA-A48A-4FC1-B8E7-425FBEB4AC40}" srcOrd="1" destOrd="0" parTransId="{85324E05-ACD8-4720-9528-164461106A28}" sibTransId="{288D70F8-0420-41A1-90C6-7B35975D1976}"/>
    <dgm:cxn modelId="{4A12C4CD-96FC-4CB4-ACA8-76F5DAB53413}" type="presOf" srcId="{62205EF7-1D61-4218-A090-4F7086E2F516}" destId="{66F94F76-48C4-49F4-B3B3-D5B7C97C2E0E}" srcOrd="0" destOrd="0" presId="urn:microsoft.com/office/officeart/2005/8/layout/vList2"/>
    <dgm:cxn modelId="{57A91969-ECB3-4CDD-971D-F242DB9DD2A9}" type="presOf" srcId="{A3F74237-4765-4C6D-BBE3-A6B24911CDA2}" destId="{7FF2418C-9DE8-4945-A93A-5D9D102A9F36}" srcOrd="0" destOrd="0" presId="urn:microsoft.com/office/officeart/2005/8/layout/vList2"/>
    <dgm:cxn modelId="{F35FB214-905F-4D13-ACF7-278CA9B49728}" srcId="{93C574DC-CDA3-48E6-89F7-066B18C76316}" destId="{89122E13-51C0-4585-9A83-632F4F004955}" srcOrd="2" destOrd="0" parTransId="{FF133941-B2EC-4301-A80E-405830DAF9AE}" sibTransId="{0D3C3A29-1574-4131-8D6F-F3B9A27CD2CF}"/>
    <dgm:cxn modelId="{75D33213-C5F0-4E56-AD04-75FD91B4D92F}" srcId="{93C574DC-CDA3-48E6-89F7-066B18C76316}" destId="{B816878A-12AE-4060-B79B-7B057203BA30}" srcOrd="0" destOrd="0" parTransId="{919D3662-23A9-4780-A4BB-D68928C8AE6F}" sibTransId="{1BA39084-AA6B-4F4B-8E1D-8930C31ABC58}"/>
    <dgm:cxn modelId="{007052BC-D911-4292-A4EC-86BFB206AC9E}" type="presOf" srcId="{89122E13-51C0-4585-9A83-632F4F004955}" destId="{C6BDC6CB-901D-4AB5-898F-F57DB6159F98}" srcOrd="0" destOrd="0" presId="urn:microsoft.com/office/officeart/2005/8/layout/vList2"/>
    <dgm:cxn modelId="{7B261990-CF95-4AFF-ADE2-1AFF0FC88753}" type="presParOf" srcId="{B3B93528-E294-4EF9-8938-7BDAA3416F45}" destId="{97AE33A3-52FC-450B-9EC2-7377CEFBBB2B}" srcOrd="0" destOrd="0" presId="urn:microsoft.com/office/officeart/2005/8/layout/vList2"/>
    <dgm:cxn modelId="{F1B2F5A0-83E3-4088-B47E-D848905B05B0}" type="presParOf" srcId="{B3B93528-E294-4EF9-8938-7BDAA3416F45}" destId="{66F94F76-48C4-49F4-B3B3-D5B7C97C2E0E}" srcOrd="1" destOrd="0" presId="urn:microsoft.com/office/officeart/2005/8/layout/vList2"/>
    <dgm:cxn modelId="{17F2D9D6-6E6B-4554-8EE5-AAB923ABE5EE}" type="presParOf" srcId="{B3B93528-E294-4EF9-8938-7BDAA3416F45}" destId="{FD5CF2E4-28BD-45FA-9DBE-96067E79219A}" srcOrd="2" destOrd="0" presId="urn:microsoft.com/office/officeart/2005/8/layout/vList2"/>
    <dgm:cxn modelId="{1E17FDFB-D743-46EE-9E25-02D5D92832C8}" type="presParOf" srcId="{B3B93528-E294-4EF9-8938-7BDAA3416F45}" destId="{7FF2418C-9DE8-4945-A93A-5D9D102A9F36}" srcOrd="3" destOrd="0" presId="urn:microsoft.com/office/officeart/2005/8/layout/vList2"/>
    <dgm:cxn modelId="{9826CDB4-CE53-49A8-86A9-2CE66FE32626}" type="presParOf" srcId="{B3B93528-E294-4EF9-8938-7BDAA3416F45}" destId="{C6BDC6CB-901D-4AB5-898F-F57DB6159F9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E33A3-52FC-450B-9EC2-7377CEFBBB2B}">
      <dsp:nvSpPr>
        <dsp:cNvPr id="0" name=""/>
        <dsp:cNvSpPr/>
      </dsp:nvSpPr>
      <dsp:spPr>
        <a:xfrm>
          <a:off x="0" y="47104"/>
          <a:ext cx="6146799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blurRad="6350" stA="52000" endA="300" endPos="3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MOUNTING</a:t>
          </a:r>
          <a:endParaRPr lang="en-US" sz="3200" kern="1200" dirty="0"/>
        </a:p>
      </dsp:txBody>
      <dsp:txXfrm>
        <a:off x="37467" y="84571"/>
        <a:ext cx="6071865" cy="692586"/>
      </dsp:txXfrm>
    </dsp:sp>
    <dsp:sp modelId="{66F94F76-48C4-49F4-B3B3-D5B7C97C2E0E}">
      <dsp:nvSpPr>
        <dsp:cNvPr id="0" name=""/>
        <dsp:cNvSpPr/>
      </dsp:nvSpPr>
      <dsp:spPr>
        <a:xfrm>
          <a:off x="0" y="814624"/>
          <a:ext cx="6146799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161" tIns="34290" rIns="192024" bIns="3429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dirty="0" smtClean="0">
              <a:solidFill>
                <a:schemeClr val="bg1"/>
              </a:solidFill>
            </a:rPr>
            <a:t>Added to </a:t>
          </a:r>
          <a:r>
            <a:rPr lang="en-US" sz="2400" kern="1200" dirty="0" smtClean="0">
              <a:solidFill>
                <a:schemeClr val="bg1"/>
              </a:solidFill>
            </a:rPr>
            <a:t>DOM</a:t>
          </a:r>
          <a:endParaRPr lang="en-US" sz="2700" kern="1200" dirty="0">
            <a:solidFill>
              <a:schemeClr val="bg1"/>
            </a:solidFill>
          </a:endParaRPr>
        </a:p>
      </dsp:txBody>
      <dsp:txXfrm>
        <a:off x="0" y="814624"/>
        <a:ext cx="6146799" cy="529920"/>
      </dsp:txXfrm>
    </dsp:sp>
    <dsp:sp modelId="{FD5CF2E4-28BD-45FA-9DBE-96067E79219A}">
      <dsp:nvSpPr>
        <dsp:cNvPr id="0" name=""/>
        <dsp:cNvSpPr/>
      </dsp:nvSpPr>
      <dsp:spPr>
        <a:xfrm>
          <a:off x="0" y="1344544"/>
          <a:ext cx="6146799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blurRad="6350" stA="52000" endA="300" endPos="3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UPDATING</a:t>
          </a:r>
          <a:endParaRPr lang="en-US" sz="3200" kern="1200" dirty="0"/>
        </a:p>
      </dsp:txBody>
      <dsp:txXfrm>
        <a:off x="37467" y="1382011"/>
        <a:ext cx="6071865" cy="692586"/>
      </dsp:txXfrm>
    </dsp:sp>
    <dsp:sp modelId="{7FF2418C-9DE8-4945-A93A-5D9D102A9F36}">
      <dsp:nvSpPr>
        <dsp:cNvPr id="0" name=""/>
        <dsp:cNvSpPr/>
      </dsp:nvSpPr>
      <dsp:spPr>
        <a:xfrm>
          <a:off x="0" y="2112064"/>
          <a:ext cx="6146799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161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>
              <a:solidFill>
                <a:schemeClr val="bg1"/>
              </a:solidFill>
            </a:rPr>
            <a:t>Rendered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0" y="2112064"/>
        <a:ext cx="6146799" cy="529920"/>
      </dsp:txXfrm>
    </dsp:sp>
    <dsp:sp modelId="{C6BDC6CB-901D-4AB5-898F-F57DB6159F98}">
      <dsp:nvSpPr>
        <dsp:cNvPr id="0" name=""/>
        <dsp:cNvSpPr/>
      </dsp:nvSpPr>
      <dsp:spPr>
        <a:xfrm>
          <a:off x="0" y="2641984"/>
          <a:ext cx="6146799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blurRad="6350" stA="52000" endA="300" endPos="3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UNMOUNTING</a:t>
          </a:r>
          <a:endParaRPr lang="en-US" sz="3200" kern="1200" dirty="0"/>
        </a:p>
      </dsp:txBody>
      <dsp:txXfrm>
        <a:off x="37467" y="2679451"/>
        <a:ext cx="6071865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59EB2-6D7C-46AD-BAD6-79F11EA4910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70469-5AA4-488A-9911-C630E5C6E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5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70469-5AA4-488A-9911-C630E5C6EA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7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70469-5AA4-488A-9911-C630E5C6EA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51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70469-5AA4-488A-9911-C630E5C6EA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47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70469-5AA4-488A-9911-C630E5C6EA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39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70469-5AA4-488A-9911-C630E5C6EA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68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70469-5AA4-488A-9911-C630E5C6EA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47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70469-5AA4-488A-9911-C630E5C6EA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03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70469-5AA4-488A-9911-C630E5C6EA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13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70469-5AA4-488A-9911-C630E5C6EA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4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70469-5AA4-488A-9911-C630E5C6EA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70469-5AA4-488A-9911-C630E5C6EA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0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70469-5AA4-488A-9911-C630E5C6EA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25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70469-5AA4-488A-9911-C630E5C6EA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20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70469-5AA4-488A-9911-C630E5C6EA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19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70469-5AA4-488A-9911-C630E5C6EA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9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D063-ADE9-4A05-B39B-E2D6751E839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FB4E-217A-43D6-93CD-A9960018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D063-ADE9-4A05-B39B-E2D6751E839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FB4E-217A-43D6-93CD-A9960018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3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D063-ADE9-4A05-B39B-E2D6751E839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FB4E-217A-43D6-93CD-A9960018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3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D063-ADE9-4A05-B39B-E2D6751E839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FB4E-217A-43D6-93CD-A9960018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D063-ADE9-4A05-B39B-E2D6751E839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FB4E-217A-43D6-93CD-A9960018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2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D063-ADE9-4A05-B39B-E2D6751E839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FB4E-217A-43D6-93CD-A9960018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2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D063-ADE9-4A05-B39B-E2D6751E839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FB4E-217A-43D6-93CD-A9960018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D063-ADE9-4A05-B39B-E2D6751E839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FB4E-217A-43D6-93CD-A9960018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4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D063-ADE9-4A05-B39B-E2D6751E839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FB4E-217A-43D6-93CD-A9960018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6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D063-ADE9-4A05-B39B-E2D6751E839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FB4E-217A-43D6-93CD-A9960018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9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D063-ADE9-4A05-B39B-E2D6751E839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FB4E-217A-43D6-93CD-A9960018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7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AD063-ADE9-4A05-B39B-E2D6751E839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9FB4E-217A-43D6-93CD-A9960018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ltexsoft.com/blog/engineering/the-good-and-the-bad-of-reactjs-and-react-native/" TargetMode="External"/><Relationship Id="rId5" Type="http://schemas.openxmlformats.org/officeDocument/2006/relationships/hyperlink" Target="https://www.tutorialspoint.com/reactjs/index.htm" TargetMode="External"/><Relationship Id="rId4" Type="http://schemas.openxmlformats.org/officeDocument/2006/relationships/hyperlink" Target="https://reactjs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hyperlink" Target="https://itnext.io/@timothyrobards?source=post_page-----db1db95c04c8----------------------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6000"/>
                <a:lumOff val="5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act Starter Kit for Firebase - Open Collec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43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77439" y="1463039"/>
            <a:ext cx="78377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React</a:t>
            </a:r>
          </a:p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Team 5</a:t>
            </a:r>
          </a:p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Section-03</a:t>
            </a:r>
            <a:endParaRPr lang="en-US" sz="48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40316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6000"/>
                <a:lumOff val="5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12214319" cy="6858000"/>
            <a:chOff x="0" y="0"/>
            <a:chExt cx="12214319" cy="6858000"/>
          </a:xfrm>
        </p:grpSpPr>
        <p:pic>
          <p:nvPicPr>
            <p:cNvPr id="1026" name="Picture 2" descr="React Starter Kit for Firebase - Open Collectiv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21431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41298" y="1566952"/>
              <a:ext cx="5247860" cy="3724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bg1"/>
                  </a:solidFill>
                </a:rPr>
                <a:t>What is React Lifecycle?</a:t>
              </a:r>
            </a:p>
            <a:p>
              <a:endParaRPr lang="en-US" sz="3600" b="1" dirty="0" smtClean="0">
                <a:solidFill>
                  <a:schemeClr val="bg1"/>
                </a:solidFill>
              </a:endParaRPr>
            </a:p>
            <a:p>
              <a:pPr algn="r"/>
              <a:r>
                <a:rPr lang="en-US" sz="3200" dirty="0">
                  <a:solidFill>
                    <a:schemeClr val="bg1"/>
                  </a:solidFill>
                </a:rPr>
                <a:t> </a:t>
              </a:r>
              <a:r>
                <a:rPr lang="en-US" sz="3200" dirty="0" smtClean="0">
                  <a:solidFill>
                    <a:schemeClr val="bg1"/>
                  </a:solidFill>
                </a:rPr>
                <a:t>    React  lifecycle is the name given to the set of actions a react component goes through throughout its existence.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823200" y="6096000"/>
              <a:ext cx="345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chemeClr val="bg1"/>
                  </a:solidFill>
                </a:rPr>
                <a:t>SRI SUDHEERA CHITIPOLU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823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act Starter Kit for Firebase - Open Collec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21" y="0"/>
            <a:ext cx="122143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94791" y="1005461"/>
            <a:ext cx="10882809" cy="5490649"/>
            <a:chOff x="394791" y="1005461"/>
            <a:chExt cx="10882809" cy="5490649"/>
          </a:xfrm>
        </p:grpSpPr>
        <p:sp>
          <p:nvSpPr>
            <p:cNvPr id="2" name="TextBox 1"/>
            <p:cNvSpPr txBox="1"/>
            <p:nvPr/>
          </p:nvSpPr>
          <p:spPr>
            <a:xfrm>
              <a:off x="394791" y="1005461"/>
              <a:ext cx="8391400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chemeClr val="bg1"/>
                  </a:solidFill>
                </a:rPr>
                <a:t>The 3 categories of component actions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104901" y="1801191"/>
              <a:ext cx="6146799" cy="3979829"/>
              <a:chOff x="1104901" y="1801191"/>
              <a:chExt cx="6146799" cy="3979829"/>
            </a:xfrm>
          </p:grpSpPr>
          <p:graphicFrame>
            <p:nvGraphicFramePr>
              <p:cNvPr id="3" name="Diagram 2"/>
              <p:cNvGraphicFramePr/>
              <p:nvPr>
                <p:extLst>
                  <p:ext uri="{D42A27DB-BD31-4B8C-83A1-F6EECF244321}">
                    <p14:modId xmlns:p14="http://schemas.microsoft.com/office/powerpoint/2010/main" val="2215405915"/>
                  </p:ext>
                </p:extLst>
              </p:nvPr>
            </p:nvGraphicFramePr>
            <p:xfrm>
              <a:off x="1104901" y="1801191"/>
              <a:ext cx="6146799" cy="34566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  <p:sp>
            <p:nvSpPr>
              <p:cNvPr id="4" name="TextBox 3"/>
              <p:cNvSpPr txBox="1"/>
              <p:nvPr/>
            </p:nvSpPr>
            <p:spPr>
              <a:xfrm>
                <a:off x="1104901" y="5257800"/>
                <a:ext cx="4141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schemeClr val="bg1"/>
                    </a:solidFill>
                  </a:rPr>
                  <a:t>Removed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from the  DOM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7823200" y="6096000"/>
              <a:ext cx="345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chemeClr val="bg1"/>
                  </a:solidFill>
                </a:rPr>
                <a:t>SRI SUDHEERA CHITIPOLU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676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act Starter Kit for Firebase - Open Collec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21" y="0"/>
            <a:ext cx="122143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flipH="1">
            <a:off x="459912" y="729847"/>
            <a:ext cx="8839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How many lifecycle methods are there?</a:t>
            </a:r>
            <a:endParaRPr 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38484"/>
              </p:ext>
            </p:extLst>
          </p:nvPr>
        </p:nvGraphicFramePr>
        <p:xfrm>
          <a:off x="459912" y="1925035"/>
          <a:ext cx="11208626" cy="37637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736209">
                  <a:extLst>
                    <a:ext uri="{9D8B030D-6E8A-4147-A177-3AD203B41FA5}">
                      <a16:colId xmlns:a16="http://schemas.microsoft.com/office/drawing/2014/main" val="3959785707"/>
                    </a:ext>
                  </a:extLst>
                </a:gridCol>
                <a:gridCol w="4234711">
                  <a:extLst>
                    <a:ext uri="{9D8B030D-6E8A-4147-A177-3AD203B41FA5}">
                      <a16:colId xmlns:a16="http://schemas.microsoft.com/office/drawing/2014/main" val="3692394616"/>
                    </a:ext>
                  </a:extLst>
                </a:gridCol>
                <a:gridCol w="3237706">
                  <a:extLst>
                    <a:ext uri="{9D8B030D-6E8A-4147-A177-3AD203B41FA5}">
                      <a16:colId xmlns:a16="http://schemas.microsoft.com/office/drawing/2014/main" val="1506323661"/>
                    </a:ext>
                  </a:extLst>
                </a:gridCol>
              </a:tblGrid>
              <a:tr h="45306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MOUNTING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UPDATING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UNMOUNTING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701637"/>
                  </a:ext>
                </a:extLst>
              </a:tr>
              <a:tr h="776826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Constructor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5.componentWill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ReceiveProps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9.ComponentWillMount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84416"/>
                  </a:ext>
                </a:extLst>
              </a:tr>
              <a:tr h="7111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2.Component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WillMount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6.shouldcomponentUpdate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515396"/>
                  </a:ext>
                </a:extLst>
              </a:tr>
              <a:tr h="65022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3. Render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7.ComponentWillUpdate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578261"/>
                  </a:ext>
                </a:extLst>
              </a:tr>
              <a:tr h="7111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4.Component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DidMount</a:t>
                      </a:r>
                      <a:endParaRPr lang="en-US" sz="24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Render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051825"/>
                  </a:ext>
                </a:extLst>
              </a:tr>
              <a:tr h="453066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8.ComponentDidUpdate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76672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23200" y="6096000"/>
            <a:ext cx="345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</a:rPr>
              <a:t>SRI SUDHEERA CHITIPOLU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56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act Starter Kit for Firebase - Open Collec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586" y="0"/>
            <a:ext cx="122143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ed Rectangle 24"/>
          <p:cNvSpPr/>
          <p:nvPr/>
        </p:nvSpPr>
        <p:spPr>
          <a:xfrm>
            <a:off x="5820692" y="5039756"/>
            <a:ext cx="3182612" cy="85476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ComponentWillUnmount</a:t>
            </a:r>
          </a:p>
        </p:txBody>
      </p:sp>
      <p:sp>
        <p:nvSpPr>
          <p:cNvPr id="29" name="Down Arrow 28"/>
          <p:cNvSpPr/>
          <p:nvPr/>
        </p:nvSpPr>
        <p:spPr>
          <a:xfrm rot="18648068">
            <a:off x="5028405" y="3823942"/>
            <a:ext cx="474633" cy="1539748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1" name="Group 1040"/>
          <p:cNvGrpSpPr/>
          <p:nvPr/>
        </p:nvGrpSpPr>
        <p:grpSpPr>
          <a:xfrm>
            <a:off x="193764" y="311506"/>
            <a:ext cx="11619617" cy="6234988"/>
            <a:chOff x="203774" y="261122"/>
            <a:chExt cx="11619617" cy="6234988"/>
          </a:xfrm>
        </p:grpSpPr>
        <p:sp>
          <p:nvSpPr>
            <p:cNvPr id="1024" name="TextBox 1023"/>
            <p:cNvSpPr txBox="1"/>
            <p:nvPr/>
          </p:nvSpPr>
          <p:spPr>
            <a:xfrm>
              <a:off x="7823200" y="6096000"/>
              <a:ext cx="345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chemeClr val="bg1"/>
                  </a:solidFill>
                </a:rPr>
                <a:t>SRI SUDHEERA CHITIPOLU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040" name="Group 1039"/>
            <p:cNvGrpSpPr/>
            <p:nvPr/>
          </p:nvGrpSpPr>
          <p:grpSpPr>
            <a:xfrm>
              <a:off x="203774" y="261122"/>
              <a:ext cx="11619617" cy="5650611"/>
              <a:chOff x="203774" y="287248"/>
              <a:chExt cx="11619617" cy="5650611"/>
            </a:xfrm>
          </p:grpSpPr>
          <p:grpSp>
            <p:nvGrpSpPr>
              <p:cNvPr id="1039" name="Group 1038"/>
              <p:cNvGrpSpPr/>
              <p:nvPr/>
            </p:nvGrpSpPr>
            <p:grpSpPr>
              <a:xfrm>
                <a:off x="203774" y="465829"/>
                <a:ext cx="11619617" cy="5472030"/>
                <a:chOff x="203774" y="465829"/>
                <a:chExt cx="11619617" cy="5472030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203774" y="916519"/>
                  <a:ext cx="5127688" cy="5021340"/>
                  <a:chOff x="360250" y="643964"/>
                  <a:chExt cx="5127688" cy="5021340"/>
                </a:xfrm>
              </p:grpSpPr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360250" y="643964"/>
                    <a:ext cx="5127688" cy="5021340"/>
                    <a:chOff x="360250" y="643964"/>
                    <a:chExt cx="5127688" cy="5021340"/>
                  </a:xfrm>
                </p:grpSpPr>
                <p:sp>
                  <p:nvSpPr>
                    <p:cNvPr id="11" name="Rounded Rectangle 10"/>
                    <p:cNvSpPr/>
                    <p:nvPr/>
                  </p:nvSpPr>
                  <p:spPr>
                    <a:xfrm>
                      <a:off x="3129519" y="4810539"/>
                      <a:ext cx="2358419" cy="854765"/>
                    </a:xfrm>
                    <a:prstGeom prst="roundRect">
                      <a:avLst/>
                    </a:prstGeom>
                    <a:solidFill>
                      <a:schemeClr val="tx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/>
                        <a:t>ComponentDidMount</a:t>
                      </a:r>
                    </a:p>
                  </p:txBody>
                </p:sp>
                <p:grpSp>
                  <p:nvGrpSpPr>
                    <p:cNvPr id="60" name="Group 59"/>
                    <p:cNvGrpSpPr/>
                    <p:nvPr/>
                  </p:nvGrpSpPr>
                  <p:grpSpPr>
                    <a:xfrm>
                      <a:off x="360250" y="643964"/>
                      <a:ext cx="2769270" cy="5021340"/>
                      <a:chOff x="360250" y="643964"/>
                      <a:chExt cx="2769270" cy="5021340"/>
                    </a:xfrm>
                  </p:grpSpPr>
                  <p:grpSp>
                    <p:nvGrpSpPr>
                      <p:cNvPr id="59" name="Group 58"/>
                      <p:cNvGrpSpPr/>
                      <p:nvPr/>
                    </p:nvGrpSpPr>
                    <p:grpSpPr>
                      <a:xfrm>
                        <a:off x="360250" y="643964"/>
                        <a:ext cx="2445027" cy="5021340"/>
                        <a:chOff x="360250" y="643964"/>
                        <a:chExt cx="2445027" cy="5021340"/>
                      </a:xfrm>
                    </p:grpSpPr>
                    <p:sp>
                      <p:nvSpPr>
                        <p:cNvPr id="10" name="Rounded Rectangle 9"/>
                        <p:cNvSpPr/>
                        <p:nvPr/>
                      </p:nvSpPr>
                      <p:spPr>
                        <a:xfrm>
                          <a:off x="648486" y="4810539"/>
                          <a:ext cx="1808922" cy="854765"/>
                        </a:xfrm>
                        <a:prstGeom prst="roundRect">
                          <a:avLst/>
                        </a:prstGeom>
                        <a:solidFill>
                          <a:schemeClr val="tx2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b="1" dirty="0" smtClean="0"/>
                            <a:t>render</a:t>
                          </a:r>
                        </a:p>
                      </p:txBody>
                    </p:sp>
                    <p:grpSp>
                      <p:nvGrpSpPr>
                        <p:cNvPr id="58" name="Group 57"/>
                        <p:cNvGrpSpPr/>
                        <p:nvPr/>
                      </p:nvGrpSpPr>
                      <p:grpSpPr>
                        <a:xfrm>
                          <a:off x="360250" y="643964"/>
                          <a:ext cx="2445027" cy="4166575"/>
                          <a:chOff x="360250" y="643964"/>
                          <a:chExt cx="2445027" cy="4166575"/>
                        </a:xfrm>
                      </p:grpSpPr>
                      <p:grpSp>
                        <p:nvGrpSpPr>
                          <p:cNvPr id="57" name="Group 56"/>
                          <p:cNvGrpSpPr/>
                          <p:nvPr/>
                        </p:nvGrpSpPr>
                        <p:grpSpPr>
                          <a:xfrm>
                            <a:off x="360250" y="643964"/>
                            <a:ext cx="2445027" cy="3639801"/>
                            <a:chOff x="360250" y="643964"/>
                            <a:chExt cx="2445027" cy="3639801"/>
                          </a:xfrm>
                        </p:grpSpPr>
                        <p:grpSp>
                          <p:nvGrpSpPr>
                            <p:cNvPr id="56" name="Group 55"/>
                            <p:cNvGrpSpPr/>
                            <p:nvPr/>
                          </p:nvGrpSpPr>
                          <p:grpSpPr>
                            <a:xfrm>
                              <a:off x="627413" y="643964"/>
                              <a:ext cx="1808922" cy="2785036"/>
                              <a:chOff x="627413" y="643964"/>
                              <a:chExt cx="1808922" cy="2785036"/>
                            </a:xfrm>
                          </p:grpSpPr>
                          <p:grpSp>
                            <p:nvGrpSpPr>
                              <p:cNvPr id="18" name="Group 17"/>
                              <p:cNvGrpSpPr/>
                              <p:nvPr/>
                            </p:nvGrpSpPr>
                            <p:grpSpPr>
                              <a:xfrm>
                                <a:off x="627413" y="643964"/>
                                <a:ext cx="1808922" cy="2258262"/>
                                <a:chOff x="648486" y="643964"/>
                                <a:chExt cx="1808922" cy="2258262"/>
                              </a:xfrm>
                            </p:grpSpPr>
                            <p:grpSp>
                              <p:nvGrpSpPr>
                                <p:cNvPr id="13" name="Group 12"/>
                                <p:cNvGrpSpPr/>
                                <p:nvPr/>
                              </p:nvGrpSpPr>
                              <p:grpSpPr>
                                <a:xfrm>
                                  <a:off x="827390" y="643964"/>
                                  <a:ext cx="1451113" cy="1403497"/>
                                  <a:chOff x="827390" y="643964"/>
                                  <a:chExt cx="1451113" cy="1403497"/>
                                </a:xfrm>
                              </p:grpSpPr>
                              <p:sp>
                                <p:nvSpPr>
                                  <p:cNvPr id="2" name="Oval 1"/>
                                  <p:cNvSpPr/>
                                  <p:nvPr/>
                                </p:nvSpPr>
                                <p:spPr>
                                  <a:xfrm>
                                    <a:off x="827390" y="643964"/>
                                    <a:ext cx="1451113" cy="854765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tx2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sz="2000" b="1" dirty="0" smtClean="0"/>
                                      <a:t>START</a:t>
                                    </a:r>
                                    <a:endParaRPr lang="en-US" sz="2000" b="1" dirty="0"/>
                                  </a:p>
                                </p:txBody>
                              </p:sp>
                              <p:sp>
                                <p:nvSpPr>
                                  <p:cNvPr id="3" name="Down Arrow 2"/>
                                  <p:cNvSpPr/>
                                  <p:nvPr/>
                                </p:nvSpPr>
                                <p:spPr>
                                  <a:xfrm>
                                    <a:off x="1393921" y="1530626"/>
                                    <a:ext cx="318052" cy="516835"/>
                                  </a:xfrm>
                                  <a:prstGeom prst="downArrow">
                                    <a:avLst/>
                                  </a:prstGeom>
                                  <a:solidFill>
                                    <a:schemeClr val="tx2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4" name="Rounded Rectangle 3"/>
                                <p:cNvSpPr/>
                                <p:nvPr/>
                              </p:nvSpPr>
                              <p:spPr>
                                <a:xfrm>
                                  <a:off x="648486" y="2047461"/>
                                  <a:ext cx="1808922" cy="854765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chemeClr val="tx2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b="1" dirty="0" smtClean="0"/>
                                    <a:t>CONSTRUCTOR</a:t>
                                  </a:r>
                                </a:p>
                                <a:p>
                                  <a:pPr algn="ctr"/>
                                  <a:r>
                                    <a:rPr lang="en-US" dirty="0" smtClean="0"/>
                                    <a:t>(Props)</a:t>
                                  </a:r>
                                  <a:endParaRPr lang="en-US" dirty="0"/>
                                </a:p>
                              </p:txBody>
                            </p:sp>
                          </p:grpSp>
                          <p:sp>
                            <p:nvSpPr>
                              <p:cNvPr id="6" name="Down Arrow 5"/>
                              <p:cNvSpPr/>
                              <p:nvPr/>
                            </p:nvSpPr>
                            <p:spPr>
                              <a:xfrm>
                                <a:off x="1393921" y="2912165"/>
                                <a:ext cx="318052" cy="516835"/>
                              </a:xfrm>
                              <a:prstGeom prst="downArrow">
                                <a:avLst/>
                              </a:prstGeom>
                              <a:solidFill>
                                <a:schemeClr val="tx2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9" name="Rounded Rectangle 8"/>
                            <p:cNvSpPr/>
                            <p:nvPr/>
                          </p:nvSpPr>
                          <p:spPr>
                            <a:xfrm>
                              <a:off x="360250" y="3429000"/>
                              <a:ext cx="2445027" cy="854765"/>
                            </a:xfrm>
                            <a:prstGeom prst="roundRect">
                              <a:avLst/>
                            </a:prstGeom>
                            <a:solidFill>
                              <a:schemeClr val="tx2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b="1" dirty="0" smtClean="0"/>
                                <a:t>ComponentWillMount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2" name="Down Arrow 11"/>
                          <p:cNvSpPr/>
                          <p:nvPr/>
                        </p:nvSpPr>
                        <p:spPr>
                          <a:xfrm>
                            <a:off x="1393921" y="4293704"/>
                            <a:ext cx="318052" cy="516835"/>
                          </a:xfrm>
                          <a:prstGeom prst="downArrow">
                            <a:avLst/>
                          </a:prstGeom>
                          <a:solidFill>
                            <a:schemeClr val="tx2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sp>
                    <p:nvSpPr>
                      <p:cNvPr id="5" name="Right Arrow 4"/>
                      <p:cNvSpPr/>
                      <p:nvPr/>
                    </p:nvSpPr>
                    <p:spPr>
                      <a:xfrm>
                        <a:off x="2481034" y="5024229"/>
                        <a:ext cx="648486" cy="427383"/>
                      </a:xfrm>
                      <a:prstGeom prst="rightArrow">
                        <a:avLst/>
                      </a:prstGeom>
                      <a:solidFill>
                        <a:schemeClr val="tx2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4" name="Up Arrow 13"/>
                  <p:cNvSpPr/>
                  <p:nvPr/>
                </p:nvSpPr>
                <p:spPr>
                  <a:xfrm>
                    <a:off x="4120337" y="3945835"/>
                    <a:ext cx="337931" cy="864704"/>
                  </a:xfrm>
                  <a:prstGeom prst="upArrow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37" name="Group 1036"/>
                <p:cNvGrpSpPr/>
                <p:nvPr/>
              </p:nvGrpSpPr>
              <p:grpSpPr>
                <a:xfrm>
                  <a:off x="2619627" y="465829"/>
                  <a:ext cx="9203764" cy="3737729"/>
                  <a:chOff x="2799408" y="225013"/>
                  <a:chExt cx="9203764" cy="3737729"/>
                </a:xfrm>
              </p:grpSpPr>
              <p:sp>
                <p:nvSpPr>
                  <p:cNvPr id="20" name="Right Arrow 19"/>
                  <p:cNvSpPr/>
                  <p:nvPr/>
                </p:nvSpPr>
                <p:spPr>
                  <a:xfrm>
                    <a:off x="5061107" y="3339547"/>
                    <a:ext cx="879966" cy="427383"/>
                  </a:xfrm>
                  <a:prstGeom prst="rightArrow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36" name="Group 1035"/>
                  <p:cNvGrpSpPr/>
                  <p:nvPr/>
                </p:nvGrpSpPr>
                <p:grpSpPr>
                  <a:xfrm>
                    <a:off x="2799408" y="225013"/>
                    <a:ext cx="9203764" cy="3737729"/>
                    <a:chOff x="2799408" y="225013"/>
                    <a:chExt cx="9203764" cy="3737729"/>
                  </a:xfrm>
                </p:grpSpPr>
                <p:sp>
                  <p:nvSpPr>
                    <p:cNvPr id="23" name="Rounded Rectangle 22"/>
                    <p:cNvSpPr/>
                    <p:nvPr/>
                  </p:nvSpPr>
                  <p:spPr>
                    <a:xfrm>
                      <a:off x="5941073" y="3107977"/>
                      <a:ext cx="3182612" cy="854765"/>
                    </a:xfrm>
                    <a:prstGeom prst="roundRect">
                      <a:avLst/>
                    </a:prstGeom>
                    <a:solidFill>
                      <a:schemeClr val="tx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/>
                        <a:t>ShouldComponentUpdate</a:t>
                      </a:r>
                    </a:p>
                    <a:p>
                      <a:pPr algn="ctr"/>
                      <a:r>
                        <a:rPr lang="en-US" dirty="0" smtClean="0"/>
                        <a:t>(next Props, next State)</a:t>
                      </a:r>
                    </a:p>
                  </p:txBody>
                </p:sp>
                <p:grpSp>
                  <p:nvGrpSpPr>
                    <p:cNvPr id="1035" name="Group 1034"/>
                    <p:cNvGrpSpPr/>
                    <p:nvPr/>
                  </p:nvGrpSpPr>
                  <p:grpSpPr>
                    <a:xfrm>
                      <a:off x="2799408" y="225013"/>
                      <a:ext cx="9203764" cy="3667993"/>
                      <a:chOff x="2799408" y="251139"/>
                      <a:chExt cx="9203764" cy="3667993"/>
                    </a:xfrm>
                  </p:grpSpPr>
                  <p:sp>
                    <p:nvSpPr>
                      <p:cNvPr id="26" name="Up Arrow 25"/>
                      <p:cNvSpPr/>
                      <p:nvPr/>
                    </p:nvSpPr>
                    <p:spPr>
                      <a:xfrm>
                        <a:off x="7261247" y="2590422"/>
                        <a:ext cx="334006" cy="511867"/>
                      </a:xfrm>
                      <a:prstGeom prst="upArrow">
                        <a:avLst/>
                      </a:prstGeom>
                      <a:solidFill>
                        <a:schemeClr val="tx2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1033" name="Group 1032"/>
                      <p:cNvGrpSpPr/>
                      <p:nvPr/>
                    </p:nvGrpSpPr>
                    <p:grpSpPr>
                      <a:xfrm>
                        <a:off x="2799408" y="251139"/>
                        <a:ext cx="9203764" cy="3667993"/>
                        <a:chOff x="2799408" y="277264"/>
                        <a:chExt cx="9203764" cy="3667993"/>
                      </a:xfrm>
                    </p:grpSpPr>
                    <p:sp>
                      <p:nvSpPr>
                        <p:cNvPr id="22" name="Rounded Rectangle 21"/>
                        <p:cNvSpPr/>
                        <p:nvPr/>
                      </p:nvSpPr>
                      <p:spPr>
                        <a:xfrm>
                          <a:off x="6049838" y="1709531"/>
                          <a:ext cx="2965082" cy="854765"/>
                        </a:xfrm>
                        <a:prstGeom prst="roundRect">
                          <a:avLst/>
                        </a:prstGeom>
                        <a:solidFill>
                          <a:schemeClr val="tx2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b="1" dirty="0" smtClean="0"/>
                            <a:t>ComponentWillUpdate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(next </a:t>
                          </a:r>
                          <a:r>
                            <a:rPr lang="en-US" dirty="0" smtClean="0"/>
                            <a:t>Props, next State)</a:t>
                          </a:r>
                          <a:endParaRPr lang="en-US" dirty="0" smtClean="0"/>
                        </a:p>
                      </p:txBody>
                    </p:sp>
                    <p:grpSp>
                      <p:nvGrpSpPr>
                        <p:cNvPr id="1032" name="Group 1031"/>
                        <p:cNvGrpSpPr/>
                        <p:nvPr/>
                      </p:nvGrpSpPr>
                      <p:grpSpPr>
                        <a:xfrm>
                          <a:off x="2799408" y="277264"/>
                          <a:ext cx="9203764" cy="3667993"/>
                          <a:chOff x="2799408" y="277264"/>
                          <a:chExt cx="9203764" cy="3667993"/>
                        </a:xfrm>
                      </p:grpSpPr>
                      <p:sp>
                        <p:nvSpPr>
                          <p:cNvPr id="28" name="Right Arrow 27"/>
                          <p:cNvSpPr/>
                          <p:nvPr/>
                        </p:nvSpPr>
                        <p:spPr>
                          <a:xfrm>
                            <a:off x="9014920" y="1975406"/>
                            <a:ext cx="648486" cy="427383"/>
                          </a:xfrm>
                          <a:prstGeom prst="rightArrow">
                            <a:avLst/>
                          </a:prstGeom>
                          <a:solidFill>
                            <a:schemeClr val="tx2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grpSp>
                        <p:nvGrpSpPr>
                          <p:cNvPr id="1031" name="Group 1030"/>
                          <p:cNvGrpSpPr/>
                          <p:nvPr/>
                        </p:nvGrpSpPr>
                        <p:grpSpPr>
                          <a:xfrm>
                            <a:off x="2799408" y="277264"/>
                            <a:ext cx="9203764" cy="3667993"/>
                            <a:chOff x="2805277" y="294446"/>
                            <a:chExt cx="9203764" cy="3667993"/>
                          </a:xfrm>
                        </p:grpSpPr>
                        <p:sp>
                          <p:nvSpPr>
                            <p:cNvPr id="24" name="Rounded Rectangle 23"/>
                            <p:cNvSpPr/>
                            <p:nvPr/>
                          </p:nvSpPr>
                          <p:spPr>
                            <a:xfrm>
                              <a:off x="9663406" y="1756746"/>
                              <a:ext cx="2345635" cy="864704"/>
                            </a:xfrm>
                            <a:prstGeom prst="roundRect">
                              <a:avLst/>
                            </a:prstGeom>
                            <a:solidFill>
                              <a:schemeClr val="tx2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b="1" dirty="0" smtClean="0"/>
                                <a:t>render</a:t>
                              </a:r>
                            </a:p>
                          </p:txBody>
                        </p:sp>
                        <p:grpSp>
                          <p:nvGrpSpPr>
                            <p:cNvPr id="1030" name="Group 1029"/>
                            <p:cNvGrpSpPr/>
                            <p:nvPr/>
                          </p:nvGrpSpPr>
                          <p:grpSpPr>
                            <a:xfrm>
                              <a:off x="2805277" y="294446"/>
                              <a:ext cx="8070577" cy="3667993"/>
                              <a:chOff x="2805277" y="294446"/>
                              <a:chExt cx="8070577" cy="3667993"/>
                            </a:xfrm>
                          </p:grpSpPr>
                          <p:sp>
                            <p:nvSpPr>
                              <p:cNvPr id="15" name="Bent-Up Arrow 14"/>
                              <p:cNvSpPr/>
                              <p:nvPr/>
                            </p:nvSpPr>
                            <p:spPr>
                              <a:xfrm rot="16200000">
                                <a:off x="9369483" y="203159"/>
                                <a:ext cx="1172817" cy="1839925"/>
                              </a:xfrm>
                              <a:prstGeom prst="bentUpArrow">
                                <a:avLst>
                                  <a:gd name="adj1" fmla="val 21610"/>
                                  <a:gd name="adj2" fmla="val 25000"/>
                                  <a:gd name="adj3" fmla="val 26695"/>
                                </a:avLst>
                              </a:prstGeom>
                              <a:solidFill>
                                <a:schemeClr val="tx2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1029" name="Group 1028"/>
                              <p:cNvGrpSpPr/>
                              <p:nvPr/>
                            </p:nvGrpSpPr>
                            <p:grpSpPr>
                              <a:xfrm>
                                <a:off x="2805277" y="294446"/>
                                <a:ext cx="6220148" cy="3667993"/>
                                <a:chOff x="2805277" y="294446"/>
                                <a:chExt cx="6220148" cy="3667993"/>
                              </a:xfrm>
                            </p:grpSpPr>
                            <p:sp>
                              <p:nvSpPr>
                                <p:cNvPr id="21" name="Rounded Rectangle 20"/>
                                <p:cNvSpPr/>
                                <p:nvPr/>
                              </p:nvSpPr>
                              <p:spPr>
                                <a:xfrm>
                                  <a:off x="5842813" y="294446"/>
                                  <a:ext cx="3182612" cy="854765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chemeClr val="tx2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b="1" dirty="0"/>
                                    <a:t>ComponentDidUpdate</a:t>
                                  </a:r>
                                </a:p>
                                <a:p>
                                  <a:pPr algn="ctr"/>
                                  <a:r>
                                    <a:rPr lang="en-US" dirty="0"/>
                                    <a:t>(prev Props, prev State</a:t>
                                  </a:r>
                                  <a:r>
                                    <a:rPr lang="en-US" dirty="0" smtClean="0"/>
                                    <a:t>)</a:t>
                                  </a:r>
                                  <a:endParaRPr lang="en-US" dirty="0"/>
                                </a:p>
                              </p:txBody>
                            </p:sp>
                            <p:grpSp>
                              <p:nvGrpSpPr>
                                <p:cNvPr id="1027" name="Group 1026"/>
                                <p:cNvGrpSpPr/>
                                <p:nvPr/>
                              </p:nvGrpSpPr>
                              <p:grpSpPr>
                                <a:xfrm>
                                  <a:off x="2805277" y="1351724"/>
                                  <a:ext cx="3027031" cy="2610715"/>
                                  <a:chOff x="2805277" y="1351724"/>
                                  <a:chExt cx="3027031" cy="2610715"/>
                                </a:xfrm>
                              </p:grpSpPr>
                              <p:grpSp>
                                <p:nvGrpSpPr>
                                  <p:cNvPr id="63" name="Group 62"/>
                                  <p:cNvGrpSpPr/>
                                  <p:nvPr/>
                                </p:nvGrpSpPr>
                                <p:grpSpPr>
                                  <a:xfrm>
                                    <a:off x="3426610" y="2189098"/>
                                    <a:ext cx="1625882" cy="1773341"/>
                                    <a:chOff x="3426610" y="2189098"/>
                                    <a:chExt cx="1625882" cy="1773341"/>
                                  </a:xfrm>
                                </p:grpSpPr>
                                <p:sp>
                                  <p:nvSpPr>
                                    <p:cNvPr id="16" name="Oval 15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26610" y="3107674"/>
                                      <a:ext cx="1625882" cy="854765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chemeClr val="tx2"/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b="1" dirty="0" smtClean="0"/>
                                        <a:t>WAITING</a:t>
                                      </a:r>
                                      <a:endParaRPr lang="en-US" b="1" dirty="0"/>
                                    </a:p>
                                  </p:txBody>
                                </p:sp>
                                <p:sp>
                                  <p:nvSpPr>
                                    <p:cNvPr id="17" name="Up Arrow 16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120335" y="2189098"/>
                                      <a:ext cx="337931" cy="864704"/>
                                    </a:xfrm>
                                    <a:prstGeom prst="upArrow">
                                      <a:avLst/>
                                    </a:prstGeom>
                                    <a:solidFill>
                                      <a:schemeClr val="tx2"/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/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19" name="Rounded Rectangle 18"/>
                                  <p:cNvSpPr/>
                                  <p:nvPr/>
                                </p:nvSpPr>
                                <p:spPr>
                                  <a:xfrm>
                                    <a:off x="2805277" y="1351724"/>
                                    <a:ext cx="3027031" cy="795127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chemeClr val="tx2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b="1" dirty="0" smtClean="0"/>
                                      <a:t>ComponentWillReceiveProps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b="1" dirty="0" smtClean="0"/>
                                      <a:t>(</a:t>
                                    </a:r>
                                    <a:r>
                                      <a:rPr lang="en-US" dirty="0" smtClean="0"/>
                                      <a:t>next Props)</a:t>
                                    </a:r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</p:grpSp>
          <p:sp>
            <p:nvSpPr>
              <p:cNvPr id="1025" name="TextBox 1024"/>
              <p:cNvSpPr txBox="1"/>
              <p:nvPr/>
            </p:nvSpPr>
            <p:spPr>
              <a:xfrm>
                <a:off x="492010" y="287248"/>
                <a:ext cx="2362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React Lifecycle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2" name="Right Arrow 51"/>
          <p:cNvSpPr/>
          <p:nvPr/>
        </p:nvSpPr>
        <p:spPr>
          <a:xfrm>
            <a:off x="9016878" y="5276524"/>
            <a:ext cx="648486" cy="427383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678938" y="5157954"/>
            <a:ext cx="1193170" cy="70757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874087" y="5332893"/>
            <a:ext cx="77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END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04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act Starter Kit for Firebase - Open Collec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19" y="0"/>
            <a:ext cx="122143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4200" y="698500"/>
            <a:ext cx="7569200" cy="720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REFERENCES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4200" y="1669930"/>
            <a:ext cx="619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4"/>
              </a:rPr>
              <a:t>https://reactjs.org/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84200" y="2236771"/>
            <a:ext cx="993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5"/>
              </a:rPr>
              <a:t>https://www.tutorialspoint.com/reactjs/index.htm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84200" y="2803612"/>
            <a:ext cx="1027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6"/>
              </a:rPr>
              <a:t>https://www.altexsoft.com/blog/engineering/the-good-and-the-bad-of-reactjs-and-react-native</a:t>
            </a:r>
            <a:r>
              <a:rPr lang="en-US" dirty="0" smtClean="0">
                <a:hlinkClick r:id="rId6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5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act Starter Kit for Firebase - Open Collec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43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63600" y="1803400"/>
            <a:ext cx="5384800" cy="10156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sz="6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ANY QUERIES?</a:t>
            </a:r>
            <a:endParaRPr lang="en-US" sz="6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234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6000"/>
                <a:lumOff val="5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act Starter Kit for Firebase - Open Collec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834"/>
            <a:ext cx="122143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63430" y="914400"/>
            <a:ext cx="74805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426131" y="191125"/>
            <a:ext cx="11428685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Meet the TEAM</a:t>
            </a:r>
            <a:r>
              <a:rPr lang="en-US" sz="2400" b="1" dirty="0" smtClean="0">
                <a:solidFill>
                  <a:schemeClr val="bg1"/>
                </a:solidFill>
              </a:rPr>
              <a:t>  (</a:t>
            </a:r>
            <a:r>
              <a:rPr lang="en-US" u="sng" dirty="0">
                <a:solidFill>
                  <a:schemeClr val="bg1"/>
                </a:solidFill>
              </a:rPr>
              <a:t>https://github.com/sudheera96/React---Workshop--</a:t>
            </a:r>
            <a:r>
              <a:rPr lang="en-US" u="sng" dirty="0" smtClean="0">
                <a:solidFill>
                  <a:schemeClr val="bg1"/>
                </a:solidFill>
              </a:rPr>
              <a:t>Team5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  <a:endParaRPr lang="en-US" sz="2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4190"/>
              </p:ext>
            </p:extLst>
          </p:nvPr>
        </p:nvGraphicFramePr>
        <p:xfrm>
          <a:off x="359501" y="883622"/>
          <a:ext cx="11495316" cy="5781928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2873829">
                  <a:extLst>
                    <a:ext uri="{9D8B030D-6E8A-4147-A177-3AD203B41FA5}">
                      <a16:colId xmlns:a16="http://schemas.microsoft.com/office/drawing/2014/main" val="455473690"/>
                    </a:ext>
                  </a:extLst>
                </a:gridCol>
                <a:gridCol w="2873829">
                  <a:extLst>
                    <a:ext uri="{9D8B030D-6E8A-4147-A177-3AD203B41FA5}">
                      <a16:colId xmlns:a16="http://schemas.microsoft.com/office/drawing/2014/main" val="981726277"/>
                    </a:ext>
                  </a:extLst>
                </a:gridCol>
                <a:gridCol w="2873829">
                  <a:extLst>
                    <a:ext uri="{9D8B030D-6E8A-4147-A177-3AD203B41FA5}">
                      <a16:colId xmlns:a16="http://schemas.microsoft.com/office/drawing/2014/main" val="2118579211"/>
                    </a:ext>
                  </a:extLst>
                </a:gridCol>
                <a:gridCol w="2873829">
                  <a:extLst>
                    <a:ext uri="{9D8B030D-6E8A-4147-A177-3AD203B41FA5}">
                      <a16:colId xmlns:a16="http://schemas.microsoft.com/office/drawing/2014/main" val="653967881"/>
                    </a:ext>
                  </a:extLst>
                </a:gridCol>
              </a:tblGrid>
              <a:tr h="30082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52434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Harika Kulkarni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Pruthvi Naskanti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Sri Sudheera Chitipolu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Deekshith Maram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700039"/>
                  </a:ext>
                </a:extLst>
              </a:tr>
              <a:tr h="1048577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bg1"/>
                          </a:solidFill>
                        </a:rPr>
                        <a:t>Subtopics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What is React, Why use of React.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bg1"/>
                          </a:solidFill>
                        </a:rPr>
                        <a:t>Subtopics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- Important Terminologies,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Rendering Elements , JSX , Components and Props.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bg1"/>
                          </a:solidFill>
                        </a:rPr>
                        <a:t>Subtopics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– React Life Cycle.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bg1"/>
                          </a:solidFill>
                        </a:rPr>
                        <a:t>Subtopic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– Demo.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564386"/>
                  </a:ext>
                </a:extLst>
              </a:tr>
              <a:tr h="566661">
                <a:tc>
                  <a:txBody>
                    <a:bodyPr/>
                    <a:lstStyle/>
                    <a:p>
                      <a:r>
                        <a:rPr lang="en-US" sz="1800" b="0" u="sng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https://github.com/KHARIKA17</a:t>
                      </a:r>
                      <a:endParaRPr lang="en-US" sz="18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u="sng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https://github.com/pruthvi-naskanti</a:t>
                      </a:r>
                      <a:endParaRPr lang="en-US" sz="18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sng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https://github.com/sudheera96</a:t>
                      </a:r>
                      <a:endParaRPr lang="en-US" sz="1800" b="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sng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https://github.com/Dixith1196</a:t>
                      </a:r>
                      <a:endParaRPr lang="en-US" sz="1800" b="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227794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75" y="995867"/>
            <a:ext cx="2416629" cy="27840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402" y="1016250"/>
            <a:ext cx="2396035" cy="27207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462" y="1016250"/>
            <a:ext cx="2437809" cy="2758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" t="7848" r="8548" b="9729"/>
          <a:stretch/>
        </p:blipFill>
        <p:spPr>
          <a:xfrm>
            <a:off x="9196680" y="1016251"/>
            <a:ext cx="2426312" cy="27207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0685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6000"/>
                <a:lumOff val="5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321" y="0"/>
            <a:ext cx="12214319" cy="7191962"/>
            <a:chOff x="-22321" y="0"/>
            <a:chExt cx="12214319" cy="7191962"/>
          </a:xfrm>
        </p:grpSpPr>
        <p:pic>
          <p:nvPicPr>
            <p:cNvPr id="1026" name="Picture 2" descr="React Starter Kit for Firebase - Open Collectiv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321" y="0"/>
              <a:ext cx="1221431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87829" y="574766"/>
              <a:ext cx="7527470" cy="6617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bg1"/>
                  </a:solidFill>
                </a:rPr>
                <a:t>What is React?</a:t>
              </a:r>
            </a:p>
            <a:p>
              <a:endParaRPr lang="en-US" sz="3200" b="1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solidFill>
                    <a:schemeClr val="bg1"/>
                  </a:solidFill>
                </a:rPr>
                <a:t>React also known as ReactJS.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chemeClr val="bg1"/>
                  </a:solidFill>
                </a:rPr>
                <a:t>React is a </a:t>
              </a:r>
              <a:r>
                <a:rPr lang="en-US" sz="3200" dirty="0" smtClean="0">
                  <a:solidFill>
                    <a:schemeClr val="bg1"/>
                  </a:solidFill>
                </a:rPr>
                <a:t>JavaScript </a:t>
              </a:r>
              <a:r>
                <a:rPr lang="en-US" sz="3200" dirty="0">
                  <a:solidFill>
                    <a:schemeClr val="bg1"/>
                  </a:solidFill>
                </a:rPr>
                <a:t>library for building user interfaces. </a:t>
              </a:r>
              <a:endParaRPr lang="en-US" sz="32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solidFill>
                    <a:schemeClr val="bg1"/>
                  </a:solidFill>
                </a:rPr>
                <a:t>It is developed and maintained by </a:t>
              </a:r>
              <a:r>
                <a:rPr lang="en-US" sz="3200" dirty="0">
                  <a:solidFill>
                    <a:schemeClr val="bg1"/>
                  </a:solidFill>
                </a:rPr>
                <a:t>F</a:t>
              </a:r>
              <a:r>
                <a:rPr lang="en-US" sz="3200" dirty="0" smtClean="0">
                  <a:solidFill>
                    <a:schemeClr val="bg1"/>
                  </a:solidFill>
                </a:rPr>
                <a:t>acebook and community.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chemeClr val="bg1"/>
                  </a:solidFill>
                </a:rPr>
                <a:t>It is used for handling the view layer for web and mobile </a:t>
              </a:r>
              <a:r>
                <a:rPr lang="en-US" sz="3200" dirty="0" smtClean="0">
                  <a:solidFill>
                    <a:schemeClr val="bg1"/>
                  </a:solidFill>
                </a:rPr>
                <a:t>apps. </a:t>
              </a:r>
            </a:p>
            <a:p>
              <a:r>
                <a:rPr lang="en-US" sz="3200" dirty="0">
                  <a:solidFill>
                    <a:schemeClr val="bg1"/>
                  </a:solidFill>
                </a:rPr>
                <a:t> </a:t>
              </a:r>
              <a:r>
                <a:rPr lang="en-US" sz="3200" dirty="0" smtClean="0">
                  <a:solidFill>
                    <a:schemeClr val="bg1"/>
                  </a:solidFill>
                </a:rPr>
                <a:t>  V part of MVC (Model View Controller)</a:t>
              </a:r>
              <a:endParaRPr lang="en-US" sz="3200" dirty="0">
                <a:solidFill>
                  <a:schemeClr val="bg1"/>
                </a:solidFill>
              </a:endParaRPr>
            </a:p>
            <a:p>
              <a:endParaRPr lang="en-US" sz="3200" dirty="0" smtClean="0">
                <a:solidFill>
                  <a:schemeClr val="bg1"/>
                </a:solidFill>
              </a:endParaRPr>
            </a:p>
            <a:p>
              <a:endParaRPr lang="en-US" sz="3200" dirty="0" smtClean="0">
                <a:solidFill>
                  <a:schemeClr val="bg1"/>
                </a:solidFill>
              </a:endParaRPr>
            </a:p>
            <a:p>
              <a:pPr algn="r"/>
              <a:r>
                <a:rPr lang="en-US" sz="3200" dirty="0" smtClean="0">
                  <a:solidFill>
                    <a:schemeClr val="bg1"/>
                  </a:solidFill>
                </a:rPr>
                <a:t>     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 flipH="1">
              <a:off x="7932419" y="6113416"/>
              <a:ext cx="3713119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Harika Kulkarni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773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6000"/>
                <a:lumOff val="5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2321" y="13063"/>
            <a:ext cx="12214319" cy="6858000"/>
            <a:chOff x="-22321" y="13063"/>
            <a:chExt cx="12214319" cy="6858000"/>
          </a:xfrm>
        </p:grpSpPr>
        <p:pic>
          <p:nvPicPr>
            <p:cNvPr id="1026" name="Picture 2" descr="React Starter Kit for Firebase - Open Collectiv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321" y="13063"/>
              <a:ext cx="1221431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22514" y="365760"/>
              <a:ext cx="10371909" cy="5139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sz="4000" b="1" dirty="0">
                  <a:solidFill>
                    <a:schemeClr val="bg1"/>
                  </a:solidFill>
                </a:rPr>
                <a:t>Why </a:t>
              </a:r>
              <a:r>
                <a:rPr lang="en-US" sz="4000" b="1" dirty="0" smtClean="0">
                  <a:solidFill>
                    <a:schemeClr val="bg1"/>
                  </a:solidFill>
                </a:rPr>
                <a:t>use React?</a:t>
              </a:r>
            </a:p>
            <a:p>
              <a:pPr fontAlgn="base"/>
              <a:endParaRPr lang="en-US" sz="3600" dirty="0" smtClean="0">
                <a:solidFill>
                  <a:schemeClr val="bg1"/>
                </a:solidFill>
              </a:endParaRPr>
            </a:p>
            <a:p>
              <a:pPr marL="457200" indent="-457200" fontAlgn="base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chemeClr val="bg1"/>
                  </a:solidFill>
                </a:rPr>
                <a:t>Simple and easy to implement.</a:t>
              </a:r>
            </a:p>
            <a:p>
              <a:pPr marL="457200" indent="-457200" fontAlgn="base">
                <a:buFont typeface="Arial" panose="020B0604020202020204" pitchFamily="34" charset="0"/>
                <a:buChar char="•"/>
              </a:pPr>
              <a:endParaRPr lang="en-US" sz="2800" dirty="0" smtClean="0">
                <a:solidFill>
                  <a:schemeClr val="bg1"/>
                </a:solidFill>
              </a:endParaRPr>
            </a:p>
            <a:p>
              <a:pPr marL="457200" indent="-457200" fontAlgn="base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chemeClr val="bg1"/>
                  </a:solidFill>
                </a:rPr>
                <a:t>React allows us to create reusable UI components</a:t>
              </a:r>
              <a:br>
                <a:rPr lang="en-US" sz="2800" dirty="0" smtClean="0">
                  <a:solidFill>
                    <a:schemeClr val="bg1"/>
                  </a:solidFill>
                </a:rPr>
              </a:br>
              <a:r>
                <a:rPr lang="en-US" sz="2800" dirty="0" smtClean="0">
                  <a:solidFill>
                    <a:schemeClr val="bg1"/>
                  </a:solidFill>
                </a:rPr>
                <a:t>(extensive code reusability is supported).</a:t>
              </a:r>
            </a:p>
            <a:p>
              <a:pPr marL="457200" indent="-457200" fontAlgn="base">
                <a:buFont typeface="Arial" panose="020B0604020202020204" pitchFamily="34" charset="0"/>
                <a:buChar char="•"/>
              </a:pPr>
              <a:endParaRPr lang="en-US" sz="2800" dirty="0" smtClean="0">
                <a:solidFill>
                  <a:schemeClr val="bg1"/>
                </a:solidFill>
              </a:endParaRPr>
            </a:p>
            <a:p>
              <a:pPr marL="457200" indent="-457200" fontAlgn="base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chemeClr val="bg1"/>
                  </a:solidFill>
                </a:rPr>
                <a:t>ReactJS applications are super easy to test. </a:t>
              </a:r>
              <a:br>
                <a:rPr lang="en-US" sz="2800" dirty="0" smtClean="0">
                  <a:solidFill>
                    <a:schemeClr val="bg1"/>
                  </a:solidFill>
                </a:rPr>
              </a:br>
              <a:r>
                <a:rPr lang="en-US" sz="2800" dirty="0" smtClean="0">
                  <a:solidFill>
                    <a:schemeClr val="bg1"/>
                  </a:solidFill>
                </a:rPr>
                <a:t>React views can be treated as functions of the state, So we can manipulate with the state we pass to the ReactJS view and take a look at the output.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 flipH="1">
            <a:off x="7932419" y="6113416"/>
            <a:ext cx="3713119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Harika Kulkarni</a:t>
            </a:r>
          </a:p>
        </p:txBody>
      </p:sp>
    </p:spTree>
    <p:extLst>
      <p:ext uri="{BB962C8B-B14F-4D97-AF65-F5344CB8AC3E}">
        <p14:creationId xmlns:p14="http://schemas.microsoft.com/office/powerpoint/2010/main" val="33348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6000"/>
                <a:lumOff val="5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act Starter Kit for Firebase - Open Collec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21" y="13063"/>
            <a:ext cx="122143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509451" y="574766"/>
            <a:ext cx="9836332" cy="6021978"/>
            <a:chOff x="509451" y="574766"/>
            <a:chExt cx="9836332" cy="6021978"/>
          </a:xfrm>
        </p:grpSpPr>
        <p:sp>
          <p:nvSpPr>
            <p:cNvPr id="5" name="TextBox 4"/>
            <p:cNvSpPr txBox="1"/>
            <p:nvPr/>
          </p:nvSpPr>
          <p:spPr>
            <a:xfrm>
              <a:off x="509451" y="574766"/>
              <a:ext cx="9836332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sz="4000" b="1" dirty="0">
                  <a:solidFill>
                    <a:schemeClr val="bg1"/>
                  </a:solidFill>
                </a:rPr>
                <a:t>Why </a:t>
              </a:r>
              <a:r>
                <a:rPr lang="en-US" sz="4000" b="1" dirty="0" smtClean="0">
                  <a:solidFill>
                    <a:schemeClr val="bg1"/>
                  </a:solidFill>
                </a:rPr>
                <a:t>use React?</a:t>
              </a:r>
            </a:p>
            <a:p>
              <a:pPr marL="457200" indent="-457200" fontAlgn="base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chemeClr val="bg1"/>
                  </a:solidFill>
                </a:rPr>
                <a:t>It uses Virtual DOM that makes the app fast. </a:t>
              </a:r>
            </a:p>
            <a:p>
              <a:pPr marL="457200" indent="-457200" fontAlgn="base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chemeClr val="bg1"/>
                  </a:solidFill>
                </a:rPr>
                <a:t>Virtual DOM (</a:t>
              </a:r>
              <a:r>
                <a:rPr lang="en-US" sz="2800" dirty="0" err="1" smtClean="0">
                  <a:solidFill>
                    <a:schemeClr val="bg1"/>
                  </a:solidFill>
                </a:rPr>
                <a:t>vDOM</a:t>
              </a:r>
              <a:r>
                <a:rPr lang="en-US" sz="2800" dirty="0" smtClean="0">
                  <a:solidFill>
                    <a:schemeClr val="bg1"/>
                  </a:solidFill>
                </a:rPr>
                <a:t>), as the name suggests, is not a real DOM but its virtual representation.</a:t>
              </a:r>
            </a:p>
            <a:p>
              <a:pPr marL="457200" indent="-457200" fontAlgn="base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chemeClr val="bg1"/>
                  </a:solidFill>
                </a:rPr>
                <a:t>Whenever any element of a website is modified, a </a:t>
              </a:r>
              <a:r>
                <a:rPr lang="en-US" sz="2800" dirty="0" err="1" smtClean="0">
                  <a:solidFill>
                    <a:schemeClr val="bg1"/>
                  </a:solidFill>
                </a:rPr>
                <a:t>vDOM</a:t>
              </a:r>
              <a:r>
                <a:rPr lang="en-US" sz="2800" dirty="0" smtClean="0">
                  <a:solidFill>
                    <a:schemeClr val="bg1"/>
                  </a:solidFill>
                </a:rPr>
                <a:t> is updated. The updated VDOM is then compared against a real DOM using a reconciliation algorithm from React.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322" y="3967844"/>
              <a:ext cx="5476875" cy="2628900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 flipH="1">
            <a:off x="7932419" y="6113416"/>
            <a:ext cx="3713119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Harika Kulkarni</a:t>
            </a:r>
          </a:p>
        </p:txBody>
      </p:sp>
    </p:spTree>
    <p:extLst>
      <p:ext uri="{BB962C8B-B14F-4D97-AF65-F5344CB8AC3E}">
        <p14:creationId xmlns:p14="http://schemas.microsoft.com/office/powerpoint/2010/main" val="182614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6000"/>
                <a:lumOff val="5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act Starter Kit for Firebase - Open Collec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21" y="0"/>
            <a:ext cx="122143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0262" y="587829"/>
            <a:ext cx="764503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Important Terminologies</a:t>
            </a:r>
          </a:p>
          <a:p>
            <a:endParaRPr lang="en-US" sz="4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Rendering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JSX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Props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States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algn="r"/>
            <a:r>
              <a:rPr lang="en-US" sz="3200" dirty="0" smtClean="0">
                <a:solidFill>
                  <a:schemeClr val="bg1"/>
                </a:solidFill>
              </a:rPr>
              <a:t>    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15299" y="6028206"/>
            <a:ext cx="3654335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Pruthvi Naskanti</a:t>
            </a:r>
          </a:p>
        </p:txBody>
      </p:sp>
    </p:spTree>
    <p:extLst>
      <p:ext uri="{BB962C8B-B14F-4D97-AF65-F5344CB8AC3E}">
        <p14:creationId xmlns:p14="http://schemas.microsoft.com/office/powerpoint/2010/main" val="30240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6000"/>
                <a:lumOff val="5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act Starter Kit for Firebase - Open Collec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21" y="0"/>
            <a:ext cx="122143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65760" y="339634"/>
            <a:ext cx="11547566" cy="7409005"/>
            <a:chOff x="365760" y="339634"/>
            <a:chExt cx="11547566" cy="7409005"/>
          </a:xfrm>
        </p:grpSpPr>
        <p:sp>
          <p:nvSpPr>
            <p:cNvPr id="5" name="TextBox 4"/>
            <p:cNvSpPr txBox="1"/>
            <p:nvPr/>
          </p:nvSpPr>
          <p:spPr>
            <a:xfrm>
              <a:off x="365760" y="339634"/>
              <a:ext cx="11547566" cy="7409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bg1"/>
                  </a:solidFill>
                </a:rPr>
                <a:t>Rendering Elements</a:t>
              </a:r>
            </a:p>
            <a:p>
              <a:endParaRPr lang="en-US" sz="1600" b="1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chemeClr val="bg1"/>
                  </a:solidFill>
                </a:rPr>
                <a:t>Elements are the smallest building blocks of React apps.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chemeClr val="bg1"/>
                  </a:solidFill>
                </a:rPr>
                <a:t>React's </a:t>
              </a:r>
              <a:r>
                <a:rPr lang="en-US" sz="2800" dirty="0">
                  <a:solidFill>
                    <a:schemeClr val="bg1"/>
                  </a:solidFill>
                </a:rPr>
                <a:t>goal is in many ways to render HTML in a web page.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chemeClr val="bg1"/>
                  </a:solidFill>
                </a:rPr>
                <a:t>React renders HTML to the webpage by using a function called ReactDOM.render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0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 smtClean="0">
                  <a:solidFill>
                    <a:schemeClr val="bg1"/>
                  </a:solidFill>
                </a:rPr>
                <a:t>The ReactDOM.render() function takes </a:t>
              </a:r>
              <a:br>
                <a:rPr lang="en-US" sz="2400" dirty="0" smtClean="0">
                  <a:solidFill>
                    <a:schemeClr val="bg1"/>
                  </a:solidFill>
                </a:rPr>
              </a:br>
              <a:r>
                <a:rPr lang="en-US" sz="2400" dirty="0" smtClean="0">
                  <a:solidFill>
                    <a:schemeClr val="bg1"/>
                  </a:solidFill>
                </a:rPr>
                <a:t>two arguments ,</a:t>
              </a:r>
              <a:br>
                <a:rPr lang="en-US" sz="2400" dirty="0" smtClean="0">
                  <a:solidFill>
                    <a:schemeClr val="bg1"/>
                  </a:solidFill>
                </a:rPr>
              </a:br>
              <a:r>
                <a:rPr lang="en-US" sz="2400" b="1" dirty="0" smtClean="0">
                  <a:solidFill>
                    <a:schemeClr val="bg1"/>
                  </a:solidFill>
                </a:rPr>
                <a:t>HTML code and HTML element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The root node is the HTML </a:t>
              </a:r>
              <a:r>
                <a:rPr lang="en-US" sz="2400" dirty="0" smtClean="0">
                  <a:solidFill>
                    <a:schemeClr val="bg1"/>
                  </a:solidFill>
                </a:rPr>
                <a:t>element</a:t>
              </a:r>
            </a:p>
            <a:p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r>
                <a:rPr lang="en-US" sz="2400" dirty="0" smtClean="0">
                  <a:solidFill>
                    <a:schemeClr val="bg1"/>
                  </a:solidFill>
                </a:rPr>
                <a:t>   where you </a:t>
              </a:r>
              <a:r>
                <a:rPr lang="en-US" sz="2400" dirty="0">
                  <a:solidFill>
                    <a:schemeClr val="bg1"/>
                  </a:solidFill>
                </a:rPr>
                <a:t>want to display the </a:t>
              </a:r>
              <a:r>
                <a:rPr lang="en-US" sz="2400" dirty="0" smtClean="0">
                  <a:solidFill>
                    <a:schemeClr val="bg1"/>
                  </a:solidFill>
                </a:rPr>
                <a:t>result.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 smtClean="0">
                  <a:solidFill>
                    <a:schemeClr val="bg1"/>
                  </a:solidFill>
                </a:rPr>
                <a:t>It </a:t>
              </a:r>
              <a:r>
                <a:rPr lang="en-US" sz="2400" dirty="0">
                  <a:solidFill>
                    <a:schemeClr val="bg1"/>
                  </a:solidFill>
                </a:rPr>
                <a:t>is like a </a:t>
              </a:r>
              <a:r>
                <a:rPr lang="en-US" sz="2400" i="1" dirty="0">
                  <a:solidFill>
                    <a:schemeClr val="bg1"/>
                  </a:solidFill>
                </a:rPr>
                <a:t>container</a:t>
              </a:r>
              <a:r>
                <a:rPr lang="en-US" sz="2400" dirty="0">
                  <a:solidFill>
                    <a:schemeClr val="bg1"/>
                  </a:solidFill>
                </a:rPr>
                <a:t> for content managed </a:t>
              </a:r>
              <a:r>
                <a:rPr lang="en-US" sz="2400" dirty="0" smtClean="0">
                  <a:solidFill>
                    <a:schemeClr val="bg1"/>
                  </a:solidFill>
                </a:rPr>
                <a:t/>
              </a:r>
              <a:br>
                <a:rPr lang="en-US" sz="2400" dirty="0" smtClean="0">
                  <a:solidFill>
                    <a:schemeClr val="bg1"/>
                  </a:solidFill>
                </a:rPr>
              </a:br>
              <a:r>
                <a:rPr lang="en-US" sz="2400" dirty="0" smtClean="0">
                  <a:solidFill>
                    <a:schemeClr val="bg1"/>
                  </a:solidFill>
                </a:rPr>
                <a:t>by </a:t>
              </a:r>
              <a:r>
                <a:rPr lang="en-US" sz="2400" dirty="0">
                  <a:solidFill>
                    <a:schemeClr val="bg1"/>
                  </a:solidFill>
                </a:rPr>
                <a:t>React.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4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bg1"/>
                </a:solidFill>
              </a:endParaRPr>
            </a:p>
            <a:p>
              <a:endParaRPr lang="en-US" dirty="0" smtClean="0">
                <a:solidFill>
                  <a:schemeClr val="bg1"/>
                </a:solidFill>
              </a:endParaRPr>
            </a:p>
            <a:p>
              <a:pPr algn="r"/>
              <a:r>
                <a:rPr lang="en-US" sz="3200" dirty="0" smtClean="0">
                  <a:solidFill>
                    <a:schemeClr val="bg1"/>
                  </a:solidFill>
                </a:rPr>
                <a:t>     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958" y="2648857"/>
              <a:ext cx="5995852" cy="3366443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8243475" y="6154879"/>
            <a:ext cx="3654335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Pruthvi Naskanti</a:t>
            </a:r>
          </a:p>
        </p:txBody>
      </p:sp>
    </p:spTree>
    <p:extLst>
      <p:ext uri="{BB962C8B-B14F-4D97-AF65-F5344CB8AC3E}">
        <p14:creationId xmlns:p14="http://schemas.microsoft.com/office/powerpoint/2010/main" val="404873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6000"/>
                <a:lumOff val="5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act Starter Kit for Firebase - Open Collec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43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488668" y="365168"/>
            <a:ext cx="9692641" cy="5863129"/>
            <a:chOff x="488668" y="365168"/>
            <a:chExt cx="9692641" cy="5863129"/>
          </a:xfrm>
        </p:grpSpPr>
        <p:sp>
          <p:nvSpPr>
            <p:cNvPr id="5" name="TextBox 4"/>
            <p:cNvSpPr txBox="1"/>
            <p:nvPr/>
          </p:nvSpPr>
          <p:spPr>
            <a:xfrm>
              <a:off x="488668" y="365168"/>
              <a:ext cx="9692641" cy="3447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bg1"/>
                  </a:solidFill>
                </a:rPr>
                <a:t>JSX</a:t>
              </a:r>
            </a:p>
            <a:p>
              <a:endParaRPr lang="en-US" sz="1400" b="1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solidFill>
                    <a:schemeClr val="bg1"/>
                  </a:solidFill>
                </a:rPr>
                <a:t>JSX </a:t>
              </a:r>
              <a:r>
                <a:rPr lang="en-US" sz="3200" dirty="0">
                  <a:solidFill>
                    <a:schemeClr val="bg1"/>
                  </a:solidFill>
                </a:rPr>
                <a:t>stands for JavaScript XML</a:t>
              </a:r>
              <a:r>
                <a:rPr lang="en-US" sz="3200" dirty="0" smtClean="0">
                  <a:solidFill>
                    <a:schemeClr val="bg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chemeClr val="bg1"/>
                  </a:solidFill>
                </a:rPr>
                <a:t>JSX allows us to write HTML in React</a:t>
              </a:r>
              <a:r>
                <a:rPr lang="en-US" sz="3200" dirty="0" smtClean="0">
                  <a:solidFill>
                    <a:schemeClr val="bg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solidFill>
                    <a:schemeClr val="bg1"/>
                  </a:solidFill>
                </a:rPr>
                <a:t>JSX </a:t>
              </a:r>
              <a:r>
                <a:rPr lang="en-US" sz="3200" dirty="0">
                  <a:solidFill>
                    <a:schemeClr val="bg1"/>
                  </a:solidFill>
                </a:rPr>
                <a:t>makes it easier to write and add HTML </a:t>
              </a:r>
              <a:r>
                <a:rPr lang="en-US" sz="3200" dirty="0" smtClean="0">
                  <a:solidFill>
                    <a:schemeClr val="bg1"/>
                  </a:solidFill>
                </a:rPr>
                <a:t>in React</a:t>
              </a:r>
              <a:r>
                <a:rPr lang="en-US" sz="3200" dirty="0">
                  <a:solidFill>
                    <a:schemeClr val="bg1"/>
                  </a:solidFill>
                </a:rPr>
                <a:t>.</a:t>
              </a:r>
              <a:endParaRPr lang="en-US" sz="3200" dirty="0" smtClean="0">
                <a:solidFill>
                  <a:schemeClr val="bg1"/>
                </a:solidFill>
              </a:endParaRP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 Example: with JSX and without JSX</a:t>
              </a:r>
            </a:p>
            <a:p>
              <a:endParaRPr lang="en-US" dirty="0" smtClean="0">
                <a:solidFill>
                  <a:schemeClr val="bg1"/>
                </a:solidFill>
              </a:endParaRPr>
            </a:p>
            <a:p>
              <a:pPr algn="r"/>
              <a:r>
                <a:rPr lang="en-US" sz="3200" dirty="0" smtClean="0">
                  <a:solidFill>
                    <a:schemeClr val="bg1"/>
                  </a:solidFill>
                </a:rPr>
                <a:t>     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74" y="3359379"/>
              <a:ext cx="7306695" cy="1371791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826" y="4999401"/>
              <a:ext cx="7268589" cy="1228896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8115299" y="6028206"/>
            <a:ext cx="3654335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Pruthvi Naskanti</a:t>
            </a:r>
          </a:p>
        </p:txBody>
      </p:sp>
    </p:spTree>
    <p:extLst>
      <p:ext uri="{BB962C8B-B14F-4D97-AF65-F5344CB8AC3E}">
        <p14:creationId xmlns:p14="http://schemas.microsoft.com/office/powerpoint/2010/main" val="60004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6000"/>
                <a:lumOff val="5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2321" y="0"/>
            <a:ext cx="12214319" cy="6858000"/>
            <a:chOff x="-22321" y="0"/>
            <a:chExt cx="12214319" cy="6858000"/>
          </a:xfrm>
        </p:grpSpPr>
        <p:pic>
          <p:nvPicPr>
            <p:cNvPr id="1026" name="Picture 2" descr="React Starter Kit for Firebase - Open Collectiv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321" y="0"/>
              <a:ext cx="1221431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26571" y="393905"/>
              <a:ext cx="7984672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Components &amp; </a:t>
              </a:r>
              <a:r>
                <a:rPr lang="en-US" sz="4000" b="1" dirty="0" smtClean="0">
                  <a:solidFill>
                    <a:schemeClr val="bg1"/>
                  </a:solidFill>
                </a:rPr>
                <a:t>Props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Components in React are independent, reusable pieces of </a:t>
              </a:r>
              <a:r>
                <a:rPr lang="en-US" dirty="0" smtClean="0">
                  <a:solidFill>
                    <a:schemeClr val="bg1"/>
                  </a:solidFill>
                </a:rPr>
                <a:t>UI.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</a:rPr>
                <a:t>Components </a:t>
              </a:r>
              <a:r>
                <a:rPr lang="en-US" dirty="0">
                  <a:solidFill>
                    <a:schemeClr val="bg1"/>
                  </a:solidFill>
                </a:rPr>
                <a:t>is like JavaScript </a:t>
              </a:r>
              <a:r>
                <a:rPr lang="en-US" dirty="0" smtClean="0">
                  <a:solidFill>
                    <a:schemeClr val="bg1"/>
                  </a:solidFill>
                </a:rPr>
                <a:t>functions.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b="1" dirty="0">
                <a:solidFill>
                  <a:schemeClr val="bg1"/>
                </a:solidFill>
              </a:endParaRPr>
            </a:p>
            <a:p>
              <a:r>
                <a:rPr lang="en-US" dirty="0">
                  <a:hlinkClick r:id="rId4"/>
                </a:rPr>
                <a:t/>
              </a:r>
              <a:br>
                <a:rPr lang="en-US" dirty="0">
                  <a:hlinkClick r:id="rId4"/>
                </a:rPr>
              </a:br>
              <a:endParaRPr lang="en-US" sz="4000" b="1" dirty="0" smtClean="0">
                <a:solidFill>
                  <a:schemeClr val="bg1"/>
                </a:solidFill>
              </a:endParaRPr>
            </a:p>
            <a:p>
              <a:endParaRPr lang="en-US" sz="3600" b="1" dirty="0" smtClean="0">
                <a:solidFill>
                  <a:schemeClr val="bg1"/>
                </a:solidFill>
              </a:endParaRPr>
            </a:p>
            <a:p>
              <a:pPr algn="r"/>
              <a:endParaRPr lang="en-US" sz="3200" dirty="0">
                <a:solidFill>
                  <a:schemeClr val="bg1"/>
                </a:solidFill>
              </a:endParaRPr>
            </a:p>
            <a:p>
              <a:pPr algn="r"/>
              <a:r>
                <a:rPr lang="en-US" sz="3200" dirty="0" smtClean="0">
                  <a:solidFill>
                    <a:schemeClr val="bg1"/>
                  </a:solidFill>
                </a:rPr>
                <a:t>     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59" t="21848" r="21214" b="53997"/>
            <a:stretch/>
          </p:blipFill>
          <p:spPr>
            <a:xfrm>
              <a:off x="846631" y="1980515"/>
              <a:ext cx="5238207" cy="125403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26571" y="3711687"/>
              <a:ext cx="45085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</a:rPr>
                <a:t>Props get passed to the components.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</a:rPr>
                <a:t>Function parameters.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</a:rPr>
                <a:t>Props are immutable.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</a:rPr>
                <a:t>Props- Functional Components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</a:rPr>
                <a:t>this.props – Class Components</a:t>
              </a:r>
            </a:p>
            <a:p>
              <a:endParaRPr lang="en-US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823200" y="6096000"/>
              <a:ext cx="345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115299" y="6028206"/>
            <a:ext cx="3654335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Pruthvi Naskanti</a:t>
            </a:r>
          </a:p>
        </p:txBody>
      </p:sp>
    </p:spTree>
    <p:extLst>
      <p:ext uri="{BB962C8B-B14F-4D97-AF65-F5344CB8AC3E}">
        <p14:creationId xmlns:p14="http://schemas.microsoft.com/office/powerpoint/2010/main" val="199765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a:spPr>
      <a:bodyPr wrap="square" rtlCol="0">
        <a:spAutoFit/>
      </a:bodyPr>
      <a:lstStyle>
        <a:defPPr>
          <a:defRPr sz="6000" b="1" spc="50" dirty="0" smtClean="0">
            <a:ln w="9525" cmpd="sng">
              <a:solidFill>
                <a:schemeClr val="accent1"/>
              </a:solidFill>
              <a:prstDash val="solid"/>
            </a:ln>
            <a:solidFill>
              <a:srgbClr val="70AD47">
                <a:tint val="1000"/>
              </a:srgbClr>
            </a:solidFill>
            <a:effectLst>
              <a:glow rad="38100">
                <a:schemeClr val="accent1">
                  <a:alpha val="40000"/>
                </a:schemeClr>
              </a:glow>
            </a:effectLst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596</Words>
  <Application>Microsoft Office PowerPoint</Application>
  <PresentationFormat>Widescreen</PresentationFormat>
  <Paragraphs>161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Chitipolu,Sri Sudheera</dc:creator>
  <cp:lastModifiedBy>Chitipolu,Sri Sudheera</cp:lastModifiedBy>
  <cp:revision>104</cp:revision>
  <dcterms:created xsi:type="dcterms:W3CDTF">2020-04-01T04:25:56Z</dcterms:created>
  <dcterms:modified xsi:type="dcterms:W3CDTF">2020-04-14T03:46:29Z</dcterms:modified>
</cp:coreProperties>
</file>