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embeddedFontLst>
    <p:embeddedFont>
      <p:font typeface="Verdana" panose="020B0604030504040204"/>
      <p:regular r:id="rId25"/>
      <p:bold r:id="rId26"/>
      <p:italic r:id="rId27"/>
      <p:boldItalic r:id="rId28"/>
    </p:embeddedFont>
    <p:embeddedFont>
      <p:font typeface="Arial Narrow" panose="020B06060202020302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95" userDrawn="1">
          <p15:clr>
            <a:srgbClr val="000000"/>
          </p15:clr>
        </p15:guide>
        <p15:guide id="2" orient="horz" pos="0" userDrawn="1">
          <p15:clr>
            <a:srgbClr val="000000"/>
          </p15:clr>
        </p15:guide>
        <p15:guide id="3" orient="horz" pos="5" userDrawn="1">
          <p15:clr>
            <a:srgbClr val="000000"/>
          </p15:clr>
        </p15:guide>
        <p15:guide id="4" orient="horz" pos="4138" userDrawn="1">
          <p15:clr>
            <a:srgbClr val="000000"/>
          </p15:clr>
        </p15:guide>
        <p15:guide id="5" orient="horz" pos="799" userDrawn="1">
          <p15:clr>
            <a:srgbClr val="000000"/>
          </p15:clr>
        </p15:guide>
        <p15:guide id="6" orient="horz" pos="3971" userDrawn="1">
          <p15:clr>
            <a:srgbClr val="000000"/>
          </p15:clr>
        </p15:guide>
        <p15:guide id="7" pos="295" userDrawn="1">
          <p15:clr>
            <a:srgbClr val="000000"/>
          </p15:clr>
        </p15:guide>
        <p15:guide id="8" pos="64" userDrawn="1">
          <p15:clr>
            <a:srgbClr val="000000"/>
          </p15:clr>
        </p15:guide>
        <p15:guide id="9" pos="589" userDrawn="1">
          <p15:clr>
            <a:srgbClr val="000000"/>
          </p15:clr>
        </p15:guide>
        <p15:guide id="10" pos="5534" userDrawn="1">
          <p15:clr>
            <a:srgbClr val="000000"/>
          </p15:clr>
        </p15:guide>
        <p15:guide id="11" pos="5391" userDrawn="1">
          <p15:clr>
            <a:srgbClr val="000000"/>
          </p15:clr>
        </p15:guide>
        <p15:guide id="12" pos="5759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330" y="62"/>
      </p:cViewPr>
      <p:guideLst>
        <p:guide orient="horz" pos="295"/>
        <p:guide orient="horz"/>
        <p:guide orient="horz" pos="5"/>
        <p:guide orient="horz" pos="4138"/>
        <p:guide orient="horz" pos="799"/>
        <p:guide orient="horz" pos="3971"/>
        <p:guide pos="295"/>
        <p:guide pos="64"/>
        <p:guide pos="589"/>
        <p:guide pos="5534"/>
        <p:guide pos="5391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1969182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1" name="Google Shape;141;g381969182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19691825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g3819691825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19a9b0893_6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9" name="Google Shape;159;g3819a9b0893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19a9b0893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9" name="Google Shape;169;g3819a9b0893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19a9b0893_6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9" name="Google Shape;179;g3819a9b0893_6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19691825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8" name="Google Shape;188;g3819691825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19a9b0893_6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7" name="Google Shape;197;g3819a9b0893_6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136e5098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8" name="Google Shape;68;g38136e5098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136e5098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7" name="Google Shape;77;g38136e5098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136e5098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6" name="Google Shape;86;g38136e5098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136e5098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7" name="Google Shape;97;g38136e5098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157524d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6" name="Google Shape;106;g38157524d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157524da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4" name="Google Shape;124;g38157524da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157524da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4" name="Google Shape;124;g38157524da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 schwarze Schrift">
  <p:cSld name="Titelfolie schwarze Schrif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/>
          <p:nvPr/>
        </p:nvSpPr>
        <p:spPr>
          <a:xfrm>
            <a:off x="0" y="1268413"/>
            <a:ext cx="8785225" cy="5310000"/>
          </a:xfrm>
          <a:custGeom>
            <a:avLst/>
            <a:gdLst/>
            <a:ahLst/>
            <a:cxnLst/>
            <a:rect l="l" t="t" r="r" b="b"/>
            <a:pathLst>
              <a:path w="691" h="418" extrusionOk="0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" name="Google Shape;19;p5"/>
          <p:cNvSpPr/>
          <p:nvPr/>
        </p:nvSpPr>
        <p:spPr>
          <a:xfrm>
            <a:off x="0" y="6570000"/>
            <a:ext cx="8785225" cy="2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" name="Google Shape;20;p5"/>
          <p:cNvSpPr txBox="1">
            <a:spLocks noGrp="1"/>
          </p:cNvSpPr>
          <p:nvPr>
            <p:ph type="ctrTitle"/>
          </p:nvPr>
        </p:nvSpPr>
        <p:spPr>
          <a:xfrm>
            <a:off x="2698749" y="1808163"/>
            <a:ext cx="5814287" cy="89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2698750" y="3136896"/>
            <a:ext cx="4708536" cy="30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  <a:defRPr sz="1800" b="0" i="1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R="0" lvl="1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 Narrow" panose="020B0606020202030204"/>
              <a:buNone/>
              <a:defRPr sz="28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R="0" lvl="2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 Narrow" panose="020B0606020202030204"/>
              <a:buNone/>
              <a:defRPr sz="24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R="0" lvl="3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Narrow" panose="020B0606020202030204"/>
              <a:buNone/>
              <a:defRPr sz="20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R="0" lvl="4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Narrow" panose="020B0606020202030204"/>
              <a:buNone/>
              <a:defRPr sz="20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R="0"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Narrow" panose="020B0606020202030204"/>
              <a:buNone/>
              <a:defRPr sz="20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R="0"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Narrow" panose="020B0606020202030204"/>
              <a:buNone/>
              <a:defRPr sz="20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R="0"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Narrow" panose="020B0606020202030204"/>
              <a:buNone/>
              <a:defRPr sz="20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R="0"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 Narrow" panose="020B0606020202030204"/>
              <a:buNone/>
              <a:defRPr sz="2000" b="0" i="0" u="none" strike="noStrike" cap="none">
                <a:solidFill>
                  <a:srgbClr val="888888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65" cy="28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folie">
  <p:cSld name="Textfoli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935038" y="2844792"/>
            <a:ext cx="7578725" cy="345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 panose="020B0606020202030204"/>
              <a:buNone/>
              <a:defRPr sz="12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 panose="020B0606020202030204"/>
              <a:buNone/>
              <a:defRPr sz="10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935038" y="2443149"/>
            <a:ext cx="7578725" cy="36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  <a:defRPr sz="1800" b="1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 panose="020B0606020202030204"/>
              <a:buNone/>
              <a:defRPr sz="12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 panose="020B0606020202030204"/>
              <a:buNone/>
              <a:defRPr sz="10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35038" y="1822427"/>
            <a:ext cx="7578725" cy="4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65" cy="28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/Bildfolie Universität">
  <p:cSld name="Text-/Bildfolie Universitä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935038" y="2844792"/>
            <a:ext cx="5040000" cy="1424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 panose="020B0606020202030204"/>
              <a:buNone/>
              <a:defRPr sz="12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 panose="020B0606020202030204"/>
              <a:buNone/>
              <a:defRPr sz="10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34" name="Google Shape;34;p7"/>
          <p:cNvSpPr txBox="1">
            <a:spLocks noGrp="1"/>
          </p:cNvSpPr>
          <p:nvPr>
            <p:ph type="body" idx="2"/>
          </p:nvPr>
        </p:nvSpPr>
        <p:spPr>
          <a:xfrm>
            <a:off x="935038" y="2443149"/>
            <a:ext cx="5040000" cy="36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  <a:defRPr sz="1800" b="1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 panose="020B0606020202030204"/>
              <a:buNone/>
              <a:defRPr sz="12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 panose="020B0606020202030204"/>
              <a:buNone/>
              <a:defRPr sz="10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35" name="Google Shape;35;p7"/>
          <p:cNvSpPr>
            <a:spLocks noGrp="1"/>
          </p:cNvSpPr>
          <p:nvPr>
            <p:ph type="pic" idx="3"/>
          </p:nvPr>
        </p:nvSpPr>
        <p:spPr>
          <a:xfrm>
            <a:off x="6726267" y="2004993"/>
            <a:ext cx="2205009" cy="1497033"/>
          </a:xfrm>
          <a:prstGeom prst="rect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7"/>
          <p:cNvSpPr>
            <a:spLocks noGrp="1"/>
          </p:cNvSpPr>
          <p:nvPr>
            <p:ph type="pic" idx="4"/>
          </p:nvPr>
        </p:nvSpPr>
        <p:spPr>
          <a:xfrm>
            <a:off x="6215085" y="3538540"/>
            <a:ext cx="1643085" cy="2765424"/>
          </a:xfrm>
          <a:prstGeom prst="rect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7"/>
          <p:cNvSpPr txBox="1">
            <a:spLocks noGrp="1"/>
          </p:cNvSpPr>
          <p:nvPr>
            <p:ph type="body" idx="5"/>
          </p:nvPr>
        </p:nvSpPr>
        <p:spPr>
          <a:xfrm>
            <a:off x="935037" y="4268799"/>
            <a:ext cx="5040000" cy="203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L="914400" marR="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−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A99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4A99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Char char="»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Char char="»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Char char="»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Char char="»"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935038" y="1822427"/>
            <a:ext cx="7578725" cy="4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65" cy="28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-/Bildfolie">
  <p:cSld name="Text-/Bildfoli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935038" y="2844792"/>
            <a:ext cx="4986354" cy="3459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  <a:defRPr sz="18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 panose="020B0606020202030204"/>
              <a:buNone/>
              <a:defRPr sz="12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 panose="020B0606020202030204"/>
              <a:buNone/>
              <a:defRPr sz="10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935038" y="2443149"/>
            <a:ext cx="4986354" cy="36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  <a:defRPr sz="1800" b="1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Narrow" panose="020B0606020202030204"/>
              <a:buNone/>
              <a:defRPr sz="12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 panose="020B0606020202030204"/>
              <a:buNone/>
              <a:defRPr sz="10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 panose="020B0606020202030204"/>
              <a:buNone/>
              <a:defRPr sz="900" b="0" i="0" u="none" strike="noStrike" cap="none">
                <a:solidFill>
                  <a:schemeClr val="dk1"/>
                </a:solidFill>
                <a:latin typeface="Arial Narrow" panose="020B0606020202030204"/>
                <a:ea typeface="Arial Narrow" panose="020B0606020202030204"/>
                <a:cs typeface="Arial Narrow" panose="020B0606020202030204"/>
                <a:sym typeface="Arial Narrow" panose="020B0606020202030204"/>
              </a:defRPr>
            </a:lvl9pPr>
          </a:lstStyle>
          <a:p/>
        </p:txBody>
      </p:sp>
      <p:sp>
        <p:nvSpPr>
          <p:cNvPr id="45" name="Google Shape;45;p8"/>
          <p:cNvSpPr>
            <a:spLocks noGrp="1"/>
          </p:cNvSpPr>
          <p:nvPr>
            <p:ph type="pic" idx="3"/>
          </p:nvPr>
        </p:nvSpPr>
        <p:spPr>
          <a:xfrm>
            <a:off x="5922981" y="1493811"/>
            <a:ext cx="2862244" cy="4746690"/>
          </a:xfrm>
          <a:prstGeom prst="rect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35038" y="1822427"/>
            <a:ext cx="7578725" cy="4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65" cy="28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/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6575425"/>
            <a:ext cx="8785225" cy="28799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lt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935038" y="1822427"/>
            <a:ext cx="7578725" cy="40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accent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2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/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65" cy="28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/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  <a:defRPr sz="800" b="0" i="0" u="none" strike="noStrike" cap="none">
                <a:solidFill>
                  <a:srgbClr val="FFFFFF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5" name="Google Shape;15;p4"/>
          <p:cNvSpPr/>
          <p:nvPr/>
        </p:nvSpPr>
        <p:spPr>
          <a:xfrm>
            <a:off x="0" y="1268413"/>
            <a:ext cx="8785225" cy="5310000"/>
          </a:xfrm>
          <a:custGeom>
            <a:avLst/>
            <a:gdLst/>
            <a:ahLst/>
            <a:cxnLst/>
            <a:rect l="l" t="t" r="r" b="b"/>
            <a:pathLst>
              <a:path w="691" h="418" extrusionOk="0">
                <a:moveTo>
                  <a:pt x="0" y="0"/>
                </a:moveTo>
                <a:lnTo>
                  <a:pt x="673" y="0"/>
                </a:lnTo>
                <a:cubicBezTo>
                  <a:pt x="683" y="0"/>
                  <a:pt x="691" y="9"/>
                  <a:pt x="691" y="19"/>
                </a:cubicBezTo>
                <a:lnTo>
                  <a:pt x="691" y="418"/>
                </a:lnTo>
                <a:lnTo>
                  <a:pt x="0" y="418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68313" y="332656"/>
            <a:ext cx="3204000" cy="6572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530371" y="1435099"/>
            <a:ext cx="7734900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de-DE" sz="3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Knee Osteoarthritis Classification Using Vibroarthrography</a:t>
            </a:r>
            <a:endParaRPr sz="38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218233" y="5713606"/>
            <a:ext cx="3069000" cy="14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Guided by:</a:t>
            </a:r>
            <a:br>
              <a:rPr lang="de-DE" sz="28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sz="2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Shailendra </a:t>
            </a:r>
            <a:r>
              <a:rPr lang="en-US" altLang="de-DE" sz="2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</a:t>
            </a:r>
            <a:r>
              <a:rPr lang="de-DE" sz="2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upta</a:t>
            </a:r>
            <a:endParaRPr sz="26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347997" y="4928724"/>
            <a:ext cx="2733675" cy="206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28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Presented by:</a:t>
            </a:r>
            <a:br>
              <a:rPr lang="de-DE" sz="27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sz="2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Kanak Jyoti Pruthvi V</a:t>
            </a:r>
            <a:br>
              <a:rPr lang="de-DE" sz="2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sz="2600" b="1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Resmita Raju</a:t>
            </a:r>
            <a:endParaRPr sz="26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196918257_0_0"/>
          <p:cNvSpPr txBox="1">
            <a:spLocks noGrp="1"/>
          </p:cNvSpPr>
          <p:nvPr>
            <p:ph type="title"/>
          </p:nvPr>
        </p:nvSpPr>
        <p:spPr>
          <a:xfrm>
            <a:off x="754115" y="1378902"/>
            <a:ext cx="7578725" cy="61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Model Implementation</a:t>
            </a:r>
            <a:endParaRPr lang="de-DE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5" name="Google Shape;145;g38196918257_0_0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46" name="Google Shape;146;g38196918257_0_0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47" name="Google Shape;147;g38196918257_0_0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02692" y="2120818"/>
            <a:ext cx="8356348" cy="5275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6400" lvl="0" indent="-285750">
              <a:lnSpc>
                <a:spcPct val="115000"/>
              </a:lnSpc>
              <a:spcBef>
                <a:spcPts val="1200"/>
              </a:spcBef>
              <a:buSzPts val="1700"/>
              <a:buFont typeface="Arial" panose="020B0604020202020204" pitchFamily="34" charset="0"/>
              <a:buChar char="•"/>
            </a:pPr>
            <a:r>
              <a:rPr lang="de-DE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Algorithms used</a:t>
            </a:r>
            <a:r>
              <a:rPr lang="de-DE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de-DE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>
              <a:lnSpc>
                <a:spcPct val="115000"/>
              </a:lnSpc>
              <a:spcBef>
                <a:spcPts val="1200"/>
              </a:spcBef>
            </a:pPr>
            <a:r>
              <a:rPr lang="de-DE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KNN (k=5)</a:t>
            </a:r>
            <a:r>
              <a:rPr lang="de-DE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→ baseline performance.</a:t>
            </a:r>
            <a:endParaRPr lang="de-DE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>
              <a:lnSpc>
                <a:spcPct val="115000"/>
              </a:lnSpc>
            </a:pPr>
            <a:r>
              <a:rPr lang="de-DE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SVM (linear kernel)</a:t>
            </a:r>
            <a:r>
              <a:rPr lang="de-DE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→ strong separation, better than KNN.</a:t>
            </a:r>
            <a:endParaRPr lang="de-DE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>
              <a:lnSpc>
                <a:spcPct val="115000"/>
              </a:lnSpc>
            </a:pPr>
            <a:r>
              <a:rPr lang="de-DE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Random Forest</a:t>
            </a:r>
            <a:r>
              <a:rPr lang="de-DE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→ ensemble learning with feature importance analysis.</a:t>
            </a:r>
            <a:endParaRPr lang="de-DE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-285750">
              <a:lnSpc>
                <a:spcPct val="150000"/>
              </a:lnSpc>
              <a:spcBef>
                <a:spcPts val="1200"/>
              </a:spcBef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Multi-output classification</a:t>
            </a:r>
            <a:b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Predictions made for:  Knee Condition, Severity Level, Treatment Advised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Training &amp; Testing</a:t>
            </a:r>
            <a:br>
              <a:rPr lang="en-US" sz="16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80% training, 20% testing split</a:t>
            </a:r>
            <a:b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StandardScaler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used for feature normalization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Hyperparameter tuning performed via cross-validation and </a:t>
            </a:r>
            <a:r>
              <a:rPr lang="en-US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GridSearchCV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find the best settings for each model.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6400" lvl="0" indent="-285750">
              <a:lnSpc>
                <a:spcPct val="150000"/>
              </a:lnSpc>
              <a:buSzPts val="17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importances analyzed to understand which vibration characteristics drive predictions</a:t>
            </a: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0650" lvl="0">
              <a:buSzPts val="1700"/>
            </a:pPr>
            <a:endParaRPr lang="en-US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>
              <a:lnSpc>
                <a:spcPct val="115000"/>
              </a:lnSpc>
            </a:pPr>
            <a:endParaRPr lang="de-DE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>
              <a:lnSpc>
                <a:spcPct val="115000"/>
              </a:lnSpc>
            </a:pPr>
            <a:endParaRPr lang="en-IN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196918257_0_8"/>
          <p:cNvSpPr txBox="1">
            <a:spLocks noGrp="1"/>
          </p:cNvSpPr>
          <p:nvPr>
            <p:ph type="title"/>
          </p:nvPr>
        </p:nvSpPr>
        <p:spPr>
          <a:xfrm>
            <a:off x="561200" y="1118131"/>
            <a:ext cx="7578725" cy="628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Results and Evaluation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53" name="Google Shape;153;g38196918257_0_8"/>
          <p:cNvSpPr txBox="1">
            <a:spLocks noGrp="1"/>
          </p:cNvSpPr>
          <p:nvPr>
            <p:ph type="body" idx="1"/>
          </p:nvPr>
        </p:nvSpPr>
        <p:spPr>
          <a:xfrm>
            <a:off x="383062" y="2028138"/>
            <a:ext cx="7935000" cy="40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1600" b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KNN:</a:t>
            </a:r>
            <a:endParaRPr sz="1600" b="1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knee_condition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0.87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severity_level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0.51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treatment_advised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0.74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1600" b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SVM:</a:t>
            </a:r>
            <a:endParaRPr sz="1600" b="1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knee_condition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0.88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severity_level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0.55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treatment_advised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0.77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1600" b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Random Forest:</a:t>
            </a:r>
            <a:endParaRPr sz="1600" b="1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knee_condition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0.88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severity_level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0.54</a:t>
            </a:r>
            <a:endParaRPr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sz="1600" i="1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treatment_advised</a:t>
            </a:r>
            <a:r>
              <a:rPr lang="de-DE" sz="1600" dirty="0">
                <a:latin typeface="Times New Roman" panose="02020603050405020304" charset="0"/>
                <a:ea typeface="Arial" panose="020B0604020202020204"/>
                <a:cs typeface="Times New Roman" panose="02020603050405020304" charset="0"/>
                <a:sym typeface="Arial" panose="020B0604020202020204"/>
              </a:rPr>
              <a:t> → 0.77</a:t>
            </a:r>
            <a:endParaRPr lang="de-DE" sz="1600" dirty="0">
              <a:latin typeface="Times New Roman" panose="02020603050405020304" charset="0"/>
              <a:ea typeface="Arial" panose="020B0604020202020204"/>
              <a:cs typeface="Times New Roman" panose="02020603050405020304" charset="0"/>
              <a:sym typeface="Arial" panose="020B0604020202020204"/>
            </a:endParaRPr>
          </a:p>
          <a:p>
            <a:pPr marL="1397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/>
            </a:pPr>
            <a:r>
              <a:rPr lang="de-DE" sz="1600" dirty="0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Severity level prediction was challenging due to class overlap.</a:t>
            </a:r>
            <a:endParaRPr sz="1600" dirty="0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2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</a:pPr>
            <a:endParaRPr sz="23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</a:pPr>
            <a:endParaRPr sz="17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54" name="Google Shape;154;g38196918257_0_8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55" name="Google Shape;155;g38196918257_0_8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56" name="Google Shape;156;g38196918257_0_8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19a9b0893_6_4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900"/>
              <a:t>22.09.2025</a:t>
            </a:r>
            <a:endParaRPr sz="700"/>
          </a:p>
        </p:txBody>
      </p:sp>
      <p:sp>
        <p:nvSpPr>
          <p:cNvPr id="162" name="Google Shape;162;g3819a9b0893_6_4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 sz="1100"/>
            </a:fld>
            <a:endParaRPr sz="1100"/>
          </a:p>
        </p:txBody>
      </p:sp>
      <p:sp>
        <p:nvSpPr>
          <p:cNvPr id="163" name="Google Shape;163;g3819a9b0893_6_4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1000"/>
              <a:t>©  2009  UNIVERSITÄT ROSTOCK  |  VERWALTUNG</a:t>
            </a:r>
            <a:endParaRPr lang="de-DE" sz="1000"/>
          </a:p>
        </p:txBody>
      </p:sp>
      <p:pic>
        <p:nvPicPr>
          <p:cNvPr id="164" name="Google Shape;164;g3819a9b0893_6_4" title="Screenshot 2025-09-22 011433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960" y="1760035"/>
            <a:ext cx="4341866" cy="2179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5" name="Google Shape;165;g3819a9b0893_6_4" title="Screenshot 2025-09-22 011439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408206" y="1760035"/>
            <a:ext cx="4341866" cy="2179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6" name="Google Shape;166;g3819a9b0893_6_4" title="Screenshot 2025-09-22 011447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120939" y="3953820"/>
            <a:ext cx="4644870" cy="2179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19a9b0893_6_41"/>
          <p:cNvSpPr txBox="1">
            <a:spLocks noGrp="1"/>
          </p:cNvSpPr>
          <p:nvPr>
            <p:ph type="title"/>
          </p:nvPr>
        </p:nvSpPr>
        <p:spPr>
          <a:xfrm>
            <a:off x="616585" y="1178466"/>
            <a:ext cx="7578725" cy="62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User Interface (UI) Showcase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2" name="Google Shape;172;g3819a9b0893_6_41"/>
          <p:cNvSpPr txBox="1">
            <a:spLocks noGrp="1"/>
          </p:cNvSpPr>
          <p:nvPr>
            <p:ph type="body" idx="1"/>
          </p:nvPr>
        </p:nvSpPr>
        <p:spPr>
          <a:xfrm>
            <a:off x="616975" y="2169125"/>
            <a:ext cx="7578600" cy="4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de-DE" sz="1100" i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br>
              <a:rPr lang="de-DE" sz="11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sz="11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b="1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</a:pPr>
            <a:endParaRPr sz="20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73" name="Google Shape;173;g3819a9b0893_6_41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74" name="Google Shape;174;g3819a9b0893_6_41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75" name="Google Shape;175;g3819a9b0893_6_41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  <p:pic>
        <p:nvPicPr>
          <p:cNvPr id="176" name="Google Shape;176;g3819a9b0893_6_41" title="Screenshot 2025-09-22 013924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8313" y="2169118"/>
            <a:ext cx="7803760" cy="4178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19a9b0893_6_12"/>
          <p:cNvSpPr txBox="1">
            <a:spLocks noGrp="1"/>
          </p:cNvSpPr>
          <p:nvPr>
            <p:ph type="title"/>
          </p:nvPr>
        </p:nvSpPr>
        <p:spPr>
          <a:xfrm>
            <a:off x="617220" y="1380983"/>
            <a:ext cx="75786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Challenges &amp; Limitations</a:t>
            </a:r>
            <a:endParaRPr lang="de-DE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2" name="Google Shape;182;g3819a9b0893_6_12"/>
          <p:cNvSpPr txBox="1">
            <a:spLocks noGrp="1"/>
          </p:cNvSpPr>
          <p:nvPr>
            <p:ph type="body" idx="1"/>
          </p:nvPr>
        </p:nvSpPr>
        <p:spPr>
          <a:xfrm>
            <a:off x="468313" y="1840837"/>
            <a:ext cx="7864527" cy="4050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00050" lvl="0" indent="-2857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sample diversity (not all patient groups covered).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VAG signals sensitive to sensor placement and movement noise.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Severity levels hard to separate; prediction accuracy is lower.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Models need validation on independent data for reliability.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Vibroarthrography measures vibration, not tissue—may miss subtle disease.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000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Specialized equipment and expertise required for robust data collection.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b="1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</a:pPr>
            <a:endParaRPr sz="2000"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83" name="Google Shape;183;g3819a9b0893_6_12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84" name="Google Shape;184;g3819a9b0893_6_12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85" name="Google Shape;185;g3819a9b0893_6_12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196918257_0_24"/>
          <p:cNvSpPr txBox="1">
            <a:spLocks noGrp="1"/>
          </p:cNvSpPr>
          <p:nvPr>
            <p:ph type="title"/>
          </p:nvPr>
        </p:nvSpPr>
        <p:spPr>
          <a:xfrm>
            <a:off x="646235" y="1171743"/>
            <a:ext cx="7578725" cy="744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Future Work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92" name="Google Shape;192;g38196918257_0_24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93" name="Google Shape;193;g38196918257_0_24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94" name="Google Shape;194;g38196918257_0_24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184638" y="2234199"/>
            <a:ext cx="8247185" cy="4224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38150" lvl="0" indent="-285750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Larger Dataset:</a:t>
            </a:r>
            <a:r>
              <a:rPr lang="en-US" sz="1800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Collect more VAG data from a clinical setting to improve model generalizability.</a:t>
            </a:r>
            <a:endParaRPr lang="en-US" sz="1800" dirty="0"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438150" lvl="0" indent="-285750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Advanced Models:</a:t>
            </a:r>
            <a:r>
              <a:rPr lang="en-US" sz="1800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Explore deep learning models like CNNs or LSTMs that can learn features directly from the raw signal waveform, potentially improving accuracy.</a:t>
            </a:r>
            <a:endParaRPr lang="en-US" sz="1800" dirty="0"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438150" lvl="0" indent="-285750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Real-time Analysis:</a:t>
            </a:r>
            <a:r>
              <a:rPr lang="en-US" sz="1800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Develop a mobile app that can connect to a portable sensor and perform real-time analysis during a patient's examination.</a:t>
            </a:r>
            <a:endParaRPr lang="en-US" sz="1800" dirty="0"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438150" lvl="0" indent="-285750">
              <a:lnSpc>
                <a:spcPct val="150000"/>
              </a:lnSpc>
              <a:spcBef>
                <a:spcPts val="30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Clinical Validation:</a:t>
            </a:r>
            <a:r>
              <a:rPr lang="en-US" sz="1800" dirty="0">
                <a:highlight>
                  <a:schemeClr val="lt1"/>
                </a:highlight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Conduct a pilot study with orthopedic specialists to validate the tool's effectiveness in a real-world clinical environment.</a:t>
            </a:r>
            <a:endParaRPr lang="en-US" sz="1800" dirty="0">
              <a:highlight>
                <a:schemeClr val="lt1"/>
              </a:highlight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19a9b0893_6_31"/>
          <p:cNvSpPr txBox="1">
            <a:spLocks noGrp="1"/>
          </p:cNvSpPr>
          <p:nvPr>
            <p:ph type="title"/>
          </p:nvPr>
        </p:nvSpPr>
        <p:spPr>
          <a:xfrm>
            <a:off x="684530" y="1222282"/>
            <a:ext cx="7578725" cy="67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200" name="Google Shape;200;g3819a9b0893_6_31"/>
          <p:cNvSpPr txBox="1">
            <a:spLocks noGrp="1"/>
          </p:cNvSpPr>
          <p:nvPr>
            <p:ph type="body" idx="1"/>
          </p:nvPr>
        </p:nvSpPr>
        <p:spPr>
          <a:xfrm>
            <a:off x="351745" y="2290124"/>
            <a:ext cx="7981095" cy="387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GB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Developed an automated system for knee osteoarthritis prediction using </a:t>
            </a:r>
            <a:r>
              <a:rPr lang="en-US" altLang="en-GB" sz="2000" dirty="0" err="1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vibroarthrography</a:t>
            </a:r>
            <a:r>
              <a:rPr lang="en-US" altLang="en-GB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signal features and machine learning. </a:t>
            </a:r>
            <a:endParaRPr lang="en-US" altLang="en-GB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GB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Achieved robust performance in classifying knee condition and recommended treatment, with moderate results for severity levels. </a:t>
            </a:r>
            <a:endParaRPr lang="en-US" altLang="en-GB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GB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Created a user-friendly interface for real-time prediction, demonstrating practical potential for screening and decision support. </a:t>
            </a:r>
            <a:endParaRPr lang="en-US" altLang="en-GB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GB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Highlighted challenges such as signal variability, sample diversity, and the need for further clinical validation. </a:t>
            </a:r>
            <a:endParaRPr lang="en-US" altLang="en-GB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342900" lvl="0" indent="-342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en-GB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This work shows promise for affordable, non-invasive OA detection and lays a foundation for future enhancements and broader clinical application.</a:t>
            </a:r>
            <a:endParaRPr lang="en-US" altLang="en-GB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</p:txBody>
      </p:sp>
      <p:sp>
        <p:nvSpPr>
          <p:cNvPr id="201" name="Google Shape;201;g3819a9b0893_6_31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202" name="Google Shape;202;g3819a9b0893_6_31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203" name="Google Shape;203;g3819a9b0893_6_31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75005" y="3279775"/>
            <a:ext cx="7578725" cy="970915"/>
          </a:xfrm>
        </p:spPr>
        <p:txBody>
          <a:bodyPr/>
          <a:lstStyle/>
          <a:p>
            <a:pPr algn="ctr"/>
            <a:r>
              <a:rPr lang="en-US" altLang="en-GB" sz="4800" b="1" dirty="0">
                <a:latin typeface="Times New Roman" panose="02020603050405020304" charset="0"/>
                <a:cs typeface="Times New Roman" panose="02020603050405020304" charset="0"/>
              </a:rPr>
              <a:t>THANK  YOU</a:t>
            </a:r>
            <a:endParaRPr lang="en-US" altLang="en-GB" sz="4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947420" y="1508760"/>
            <a:ext cx="7578725" cy="588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Table of Contents</a:t>
            </a:r>
            <a:endParaRPr lang="de-DE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650765" y="2461042"/>
            <a:ext cx="75786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en-US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Introduction</a:t>
            </a:r>
            <a:endParaRPr lang="en-US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en-US" sz="20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Problem Statement</a:t>
            </a:r>
            <a:endParaRPr lang="en-US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What is Vibroarthrography (VAG)?</a:t>
            </a:r>
            <a:endParaRPr lang="de-DE" sz="2000" dirty="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overview</a:t>
            </a:r>
            <a:endParaRPr lang="de-DE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Model Implementation</a:t>
            </a:r>
            <a:endParaRPr lang="de-DE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 and Evaluation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Challenges &amp; Limitations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Future Work</a:t>
            </a:r>
            <a:endParaRPr sz="2000" dirty="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Verdana" panose="020B0604030504040204"/>
              <a:buAutoNum type="arabicPeriod"/>
            </a:pPr>
            <a:r>
              <a:rPr lang="de-DE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Conclusion</a:t>
            </a:r>
            <a:endParaRPr lang="de-DE" sz="20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+mn-ea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65" cy="28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64" name="Google Shape;64;p2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386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65" name="Google Shape;65;p2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060" cy="28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136e5098b_0_2"/>
          <p:cNvSpPr txBox="1">
            <a:spLocks noGrp="1"/>
          </p:cNvSpPr>
          <p:nvPr>
            <p:ph type="title"/>
          </p:nvPr>
        </p:nvSpPr>
        <p:spPr>
          <a:xfrm>
            <a:off x="804013" y="1220413"/>
            <a:ext cx="757872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</a:pP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Google Shape;71;g38136e5098b_0_2"/>
          <p:cNvSpPr txBox="1">
            <a:spLocks noGrp="1"/>
          </p:cNvSpPr>
          <p:nvPr>
            <p:ph type="body" idx="1"/>
          </p:nvPr>
        </p:nvSpPr>
        <p:spPr>
          <a:xfrm>
            <a:off x="589524" y="2480695"/>
            <a:ext cx="7679055" cy="386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Osteoarthritis is a chronic joint disease causing pain, stiffness, reduced mobility.</a:t>
            </a: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Early detection is critical to prevent irreversible cartilage damage.</a:t>
            </a: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Vibroarthrography offers a non-invasive, low-cost alternative by analyzing knee joint sounds.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" name="Google Shape;72;g38136e5098b_0_2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73" name="Google Shape;73;g38136e5098b_0_2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74" name="Google Shape;74;g38136e5098b_0_2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136e5098b_0_23"/>
          <p:cNvSpPr txBox="1">
            <a:spLocks noGrp="1"/>
          </p:cNvSpPr>
          <p:nvPr>
            <p:ph type="title"/>
          </p:nvPr>
        </p:nvSpPr>
        <p:spPr>
          <a:xfrm>
            <a:off x="754115" y="1191710"/>
            <a:ext cx="7578725" cy="554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Problem Statement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80" name="Google Shape;80;g38136e5098b_0_23"/>
          <p:cNvSpPr txBox="1">
            <a:spLocks noGrp="1"/>
          </p:cNvSpPr>
          <p:nvPr>
            <p:ph type="body" idx="1"/>
          </p:nvPr>
        </p:nvSpPr>
        <p:spPr>
          <a:xfrm>
            <a:off x="636112" y="1818238"/>
            <a:ext cx="7578600" cy="277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de-DE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Diagnosis often happens late → worsens patient outcomes.</a:t>
            </a:r>
            <a:endParaRPr lang="de-DE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Need for a machine learning-based tool to predict knee osteoarthritis using vibroarthrography signals.</a:t>
            </a:r>
            <a:endParaRPr lang="de-DE"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Objective: Build a model + user interface for easy prediction.</a:t>
            </a:r>
            <a:endParaRPr dirty="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1" name="Google Shape;81;g38136e5098b_0_23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82" name="Google Shape;82;g38136e5098b_0_23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83" name="Google Shape;83;g38136e5098b_0_23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136e5098b_0_41"/>
          <p:cNvSpPr txBox="1">
            <a:spLocks noGrp="1"/>
          </p:cNvSpPr>
          <p:nvPr>
            <p:ph type="title"/>
          </p:nvPr>
        </p:nvSpPr>
        <p:spPr>
          <a:xfrm>
            <a:off x="335125" y="1181124"/>
            <a:ext cx="8248169" cy="87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What is Vibroarthrography(VAG)?</a:t>
            </a: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0" name="Google Shape;90;g38136e5098b_0_41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91" name="Google Shape;91;g38136e5098b_0_41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92" name="Google Shape;92;g38136e5098b_0_41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  <p:pic>
        <p:nvPicPr>
          <p:cNvPr id="93" name="Google Shape;93;g38136e5098b_0_41" title="11517_2018_1785_Fig1_HTML.png"/>
          <p:cNvPicPr preferRelativeResize="0"/>
          <p:nvPr/>
        </p:nvPicPr>
        <p:blipFill rotWithShape="1">
          <a:blip r:embed="rId1"/>
          <a:srcRect t="47943" b="4611"/>
          <a:stretch>
            <a:fillRect/>
          </a:stretch>
        </p:blipFill>
        <p:spPr>
          <a:xfrm>
            <a:off x="4435135" y="3022580"/>
            <a:ext cx="4106108" cy="212728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38136e5098b_0_41"/>
          <p:cNvSpPr txBox="1"/>
          <p:nvPr/>
        </p:nvSpPr>
        <p:spPr>
          <a:xfrm>
            <a:off x="4321227" y="5111451"/>
            <a:ext cx="3823970" cy="678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10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Befrui, N., Elsner, J., Flesser, A. </a:t>
            </a:r>
            <a:r>
              <a:rPr lang="de-DE" sz="10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et al.</a:t>
            </a:r>
            <a:r>
              <a:rPr lang="de-DE" sz="10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Vibroarthrography for early detection of knee osteoarthritis using normalized frequency features. </a:t>
            </a:r>
            <a:r>
              <a:rPr lang="de-DE" sz="1000" i="1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Med Biol Eng Comput</a:t>
            </a:r>
            <a:r>
              <a:rPr lang="de-DE" sz="1000" dirty="0">
                <a:solidFill>
                  <a:srgbClr val="222222"/>
                </a:solidFill>
                <a:highlight>
                  <a:srgbClr val="FFFFFF"/>
                </a:highlight>
                <a:latin typeface="Times New Roman" panose="02020603050405020304" charset="0"/>
                <a:cs typeface="Times New Roman" panose="02020603050405020304" charset="0"/>
              </a:rPr>
              <a:t> 56, 1499–1514 (2018)</a:t>
            </a:r>
            <a:br>
              <a:rPr lang="de-DE" sz="1600" dirty="0">
                <a:solidFill>
                  <a:schemeClr val="dk1"/>
                </a:solidFill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</a:br>
            <a:endParaRPr sz="1600" dirty="0">
              <a:solidFill>
                <a:schemeClr val="dk1"/>
              </a:solidFill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2810" y="3031372"/>
            <a:ext cx="418537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200"/>
              </a:spcBef>
            </a:pPr>
            <a:r>
              <a:rPr lang="en-US" sz="1600" b="1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How it works:</a:t>
            </a:r>
            <a:endParaRPr lang="en-US" sz="1600" b="1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412750" lvl="0" indent="-285750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Knee joint movement produces mechanical vibrations</a:t>
            </a:r>
            <a:endParaRPr lang="en-US" sz="16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412750" lvl="0" indent="-285750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Sensors capture these vibrations as signals</a:t>
            </a:r>
            <a:endParaRPr lang="en-US" sz="16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412750" lvl="0" indent="-285750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Signals are analyzed for abnormalities</a:t>
            </a:r>
            <a:endParaRPr lang="en-US" sz="16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127000" lvl="0">
              <a:spcBef>
                <a:spcPts val="1200"/>
              </a:spcBef>
              <a:buSzPts val="1600"/>
            </a:pPr>
            <a:endParaRPr lang="en-IN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356" y="5149862"/>
            <a:ext cx="328832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>
              <a:spcBef>
                <a:spcPts val="1200"/>
              </a:spcBef>
              <a:buSzPts val="1600"/>
            </a:pPr>
            <a:r>
              <a:rPr lang="en-US" sz="1600" b="1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Advantages over X-ray/MRI</a:t>
            </a:r>
            <a:endParaRPr lang="en-US" sz="1600" b="1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412750" lvl="0" indent="-285750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Low-cost, portable</a:t>
            </a:r>
            <a:endParaRPr lang="en-US" sz="16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412750" lvl="0" indent="-285750">
              <a:spcBef>
                <a:spcPts val="1200"/>
              </a:spcBef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Real-time analysis possible</a:t>
            </a:r>
            <a:endParaRPr lang="en-US" sz="16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5875" y="2349241"/>
            <a:ext cx="8559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 technique that records vibrations from knee joints during motion</a:t>
            </a:r>
            <a:r>
              <a:rPr lang="en-US" altLang="de-DE" sz="16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.</a:t>
            </a:r>
            <a:endParaRPr lang="en-US" altLang="de-DE" sz="16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endParaRPr lang="en-IN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136e5098b_0_61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02" name="Google Shape;102;g38136e5098b_0_61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03" name="Google Shape;103;g38136e5098b_0_61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  <p:sp>
        <p:nvSpPr>
          <p:cNvPr id="3" name="TextBox 2"/>
          <p:cNvSpPr txBox="1"/>
          <p:nvPr/>
        </p:nvSpPr>
        <p:spPr>
          <a:xfrm>
            <a:off x="358760" y="1406768"/>
            <a:ext cx="8150469" cy="7521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800" b="1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Instruments commonly used:</a:t>
            </a:r>
            <a:endParaRPr lang="de-DE" sz="1800" b="1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Accelerometers (measure vibration intensity)</a:t>
            </a: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Contact microphones (capture </a:t>
            </a:r>
            <a:r>
              <a:rPr lang="fr-FR" sz="1800" dirty="0" err="1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acoustic</a:t>
            </a:r>
            <a:r>
              <a:rPr lang="fr-FR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 </a:t>
            </a:r>
            <a:r>
              <a:rPr lang="fr-FR" sz="1800" dirty="0" err="1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signals</a:t>
            </a:r>
            <a:r>
              <a:rPr lang="fr-FR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)</a:t>
            </a:r>
            <a:endParaRPr lang="fr-FR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Gyroscopes (sometimes for movement tracking)</a:t>
            </a: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r>
              <a:rPr lang="de-DE" sz="1800" b="1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Methodology:</a:t>
            </a:r>
            <a:endParaRPr lang="de-DE" sz="1800" b="1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A sensor is placed over the knee.</a:t>
            </a: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The subject performs controlled movements (e.g., sit-to-stand, squats).</a:t>
            </a:r>
            <a:endParaRPr lang="en-US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The sensor records vibration signals during joint motion.</a:t>
            </a:r>
            <a:endParaRPr lang="en-US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800" dirty="0">
                <a:latin typeface="Times New Roman" panose="02020603050405020304" charset="0"/>
                <a:ea typeface="Verdana" panose="020B0604030504040204"/>
                <a:cs typeface="Times New Roman" panose="02020603050405020304" charset="0"/>
                <a:sym typeface="Verdana" panose="020B0604030504040204"/>
              </a:rPr>
              <a:t>These signals are then analyzed for patterns that correlate with OA stages.</a:t>
            </a:r>
            <a:endParaRPr lang="en-US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fr-FR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de-DE" sz="1800" dirty="0">
              <a:latin typeface="Times New Roman" panose="02020603050405020304" charset="0"/>
              <a:ea typeface="Verdana" panose="020B0604030504040204"/>
              <a:cs typeface="Times New Roman" panose="02020603050405020304" charset="0"/>
              <a:sym typeface="Verdana" panose="020B0604030504040204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157524daa_0_0"/>
          <p:cNvSpPr txBox="1">
            <a:spLocks noGrp="1"/>
          </p:cNvSpPr>
          <p:nvPr>
            <p:ph type="title"/>
          </p:nvPr>
        </p:nvSpPr>
        <p:spPr>
          <a:xfrm>
            <a:off x="782637" y="1513864"/>
            <a:ext cx="7578725" cy="611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Dataset </a:t>
            </a:r>
            <a:r>
              <a:rPr lang="en-US" alt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</a:t>
            </a: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verview</a:t>
            </a:r>
            <a:endParaRPr lang="de-DE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9" name="Google Shape;109;g38157524daa_0_0"/>
          <p:cNvSpPr txBox="1">
            <a:spLocks noGrp="1"/>
          </p:cNvSpPr>
          <p:nvPr>
            <p:ph type="body" idx="1"/>
          </p:nvPr>
        </p:nvSpPr>
        <p:spPr>
          <a:xfrm>
            <a:off x="754240" y="2530990"/>
            <a:ext cx="7578600" cy="38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Source:</a:t>
            </a: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Kaggle (</a:t>
            </a:r>
            <a:r>
              <a:rPr lang="de-DE" sz="20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Knee Health VAG Dataset</a:t>
            </a: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Total samples: 2500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Features: rms_amplitude, peak_frequency, spectral_entropy,</a:t>
            </a:r>
            <a:r>
              <a:rPr lang="en-US" alt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zero_crossing_rate, mean_frequency</a:t>
            </a:r>
            <a:endParaRPr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de-DE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Labels:</a:t>
            </a:r>
            <a:endParaRPr sz="2000" b="1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445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knee_condition (Normal / OA / Ligament Injury)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44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severity_level (None / Mild / Moderate / Severe)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445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treatment_advised (No Treatment / Physiotherapy / Surgery)</a:t>
            </a: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0" name="Google Shape;110;g38157524daa_0_0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11" name="Google Shape;111;g38157524daa_0_0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12" name="Google Shape;112;g38157524daa_0_0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57524daa_0_27"/>
          <p:cNvSpPr txBox="1">
            <a:spLocks noGrp="1"/>
          </p:cNvSpPr>
          <p:nvPr>
            <p:ph type="title"/>
          </p:nvPr>
        </p:nvSpPr>
        <p:spPr>
          <a:xfrm>
            <a:off x="858837" y="1291444"/>
            <a:ext cx="7578725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Data Preprocessing</a:t>
            </a:r>
            <a:endParaRPr lang="de-DE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Google Shape;127;g38157524daa_0_27"/>
          <p:cNvSpPr txBox="1">
            <a:spLocks noGrp="1"/>
          </p:cNvSpPr>
          <p:nvPr>
            <p:ph type="body" idx="1"/>
          </p:nvPr>
        </p:nvSpPr>
        <p:spPr>
          <a:xfrm>
            <a:off x="601080" y="2589530"/>
            <a:ext cx="7731760" cy="3570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Duplicate rows removed</a:t>
            </a: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to ensure dataset integrity.</a:t>
            </a: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Missing values handled</a:t>
            </a: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severity_level replaced with "None".</a:t>
            </a: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Outlier detection</a:t>
            </a: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performed using boxplots on key features (rms_amplitude, peak_frequency, spectral_entropy, zero_crossing_rate, mean_frequency).</a:t>
            </a:r>
            <a:b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sz="2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 scaling</a:t>
            </a:r>
            <a:r>
              <a:rPr lang="de-DE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applied (normalization/standardization) for consistent input to models.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g38157524daa_0_27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29" name="Google Shape;129;g38157524daa_0_27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30" name="Google Shape;130;g38157524daa_0_27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57524daa_0_27"/>
          <p:cNvSpPr txBox="1">
            <a:spLocks noGrp="1"/>
          </p:cNvSpPr>
          <p:nvPr>
            <p:ph type="title"/>
          </p:nvPr>
        </p:nvSpPr>
        <p:spPr>
          <a:xfrm>
            <a:off x="858837" y="1291444"/>
            <a:ext cx="7578725" cy="605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de-DE" sz="4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lang="de-DE" sz="4000" b="1" dirty="0">
              <a:solidFill>
                <a:schemeClr val="accent1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7" name="Google Shape;127;g38157524daa_0_27"/>
          <p:cNvSpPr txBox="1">
            <a:spLocks noGrp="1"/>
          </p:cNvSpPr>
          <p:nvPr>
            <p:ph type="body" idx="1"/>
          </p:nvPr>
        </p:nvSpPr>
        <p:spPr>
          <a:xfrm>
            <a:off x="534035" y="2184400"/>
            <a:ext cx="7731760" cy="438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1</a:t>
            </a: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Data Collection &amp; Cleaning</a:t>
            </a:r>
            <a:b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2</a:t>
            </a: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Feature Extraction &amp; Selection</a:t>
            </a:r>
            <a:b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3</a:t>
            </a: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Model Training</a:t>
            </a:r>
            <a:b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Machine learning models applied: KNN, SVM, Random Forest</a:t>
            </a:r>
            <a:b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Multi-output classification for knee condition, severity level, and treatment</a:t>
            </a:r>
            <a:endParaRPr lang="de-DE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4</a:t>
            </a: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Evaluation</a:t>
            </a:r>
            <a:b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Accuracy, confusion matrix, classification report</a:t>
            </a:r>
            <a:endParaRPr lang="de-DE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de-DE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 5</a:t>
            </a: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Deployment</a:t>
            </a:r>
            <a:b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de-DE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• Developed an interactive UI for real-time prediction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 panose="020B0606020202030204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8" name="Google Shape;128;g38157524daa_0_27"/>
          <p:cNvSpPr txBox="1">
            <a:spLocks noGrp="1"/>
          </p:cNvSpPr>
          <p:nvPr>
            <p:ph type="dt" idx="10"/>
          </p:nvPr>
        </p:nvSpPr>
        <p:spPr>
          <a:xfrm>
            <a:off x="468313" y="6575425"/>
            <a:ext cx="671400" cy="2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22.09.2025</a:t>
            </a:r>
            <a:endParaRPr lang="de-DE"/>
          </a:p>
        </p:txBody>
      </p:sp>
      <p:sp>
        <p:nvSpPr>
          <p:cNvPr id="129" name="Google Shape;129;g38157524daa_0_27"/>
          <p:cNvSpPr txBox="1">
            <a:spLocks noGrp="1"/>
          </p:cNvSpPr>
          <p:nvPr>
            <p:ph type="sldNum" idx="12"/>
          </p:nvPr>
        </p:nvSpPr>
        <p:spPr>
          <a:xfrm>
            <a:off x="8332840" y="6569118"/>
            <a:ext cx="4524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de-DE"/>
            </a:fld>
            <a:endParaRPr lang="de-DE"/>
          </a:p>
        </p:txBody>
      </p:sp>
      <p:sp>
        <p:nvSpPr>
          <p:cNvPr id="130" name="Google Shape;130;g38157524daa_0_27"/>
          <p:cNvSpPr txBox="1">
            <a:spLocks noGrp="1"/>
          </p:cNvSpPr>
          <p:nvPr>
            <p:ph type="ftr" idx="11"/>
          </p:nvPr>
        </p:nvSpPr>
        <p:spPr>
          <a:xfrm>
            <a:off x="1139779" y="6569118"/>
            <a:ext cx="71931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-DE"/>
              <a:t>©  2009  UNIVERSITÄT ROSTOCK  |  VERWALTUNG</a:t>
            </a:r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niversität">
  <a:themeElements>
    <a:clrScheme name="Universität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4A99"/>
      </a:accent1>
      <a:accent2>
        <a:srgbClr val="1957A0"/>
      </a:accent2>
      <a:accent3>
        <a:srgbClr val="4066AA"/>
      </a:accent3>
      <a:accent4>
        <a:srgbClr val="5C77B4"/>
      </a:accent4>
      <a:accent5>
        <a:srgbClr val="7588BF"/>
      </a:accent5>
      <a:accent6>
        <a:srgbClr val="8E9AC9"/>
      </a:accent6>
      <a:hlink>
        <a:srgbClr val="A5AED5"/>
      </a:hlink>
      <a:folHlink>
        <a:srgbClr val="BCC3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6189</Words>
  <Application>WPS Presentation</Application>
  <PresentationFormat>On-screen Show (4:3)</PresentationFormat>
  <Paragraphs>279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SimSun</vt:lpstr>
      <vt:lpstr>Wingdings</vt:lpstr>
      <vt:lpstr>Arial</vt:lpstr>
      <vt:lpstr>Times New Roman</vt:lpstr>
      <vt:lpstr>Verdana</vt:lpstr>
      <vt:lpstr>Arial Narrow</vt:lpstr>
      <vt:lpstr>Noto Sans Symbols</vt:lpstr>
      <vt:lpstr>Segoe Print</vt:lpstr>
      <vt:lpstr>Calibri</vt:lpstr>
      <vt:lpstr>Times New Roman</vt:lpstr>
      <vt:lpstr>Roboto</vt:lpstr>
      <vt:lpstr>Microsoft YaHei</vt:lpstr>
      <vt:lpstr>Arial Unicode MS</vt:lpstr>
      <vt:lpstr>Universität</vt:lpstr>
      <vt:lpstr>Knee Osteoarthritis Classification Using Vibroarthrography</vt:lpstr>
      <vt:lpstr>Table of Contents</vt:lpstr>
      <vt:lpstr>Introduction</vt:lpstr>
      <vt:lpstr>Problem Statement</vt:lpstr>
      <vt:lpstr>What is Vibroarthrography(VAG)?</vt:lpstr>
      <vt:lpstr>PowerPoint 演示文稿</vt:lpstr>
      <vt:lpstr>Dataset Overview</vt:lpstr>
      <vt:lpstr>Data Preprocessing</vt:lpstr>
      <vt:lpstr>Data Preprocessing</vt:lpstr>
      <vt:lpstr>Model Implementation</vt:lpstr>
      <vt:lpstr>Results and Evaluation</vt:lpstr>
      <vt:lpstr>PowerPoint 演示文稿</vt:lpstr>
      <vt:lpstr>User Interface (UI) Showcase</vt:lpstr>
      <vt:lpstr>Challenges &amp; Limitations</vt:lpstr>
      <vt:lpstr>Future Work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Knee Osteoarthritis Classification Using Vibroarthrography</dc:title>
  <dc:creator>r06</dc:creator>
  <cp:lastModifiedBy>Kanak jyoti</cp:lastModifiedBy>
  <cp:revision>10</cp:revision>
  <dcterms:created xsi:type="dcterms:W3CDTF">2025-09-22T00:08:00Z</dcterms:created>
  <dcterms:modified xsi:type="dcterms:W3CDTF">2025-09-22T09:42:50Z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28E2A4E400F74D64A75F3FB5EF204163_12</vt:lpwstr>
  </property>
  <property fmtid="{D5CDD505-2E9C-101B-9397-08002B2CF9AE}" pid="3" name="KSOProductBuildVer">
    <vt:lpwstr>2057-12.2.0.22556</vt:lpwstr>
  </property>
</Properties>
</file>