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e2c1f727b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e2c1f727b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9b096b08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9b096b08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b096b08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b096b08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b096b088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9b096b088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b096b088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b096b088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9b096b088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9b096b08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9b096b088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9b096b088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9b096b08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9b096b08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1477927"/>
            <a:ext cx="53613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Spectral Clustering</a:t>
            </a:r>
            <a:endParaRPr sz="4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Mariss Haddad &amp; Pruthvi Raj</a:t>
            </a:r>
            <a:endParaRPr sz="1300"/>
          </a:p>
        </p:txBody>
      </p:sp>
      <p:sp>
        <p:nvSpPr>
          <p:cNvPr id="130" name="Google Shape;130;p13"/>
          <p:cNvSpPr txBox="1"/>
          <p:nvPr>
            <p:ph type="ctrTitle"/>
          </p:nvPr>
        </p:nvSpPr>
        <p:spPr>
          <a:xfrm>
            <a:off x="2559450" y="2404375"/>
            <a:ext cx="4025100" cy="9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Graph Theory to Identify Clusters with Complex Shapes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9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Spectral Clustering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171750"/>
            <a:ext cx="42687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spectral clustering?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Graph-based clustering approach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Leverages new feature space made from eigenvalues/eigenvectors of similarity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is spectral clustering different from traditional methods like K-means?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able to capture complex and non-convex shapes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effective for clusters with non-linear and unusual geometries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requires more </a:t>
            </a:r>
            <a:r>
              <a:rPr lang="en"/>
              <a:t>computational</a:t>
            </a:r>
            <a:r>
              <a:rPr lang="en"/>
              <a:t> power and is sensitive to scaling</a:t>
            </a: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158362" y="747515"/>
            <a:ext cx="1916761" cy="3691241"/>
            <a:chOff x="6047025" y="899375"/>
            <a:chExt cx="1805200" cy="3476400"/>
          </a:xfrm>
        </p:grpSpPr>
        <p:pic>
          <p:nvPicPr>
            <p:cNvPr id="138" name="Google Shape;138;p14"/>
            <p:cNvPicPr preferRelativeResize="0"/>
            <p:nvPr/>
          </p:nvPicPr>
          <p:blipFill rotWithShape="1">
            <a:blip r:embed="rId3">
              <a:alphaModFix/>
            </a:blip>
            <a:srcRect b="0" l="52961" r="0" t="6803"/>
            <a:stretch/>
          </p:blipFill>
          <p:spPr>
            <a:xfrm>
              <a:off x="6087625" y="2703400"/>
              <a:ext cx="1764600" cy="1672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4"/>
            <p:cNvPicPr preferRelativeResize="0"/>
            <p:nvPr/>
          </p:nvPicPr>
          <p:blipFill rotWithShape="1">
            <a:blip r:embed="rId3">
              <a:alphaModFix/>
            </a:blip>
            <a:srcRect b="0" l="0" r="52961" t="6803"/>
            <a:stretch/>
          </p:blipFill>
          <p:spPr>
            <a:xfrm>
              <a:off x="6047025" y="899375"/>
              <a:ext cx="1764600" cy="1672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4"/>
          <p:cNvSpPr txBox="1"/>
          <p:nvPr/>
        </p:nvSpPr>
        <p:spPr>
          <a:xfrm>
            <a:off x="6158350" y="4509450"/>
            <a:ext cx="2815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Images from https://dilipkumar.medium.com/spectral-clustering-algorithm-03a62854d19b</a:t>
            </a:r>
            <a:endParaRPr i="1" sz="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19150" y="39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Clustering Algorithm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9150" y="1060150"/>
            <a:ext cx="75057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Construct similarity matrix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Compute graph Laplacian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</a:t>
            </a:r>
            <a:r>
              <a:rPr lang="en"/>
              <a:t> eigenvectors as feature representation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Apply clustering in transformed space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Applications of Spectral Clustering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to Implement Spectral Clustering (ext)</a:t>
            </a:r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819150" y="2656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&amp; Usage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39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Construct Similarity Matrix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060150"/>
            <a:ext cx="75057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First, assemble the similarity matrix S based on the data</a:t>
            </a:r>
            <a:r>
              <a:rPr lang="en"/>
              <a:t>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Nodes </a:t>
            </a:r>
            <a:r>
              <a:rPr lang="en"/>
              <a:t>= data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Edges </a:t>
            </a:r>
            <a:r>
              <a:rPr lang="en"/>
              <a:t>= similarities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Similarities between the data points can be calculated using: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K-nearest neighbors (KNN)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Gaussian kernel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Euclidean distance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more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Below is a simple example of a similarity matrix representation of a graph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78058" t="0"/>
          <a:stretch/>
        </p:blipFill>
        <p:spPr>
          <a:xfrm>
            <a:off x="6807475" y="3016700"/>
            <a:ext cx="892575" cy="145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6158350" y="4509450"/>
            <a:ext cx="2815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Images from </a:t>
            </a:r>
            <a:r>
              <a:rPr i="1" lang="en"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https://www.researchgate.net/figure/Flowchart-of-the-spectral-clustering-</a:t>
            </a:r>
            <a:endParaRPr i="1" sz="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algorithm-a-Construct-the-similarity-matrix-S-of_fig3_384116323 https://www.researchgate.net/figure/Graph-and-similarity-matrix-connection_fig4_242508535</a:t>
            </a:r>
            <a:endParaRPr i="1" sz="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6670325" y="3028275"/>
            <a:ext cx="1146300" cy="151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975" y="3016697"/>
            <a:ext cx="3342950" cy="13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39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2. </a:t>
            </a:r>
            <a:r>
              <a:rPr lang="en"/>
              <a:t>Construct Graph Laplacian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19150" y="1060150"/>
            <a:ext cx="75057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 threshold value to determine connection strength cutoff </a:t>
            </a:r>
            <a:r>
              <a:rPr lang="en"/>
              <a:t>between</a:t>
            </a:r>
            <a:r>
              <a:rPr lang="en"/>
              <a:t> data points, convert the similarity matrix S into an adjacency matrix A (or W) and a degree matrix 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 resulting degree matrix and adjacency matrix, calculate the graph Laplacian matrix 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Whereas the similarity matrix told us how similar the points are,                                                                the graph Laplacian matrix encodes the structure of the connections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will allow us to extract information about global cluster structure                                                                 in the next step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46135" t="0"/>
          <a:stretch/>
        </p:blipFill>
        <p:spPr>
          <a:xfrm>
            <a:off x="6264725" y="3049550"/>
            <a:ext cx="2191124" cy="145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6158350" y="4509450"/>
            <a:ext cx="2815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Images from https://www.researchgate.net/figure/Flowchart-of-the-spectral-clustering-</a:t>
            </a:r>
            <a:endParaRPr i="1" sz="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algorithm-a-Construct-the-similarity-matrix-S-of_fig3_384116323</a:t>
            </a:r>
            <a:endParaRPr i="1" sz="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https://www.sharetechnote.com/html/Handbook_EngMath_GraphTheory_LaplacianMatrix.html</a:t>
            </a:r>
            <a:endParaRPr i="1" sz="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158350" y="3028275"/>
            <a:ext cx="2409300" cy="151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17"/>
          <p:cNvGrpSpPr/>
          <p:nvPr/>
        </p:nvGrpSpPr>
        <p:grpSpPr>
          <a:xfrm>
            <a:off x="3424175" y="1968125"/>
            <a:ext cx="2281825" cy="942126"/>
            <a:chOff x="3424175" y="1968125"/>
            <a:chExt cx="2281825" cy="942126"/>
          </a:xfrm>
        </p:grpSpPr>
        <p:grpSp>
          <p:nvGrpSpPr>
            <p:cNvPr id="168" name="Google Shape;168;p17"/>
            <p:cNvGrpSpPr/>
            <p:nvPr/>
          </p:nvGrpSpPr>
          <p:grpSpPr>
            <a:xfrm>
              <a:off x="3424175" y="1968125"/>
              <a:ext cx="2281825" cy="942126"/>
              <a:chOff x="3424175" y="1968125"/>
              <a:chExt cx="2281825" cy="942126"/>
            </a:xfrm>
          </p:grpSpPr>
          <p:pic>
            <p:nvPicPr>
              <p:cNvPr id="169" name="Google Shape;169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424175" y="2001851"/>
                <a:ext cx="2216450" cy="908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022475" y="1968125"/>
                <a:ext cx="1683525" cy="182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1" name="Google Shape;171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10953" y="2001753"/>
              <a:ext cx="371675" cy="16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819150" y="39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Use Eigenvectors as Feature Representation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819150" y="1060150"/>
            <a:ext cx="75057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the number of clusters desired, k, and compute the first k eigenvectors of the graph Laplacian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Stack those eigenvectors to form matrix U, which has the size n x 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</a:t>
            </a:r>
            <a:r>
              <a:rPr lang="en"/>
              <a:t> = number of data points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 = number of clusters chosen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means that each data point is now represented by a row of 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results in a new lower-dimension feature </a:t>
            </a:r>
            <a:r>
              <a:rPr lang="en"/>
              <a:t>representation that preserves global clustering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Strongly connected points -&gt; Similar eigenvector values -&gt; Close together in new space</a:t>
            </a:r>
            <a:endParaRPr sz="1300"/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3">
            <a:alphaModFix/>
          </a:blip>
          <a:srcRect b="0" l="0" r="15704" t="0"/>
          <a:stretch/>
        </p:blipFill>
        <p:spPr>
          <a:xfrm>
            <a:off x="5092975" y="3049550"/>
            <a:ext cx="3428803" cy="145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6158350" y="4509450"/>
            <a:ext cx="2815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Image from https://www.researchgate.net/figure/Flowchart-of-the-spectral-clustering-</a:t>
            </a:r>
            <a:endParaRPr i="1" sz="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algorithm-a-Construct-the-similarity-matrix-S-of_fig3_384116323</a:t>
            </a:r>
            <a:endParaRPr i="1" sz="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4971025" y="3028275"/>
            <a:ext cx="3738300" cy="151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819150" y="39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Apply Clustering in Transformed Space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819150" y="1060150"/>
            <a:ext cx="75057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Finally, partition the embedding graph into clusters using a traditional clustering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method like k-means clustering can be applied in the new transformed space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previous steps have already done the heavy lifting for k-means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Points that are strongly connected in the original graph have similar eigenvector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points naturally group together in the eigenvector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K-means can now easily separate these groups with simple boundaries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allows for unusual cluster shapes to be detected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Concentric circles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Spirals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Highly non-linear shapes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Non-convex shapes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0925" y="3049550"/>
            <a:ext cx="4067825" cy="145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6158350" y="4509450"/>
            <a:ext cx="2815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Image from https://www.researchgate.net/figure/Flowchart-of-the-spectral-clustering-</a:t>
            </a:r>
            <a:endParaRPr i="1" sz="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algorithm-a-Construct-the-similarity-matrix-S-of_fig3_384116323</a:t>
            </a:r>
            <a:endParaRPr i="1" sz="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4570300" y="3028275"/>
            <a:ext cx="4139100" cy="151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819150" y="39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Spectral Clustering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819150" y="1171750"/>
            <a:ext cx="37530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Vision: </a:t>
            </a:r>
            <a:r>
              <a:rPr lang="en"/>
              <a:t>Image Segmentation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</a:pPr>
            <a:r>
              <a:rPr lang="en" sz="1100"/>
              <a:t>Identify irregular object boundaries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100"/>
              <a:t>Divide an image into meaningful regions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en" sz="1100"/>
              <a:t>Example:</a:t>
            </a:r>
            <a:r>
              <a:rPr lang="en" sz="1100"/>
              <a:t> </a:t>
            </a:r>
            <a:r>
              <a:rPr lang="en" sz="1100"/>
              <a:t>Separating a person from a complex background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Social Network Analysis: </a:t>
            </a:r>
            <a:r>
              <a:rPr lang="en"/>
              <a:t>Community Detection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Identify groups of people with strong connections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Reveal hidden community structures in large networks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Example: </a:t>
            </a:r>
            <a:r>
              <a:rPr lang="en" sz="1100"/>
              <a:t>Social media</a:t>
            </a:r>
            <a:r>
              <a:rPr lang="en" sz="1100"/>
              <a:t> groupings, industrial or academic collaboration networks</a:t>
            </a:r>
            <a:endParaRPr sz="1100"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4572150" y="1171750"/>
            <a:ext cx="37530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Bioinformatics: </a:t>
            </a:r>
            <a:r>
              <a:rPr lang="en"/>
              <a:t>Gene Expression Analysis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Cluster genes with similar expression patterns across many different conditions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Cluster proteins with functional similarity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Spatial Data &amp; GIS: </a:t>
            </a:r>
            <a:r>
              <a:rPr lang="en"/>
              <a:t>Geographical Clustering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Identify regions with </a:t>
            </a:r>
            <a:r>
              <a:rPr lang="en" sz="1100"/>
              <a:t>similar complex characteristics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Handle irregular geographic boundaries naturally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Example</a:t>
            </a:r>
            <a:r>
              <a:rPr lang="en" sz="1100"/>
              <a:t>: Mapping an ecological habitat</a:t>
            </a:r>
            <a:endParaRPr b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819150" y="394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Spectral Clustering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819150" y="1171750"/>
            <a:ext cx="7505700" cy="3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(screen will now be shared)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