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57" r:id="rId4"/>
    <p:sldId id="266" r:id="rId5"/>
    <p:sldId id="258" r:id="rId6"/>
    <p:sldId id="259" r:id="rId7"/>
    <p:sldId id="263" r:id="rId8"/>
    <p:sldId id="260" r:id="rId9"/>
    <p:sldId id="261" r:id="rId10"/>
    <p:sldId id="267"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3C8F187-BB29-4BC8-B721-94D1C1E119F2}" type="datetimeFigureOut">
              <a:rPr lang="en-IN" smtClean="0"/>
              <a:t>01-07-2022</a:t>
            </a:fld>
            <a:endParaRPr lang="en-IN"/>
          </a:p>
        </p:txBody>
      </p:sp>
      <p:sp>
        <p:nvSpPr>
          <p:cNvPr id="8" name="Slide Number Placeholder 7"/>
          <p:cNvSpPr>
            <a:spLocks noGrp="1"/>
          </p:cNvSpPr>
          <p:nvPr>
            <p:ph type="sldNum" sz="quarter" idx="11"/>
          </p:nvPr>
        </p:nvSpPr>
        <p:spPr/>
        <p:txBody>
          <a:bodyPr/>
          <a:lstStyle/>
          <a:p>
            <a:fld id="{1BFBA591-B5C3-40E9-90CE-DF0CC314BD42}"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C8F187-BB29-4BC8-B721-94D1C1E119F2}"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BA591-B5C3-40E9-90CE-DF0CC314BD4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C8F187-BB29-4BC8-B721-94D1C1E119F2}"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BA591-B5C3-40E9-90CE-DF0CC314BD4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F187-BB29-4BC8-B721-94D1C1E119F2}"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BA591-B5C3-40E9-90CE-DF0CC314BD4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8F187-BB29-4BC8-B721-94D1C1E119F2}"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BA591-B5C3-40E9-90CE-DF0CC314BD4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3C8F187-BB29-4BC8-B721-94D1C1E119F2}"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FBA591-B5C3-40E9-90CE-DF0CC314BD42}"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3C8F187-BB29-4BC8-B721-94D1C1E119F2}" type="datetimeFigureOut">
              <a:rPr lang="en-IN" smtClean="0"/>
              <a:t>01-07-2022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FBA591-B5C3-40E9-90CE-DF0CC314BD42}"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C8F187-BB29-4BC8-B721-94D1C1E119F2}" type="datetimeFigureOut">
              <a:rPr lang="en-IN" smtClean="0"/>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FBA591-B5C3-40E9-90CE-DF0CC314BD4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8F187-BB29-4BC8-B721-94D1C1E119F2}" type="datetimeFigureOut">
              <a:rPr lang="en-IN" smtClean="0"/>
              <a:t>01-07-2022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FBA591-B5C3-40E9-90CE-DF0CC314BD4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C8F187-BB29-4BC8-B721-94D1C1E119F2}"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FBA591-B5C3-40E9-90CE-DF0CC314BD4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C8F187-BB29-4BC8-B721-94D1C1E119F2}"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FBA591-B5C3-40E9-90CE-DF0CC314BD4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63C8F187-BB29-4BC8-B721-94D1C1E119F2}" type="datetimeFigureOut">
              <a:rPr lang="en-IN" smtClean="0"/>
              <a:t>01-07-2022</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1BFBA591-B5C3-40E9-90CE-DF0CC314BD42}"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6855" y="2133600"/>
            <a:ext cx="6781800" cy="769441"/>
          </a:xfrm>
          <a:prstGeom prst="rect">
            <a:avLst/>
          </a:prstGeom>
          <a:noFill/>
        </p:spPr>
        <p:txBody>
          <a:bodyPr wrap="square" rtlCol="0">
            <a:spAutoFit/>
          </a:bodyPr>
          <a:lstStyle/>
          <a:p>
            <a:pPr algn="ctr"/>
            <a:r>
              <a:rPr lang="en-US" sz="4400" dirty="0"/>
              <a:t>LOAN PREDICTION SYSTEM</a:t>
            </a:r>
            <a:endParaRPr lang="en-IN" sz="4400" dirty="0"/>
          </a:p>
        </p:txBody>
      </p:sp>
      <p:sp>
        <p:nvSpPr>
          <p:cNvPr id="5" name="TextBox 4"/>
          <p:cNvSpPr txBox="1"/>
          <p:nvPr/>
        </p:nvSpPr>
        <p:spPr>
          <a:xfrm>
            <a:off x="533400" y="4648200"/>
            <a:ext cx="2895600" cy="923330"/>
          </a:xfrm>
          <a:prstGeom prst="rect">
            <a:avLst/>
          </a:prstGeom>
          <a:noFill/>
        </p:spPr>
        <p:txBody>
          <a:bodyPr wrap="square" rtlCol="0">
            <a:spAutoFit/>
          </a:bodyPr>
          <a:lstStyle/>
          <a:p>
            <a:r>
              <a:rPr lang="en-US" dirty="0"/>
              <a:t>GUIDE NAME:</a:t>
            </a:r>
          </a:p>
          <a:p>
            <a:r>
              <a:rPr lang="en-US" dirty="0"/>
              <a:t>V.SOWMYA</a:t>
            </a:r>
          </a:p>
          <a:p>
            <a:r>
              <a:rPr lang="en-US" dirty="0"/>
              <a:t>ASSISTANT PROFESSOR</a:t>
            </a:r>
            <a:endParaRPr lang="en-IN" dirty="0"/>
          </a:p>
        </p:txBody>
      </p:sp>
      <p:sp>
        <p:nvSpPr>
          <p:cNvPr id="6" name="TextBox 5"/>
          <p:cNvSpPr txBox="1"/>
          <p:nvPr/>
        </p:nvSpPr>
        <p:spPr>
          <a:xfrm>
            <a:off x="4724400" y="4509700"/>
            <a:ext cx="3924300" cy="1200329"/>
          </a:xfrm>
          <a:prstGeom prst="rect">
            <a:avLst/>
          </a:prstGeom>
          <a:noFill/>
        </p:spPr>
        <p:txBody>
          <a:bodyPr wrap="square" rtlCol="0">
            <a:spAutoFit/>
          </a:bodyPr>
          <a:lstStyle/>
          <a:p>
            <a:r>
              <a:rPr lang="en-US" dirty="0"/>
              <a:t>GROUP MEMBERS:</a:t>
            </a:r>
          </a:p>
          <a:p>
            <a:r>
              <a:rPr lang="en-US" dirty="0"/>
              <a:t>B.PRUTHVI REDDY (19311A19C3)</a:t>
            </a:r>
          </a:p>
          <a:p>
            <a:r>
              <a:rPr lang="en-US" dirty="0"/>
              <a:t>SATYA LOHIT GOLI (19311A19D6)</a:t>
            </a:r>
          </a:p>
          <a:p>
            <a:r>
              <a:rPr lang="en-US" dirty="0"/>
              <a:t>K.ADHARSH KRUPAKAR (19311A19H4)</a:t>
            </a:r>
            <a:endParaRPr lang="en-IN" dirty="0"/>
          </a:p>
        </p:txBody>
      </p:sp>
    </p:spTree>
    <p:extLst>
      <p:ext uri="{BB962C8B-B14F-4D97-AF65-F5344CB8AC3E}">
        <p14:creationId xmlns:p14="http://schemas.microsoft.com/office/powerpoint/2010/main" val="1178674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A240-CDAE-8FCB-C31E-C5C67920510E}"/>
              </a:ext>
            </a:extLst>
          </p:cNvPr>
          <p:cNvSpPr>
            <a:spLocks noGrp="1"/>
          </p:cNvSpPr>
          <p:nvPr>
            <p:ph type="title"/>
          </p:nvPr>
        </p:nvSpPr>
        <p:spPr>
          <a:xfrm>
            <a:off x="914400" y="685801"/>
            <a:ext cx="7315200" cy="761999"/>
          </a:xfrm>
        </p:spPr>
        <p:txBody>
          <a:bodyPr/>
          <a:lstStyle/>
          <a:p>
            <a:r>
              <a:rPr lang="en-IN" dirty="0"/>
              <a:t>DESIGN</a:t>
            </a:r>
          </a:p>
        </p:txBody>
      </p:sp>
      <p:sp>
        <p:nvSpPr>
          <p:cNvPr id="3" name="Content Placeholder 2">
            <a:extLst>
              <a:ext uri="{FF2B5EF4-FFF2-40B4-BE49-F238E27FC236}">
                <a16:creationId xmlns:a16="http://schemas.microsoft.com/office/drawing/2014/main" id="{4F09D2A7-357E-6A70-C766-34BFE3A6DB93}"/>
              </a:ext>
            </a:extLst>
          </p:cNvPr>
          <p:cNvSpPr>
            <a:spLocks noGrp="1"/>
          </p:cNvSpPr>
          <p:nvPr>
            <p:ph idx="1"/>
          </p:nvPr>
        </p:nvSpPr>
        <p:spPr>
          <a:xfrm>
            <a:off x="914400" y="1600201"/>
            <a:ext cx="7315200" cy="4709160"/>
          </a:xfrm>
        </p:spPr>
        <p:txBody>
          <a:bodyPr>
            <a:normAutofit lnSpcReduction="10000"/>
          </a:bodyPr>
          <a:lstStyle/>
          <a:p>
            <a:pPr marL="514350" indent="-514350">
              <a:buAutoNum type="arabicPeriod"/>
            </a:pPr>
            <a:r>
              <a:rPr lang="en-US" sz="2000" dirty="0"/>
              <a:t>Random forests or random decision forests are an ensemble learning method for classification, regression and other tasks that operates by constructing a multitude of decision trees at training time.</a:t>
            </a:r>
          </a:p>
          <a:p>
            <a:pPr marL="514350" indent="-514350">
              <a:buAutoNum type="arabicPeriod"/>
            </a:pPr>
            <a:r>
              <a:rPr lang="en-US" sz="2000" dirty="0"/>
              <a:t>Support Vector Machine(SVM) is a supervised machine learning algorithm used for both classification and </a:t>
            </a:r>
            <a:r>
              <a:rPr lang="en-US" sz="2000" dirty="0" err="1"/>
              <a:t>regression.The</a:t>
            </a:r>
            <a:r>
              <a:rPr lang="en-US" sz="2000" dirty="0"/>
              <a:t> objective of SVM algorithm is to find a hyperplane in an N-dimensional space that distinctly classifies the data points. The dimension of the hyperplane depends upon the number of features.</a:t>
            </a:r>
          </a:p>
          <a:p>
            <a:pPr marL="514350" indent="-514350">
              <a:buAutoNum type="arabicPeriod"/>
            </a:pPr>
            <a:r>
              <a:rPr lang="en-US" sz="2000" dirty="0"/>
              <a:t>Logistic Regression is a Machine Learning algorithm which is used for the classification problems, it is a predictive analysis algorithm and based on the concept of probability. The hypothesis of logistic regression tends it to limit the cost function between 0 and 1 .</a:t>
            </a:r>
          </a:p>
          <a:p>
            <a:endParaRPr lang="en-IN" dirty="0"/>
          </a:p>
        </p:txBody>
      </p:sp>
    </p:spTree>
    <p:extLst>
      <p:ext uri="{BB962C8B-B14F-4D97-AF65-F5344CB8AC3E}">
        <p14:creationId xmlns:p14="http://schemas.microsoft.com/office/powerpoint/2010/main" val="249158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AA62-9E83-DAC8-2E49-91B7EE2A2D5E}"/>
              </a:ext>
            </a:extLst>
          </p:cNvPr>
          <p:cNvSpPr>
            <a:spLocks noGrp="1"/>
          </p:cNvSpPr>
          <p:nvPr>
            <p:ph type="title"/>
          </p:nvPr>
        </p:nvSpPr>
        <p:spPr>
          <a:xfrm>
            <a:off x="914400" y="1143001"/>
            <a:ext cx="7315200" cy="838199"/>
          </a:xfrm>
        </p:spPr>
        <p:txBody>
          <a:bodyPr/>
          <a:lstStyle/>
          <a:p>
            <a:r>
              <a:rPr lang="en-IN" dirty="0"/>
              <a:t>CONCLUSION</a:t>
            </a:r>
          </a:p>
        </p:txBody>
      </p:sp>
      <p:sp>
        <p:nvSpPr>
          <p:cNvPr id="3" name="Content Placeholder 2">
            <a:extLst>
              <a:ext uri="{FF2B5EF4-FFF2-40B4-BE49-F238E27FC236}">
                <a16:creationId xmlns:a16="http://schemas.microsoft.com/office/drawing/2014/main" id="{E086627C-EFD5-A6E4-3DE6-006296A2A086}"/>
              </a:ext>
            </a:extLst>
          </p:cNvPr>
          <p:cNvSpPr>
            <a:spLocks noGrp="1"/>
          </p:cNvSpPr>
          <p:nvPr>
            <p:ph idx="1"/>
          </p:nvPr>
        </p:nvSpPr>
        <p:spPr>
          <a:xfrm>
            <a:off x="914400" y="2286001"/>
            <a:ext cx="7315200" cy="4023360"/>
          </a:xfrm>
        </p:spPr>
        <p:txBody>
          <a:bodyPr/>
          <a:lstStyle/>
          <a:p>
            <a:r>
              <a:rPr lang="en-US" sz="2000" dirty="0">
                <a:effectLst/>
                <a:latin typeface="Liberation Serif"/>
                <a:ea typeface="Liberation Serif"/>
                <a:cs typeface="Liberation Serif"/>
              </a:rPr>
              <a:t>Machine learning technique like Logistic regression, SVM and Random forest ,</a:t>
            </a:r>
            <a:r>
              <a:rPr lang="en-US" sz="2000" dirty="0" err="1">
                <a:effectLst/>
                <a:latin typeface="Liberation Serif"/>
                <a:ea typeface="Liberation Serif"/>
                <a:cs typeface="Liberation Serif"/>
              </a:rPr>
              <a:t>xgboost</a:t>
            </a:r>
            <a:r>
              <a:rPr lang="en-US" sz="2000" dirty="0">
                <a:effectLst/>
                <a:latin typeface="Liberation Serif"/>
                <a:ea typeface="Liberation Serif"/>
                <a:cs typeface="Liberation Serif"/>
              </a:rPr>
              <a:t>, were used for loan prediction system. The accuracy and error rate are used to evaluate the performance for the</a:t>
            </a:r>
            <a:r>
              <a:rPr lang="en-IN" sz="2000" dirty="0">
                <a:latin typeface="Liberation Serif"/>
                <a:ea typeface="Liberation Serif"/>
                <a:cs typeface="Liberation Serif"/>
              </a:rPr>
              <a:t> </a:t>
            </a:r>
            <a:r>
              <a:rPr lang="en-US" sz="2000" dirty="0">
                <a:effectLst/>
                <a:latin typeface="Liberation Serif"/>
                <a:ea typeface="Liberation Serif"/>
                <a:cs typeface="Liberation Serif"/>
              </a:rPr>
              <a:t>proposed system. </a:t>
            </a:r>
          </a:p>
          <a:p>
            <a:r>
              <a:rPr lang="en-US" sz="2000" dirty="0">
                <a:effectLst/>
                <a:latin typeface="Liberation Serif"/>
                <a:ea typeface="Liberation Serif"/>
                <a:cs typeface="Liberation Serif"/>
              </a:rPr>
              <a:t>The accuracy for logistic regression, SVM and</a:t>
            </a:r>
            <a:r>
              <a:rPr lang="en-IN" sz="2000" dirty="0">
                <a:latin typeface="Liberation Serif"/>
                <a:ea typeface="Liberation Serif"/>
                <a:cs typeface="Liberation Serif"/>
              </a:rPr>
              <a:t> </a:t>
            </a:r>
            <a:r>
              <a:rPr lang="en-US" sz="2000" dirty="0">
                <a:effectLst/>
                <a:latin typeface="Liberation Serif"/>
                <a:ea typeface="Liberation Serif"/>
                <a:cs typeface="Liberation Serif"/>
              </a:rPr>
              <a:t>random forest classifier are 0.57, o.56, and 0.64 respectively. </a:t>
            </a:r>
          </a:p>
          <a:p>
            <a:r>
              <a:rPr lang="en-US" sz="2000" dirty="0">
                <a:effectLst/>
                <a:latin typeface="Liberation Serif"/>
                <a:ea typeface="Liberation Serif"/>
                <a:cs typeface="Liberation Serif"/>
              </a:rPr>
              <a:t>By comparing all the method, found that random forest classifier is better than the logistic regression and SVM.</a:t>
            </a:r>
            <a:endParaRPr lang="en-IN" sz="2000" dirty="0">
              <a:latin typeface="Liberation Serif"/>
              <a:ea typeface="Liberation Serif"/>
              <a:cs typeface="Liberation Serif"/>
            </a:endParaRPr>
          </a:p>
          <a:p>
            <a:endParaRPr lang="en-US" sz="2000" dirty="0">
              <a:effectLst/>
              <a:latin typeface="Liberation Serif"/>
              <a:ea typeface="Liberation Serif"/>
              <a:cs typeface="Liberation Serif"/>
            </a:endParaRPr>
          </a:p>
          <a:p>
            <a:endParaRPr lang="en-US" sz="2000" dirty="0">
              <a:effectLst/>
              <a:latin typeface="Liberation Serif"/>
              <a:ea typeface="Liberation Serif"/>
              <a:cs typeface="Liberation Serif"/>
            </a:endParaRPr>
          </a:p>
          <a:p>
            <a:endParaRPr lang="en-IN" dirty="0"/>
          </a:p>
        </p:txBody>
      </p:sp>
    </p:spTree>
    <p:extLst>
      <p:ext uri="{BB962C8B-B14F-4D97-AF65-F5344CB8AC3E}">
        <p14:creationId xmlns:p14="http://schemas.microsoft.com/office/powerpoint/2010/main" val="3284607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60EB-E5DF-F026-A984-CDBE147A2706}"/>
              </a:ext>
            </a:extLst>
          </p:cNvPr>
          <p:cNvSpPr>
            <a:spLocks noGrp="1"/>
          </p:cNvSpPr>
          <p:nvPr>
            <p:ph type="title"/>
          </p:nvPr>
        </p:nvSpPr>
        <p:spPr>
          <a:xfrm>
            <a:off x="914400" y="548641"/>
            <a:ext cx="7315200" cy="594359"/>
          </a:xfrm>
        </p:spPr>
        <p:txBody>
          <a:bodyPr>
            <a:normAutofit fontScale="90000"/>
          </a:bodyPr>
          <a:lstStyle/>
          <a:p>
            <a:r>
              <a:rPr lang="en-IN" dirty="0"/>
              <a:t>REFERNCES</a:t>
            </a:r>
          </a:p>
        </p:txBody>
      </p:sp>
      <p:sp>
        <p:nvSpPr>
          <p:cNvPr id="3" name="Content Placeholder 2">
            <a:extLst>
              <a:ext uri="{FF2B5EF4-FFF2-40B4-BE49-F238E27FC236}">
                <a16:creationId xmlns:a16="http://schemas.microsoft.com/office/drawing/2014/main" id="{2F583DC2-612C-756D-E819-27E3296DB637}"/>
              </a:ext>
            </a:extLst>
          </p:cNvPr>
          <p:cNvSpPr>
            <a:spLocks noGrp="1"/>
          </p:cNvSpPr>
          <p:nvPr>
            <p:ph idx="1"/>
          </p:nvPr>
        </p:nvSpPr>
        <p:spPr>
          <a:xfrm>
            <a:off x="914400" y="1371600"/>
            <a:ext cx="7315200" cy="4937760"/>
          </a:xfrm>
        </p:spPr>
        <p:txBody>
          <a:bodyPr/>
          <a:lstStyle/>
          <a:p>
            <a:r>
              <a:rPr lang="en-US" b="0" i="0" dirty="0">
                <a:effectLst/>
                <a:latin typeface="Arial" panose="020B0604020202020204" pitchFamily="34" charset="0"/>
              </a:rPr>
              <a:t>J.R. Quinlan, Induction of decision trees, Machine learning Springer, vol. 1, no. 1, pp. 81-106, 1086.</a:t>
            </a:r>
          </a:p>
          <a:p>
            <a:r>
              <a:rPr lang="en-US" b="0" i="0" dirty="0">
                <a:effectLst/>
                <a:latin typeface="Arial" panose="020B0604020202020204" pitchFamily="34" charset="0"/>
              </a:rPr>
              <a:t>Arun Kumar, Ishan Garg and </a:t>
            </a:r>
            <a:r>
              <a:rPr lang="en-US" b="0" i="0" dirty="0" err="1">
                <a:effectLst/>
                <a:latin typeface="Arial" panose="020B0604020202020204" pitchFamily="34" charset="0"/>
              </a:rPr>
              <a:t>Sanmeer</a:t>
            </a:r>
            <a:r>
              <a:rPr lang="en-US" b="0" i="0" dirty="0">
                <a:effectLst/>
                <a:latin typeface="Arial" panose="020B0604020202020204" pitchFamily="34" charset="0"/>
              </a:rPr>
              <a:t> Kaur, Loan Approval Prediction based on Machine Learning Approach.</a:t>
            </a:r>
          </a:p>
          <a:p>
            <a:r>
              <a:rPr lang="en-IN" b="0" i="0" dirty="0">
                <a:effectLst/>
                <a:latin typeface="Arial" panose="020B0604020202020204" pitchFamily="34" charset="0"/>
              </a:rPr>
              <a:t>Nur </a:t>
            </a:r>
            <a:r>
              <a:rPr lang="en-IN" b="0" i="0" dirty="0" err="1">
                <a:effectLst/>
                <a:latin typeface="Arial" panose="020B0604020202020204" pitchFamily="34" charset="0"/>
              </a:rPr>
              <a:t>Alfiyatin</a:t>
            </a:r>
            <a:r>
              <a:rPr lang="en-IN" b="0" i="0" dirty="0">
                <a:effectLst/>
                <a:latin typeface="Arial" panose="020B0604020202020204" pitchFamily="34" charset="0"/>
              </a:rPr>
              <a:t> </a:t>
            </a:r>
            <a:r>
              <a:rPr lang="en-IN" b="0" i="0" dirty="0" err="1">
                <a:effectLst/>
                <a:latin typeface="Arial" panose="020B0604020202020204" pitchFamily="34" charset="0"/>
              </a:rPr>
              <a:t>Adyan</a:t>
            </a:r>
            <a:r>
              <a:rPr lang="en-IN" b="0" i="0" dirty="0">
                <a:effectLst/>
                <a:latin typeface="Arial" panose="020B0604020202020204" pitchFamily="34" charset="0"/>
              </a:rPr>
              <a:t>, Taufiq </a:t>
            </a:r>
            <a:r>
              <a:rPr lang="en-IN" b="0" i="0" dirty="0" err="1">
                <a:effectLst/>
                <a:latin typeface="Arial" panose="020B0604020202020204" pitchFamily="34" charset="0"/>
              </a:rPr>
              <a:t>Hilman</a:t>
            </a:r>
            <a:r>
              <a:rPr lang="en-IN" b="0" i="0" dirty="0">
                <a:effectLst/>
                <a:latin typeface="Arial" panose="020B0604020202020204" pitchFamily="34" charset="0"/>
              </a:rPr>
              <a:t>, </a:t>
            </a:r>
            <a:r>
              <a:rPr lang="en-IN" b="0" i="0" dirty="0" err="1">
                <a:effectLst/>
                <a:latin typeface="Arial" panose="020B0604020202020204" pitchFamily="34" charset="0"/>
              </a:rPr>
              <a:t>Ema</a:t>
            </a:r>
            <a:r>
              <a:rPr lang="en-IN" b="0" i="0" dirty="0">
                <a:effectLst/>
                <a:latin typeface="Arial" panose="020B0604020202020204" pitchFamily="34" charset="0"/>
              </a:rPr>
              <a:t> </a:t>
            </a:r>
            <a:r>
              <a:rPr lang="en-IN" b="0" i="0" dirty="0" err="1">
                <a:effectLst/>
                <a:latin typeface="Arial" panose="020B0604020202020204" pitchFamily="34" charset="0"/>
              </a:rPr>
              <a:t>Febrita</a:t>
            </a:r>
            <a:r>
              <a:rPr lang="en-IN" b="0" i="0" dirty="0">
                <a:effectLst/>
                <a:latin typeface="Arial" panose="020B0604020202020204" pitchFamily="34" charset="0"/>
              </a:rPr>
              <a:t> Ruth and Firdaus </a:t>
            </a:r>
            <a:r>
              <a:rPr lang="en-IN" b="0" i="0" dirty="0" err="1">
                <a:effectLst/>
                <a:latin typeface="Arial" panose="020B0604020202020204" pitchFamily="34" charset="0"/>
              </a:rPr>
              <a:t>Mahmudy</a:t>
            </a:r>
            <a:r>
              <a:rPr lang="en-IN" b="0" i="0" dirty="0">
                <a:effectLst/>
                <a:latin typeface="Arial" panose="020B0604020202020204" pitchFamily="34" charset="0"/>
              </a:rPr>
              <a:t> Wayan, "</a:t>
            </a:r>
            <a:r>
              <a:rPr lang="en-IN" b="0" i="0" dirty="0" err="1">
                <a:effectLst/>
                <a:latin typeface="Arial" panose="020B0604020202020204" pitchFamily="34" charset="0"/>
              </a:rPr>
              <a:t>Modeling</a:t>
            </a:r>
            <a:r>
              <a:rPr lang="en-IN" b="0" i="0" dirty="0">
                <a:effectLst/>
                <a:latin typeface="Arial" panose="020B0604020202020204" pitchFamily="34" charset="0"/>
              </a:rPr>
              <a:t> House Price Prediction using Regression Analysis and Particle Swarm Optimization", </a:t>
            </a:r>
            <a:r>
              <a:rPr lang="en-IN" b="0" i="1" dirty="0">
                <a:effectLst/>
                <a:latin typeface="Arial" panose="020B0604020202020204" pitchFamily="34" charset="0"/>
              </a:rPr>
              <a:t>International Journal of Advanced Computer Science and Applications</a:t>
            </a:r>
            <a:r>
              <a:rPr lang="en-IN" b="0" i="0" dirty="0">
                <a:effectLst/>
                <a:latin typeface="Arial" panose="020B0604020202020204" pitchFamily="34" charset="0"/>
              </a:rPr>
              <a:t>, vol. 8, no. 10, 2017.</a:t>
            </a:r>
          </a:p>
          <a:p>
            <a:r>
              <a:rPr lang="en-IN" b="0" i="0" dirty="0">
                <a:effectLst/>
                <a:latin typeface="Arial" panose="020B0604020202020204" pitchFamily="34" charset="0"/>
              </a:rPr>
              <a:t>S.S. Keerthi and E.G. Gilbert, Convergence of a generalize SMO algorithm for SVM classifier design, Machine Learning, Springer, vol. 46, no. 1, pp. 351-360, 2002.</a:t>
            </a:r>
            <a:endParaRPr lang="en-IN" dirty="0"/>
          </a:p>
        </p:txBody>
      </p:sp>
    </p:spTree>
    <p:extLst>
      <p:ext uri="{BB962C8B-B14F-4D97-AF65-F5344CB8AC3E}">
        <p14:creationId xmlns:p14="http://schemas.microsoft.com/office/powerpoint/2010/main" val="304546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81797-B443-9CD2-13EF-B86908CA2681}"/>
              </a:ext>
            </a:extLst>
          </p:cNvPr>
          <p:cNvSpPr>
            <a:spLocks noGrp="1"/>
          </p:cNvSpPr>
          <p:nvPr>
            <p:ph type="title"/>
          </p:nvPr>
        </p:nvSpPr>
        <p:spPr>
          <a:xfrm>
            <a:off x="914400" y="548641"/>
            <a:ext cx="7315200" cy="746759"/>
          </a:xfrm>
        </p:spPr>
        <p:txBody>
          <a:bodyPr>
            <a:normAutofit/>
          </a:bodyPr>
          <a:lstStyle/>
          <a:p>
            <a:r>
              <a:rPr lang="en-IN" dirty="0"/>
              <a:t>CONTENT</a:t>
            </a:r>
          </a:p>
        </p:txBody>
      </p:sp>
      <p:sp>
        <p:nvSpPr>
          <p:cNvPr id="3" name="Content Placeholder 2">
            <a:extLst>
              <a:ext uri="{FF2B5EF4-FFF2-40B4-BE49-F238E27FC236}">
                <a16:creationId xmlns:a16="http://schemas.microsoft.com/office/drawing/2014/main" id="{B13548AA-4805-36D6-38C4-E03086938B4F}"/>
              </a:ext>
            </a:extLst>
          </p:cNvPr>
          <p:cNvSpPr>
            <a:spLocks noGrp="1"/>
          </p:cNvSpPr>
          <p:nvPr>
            <p:ph idx="1"/>
          </p:nvPr>
        </p:nvSpPr>
        <p:spPr>
          <a:xfrm>
            <a:off x="914400" y="1600201"/>
            <a:ext cx="7315200" cy="4709160"/>
          </a:xfrm>
        </p:spPr>
        <p:txBody>
          <a:bodyPr/>
          <a:lstStyle/>
          <a:p>
            <a:r>
              <a:rPr lang="en-US" dirty="0"/>
              <a:t>ABSTRACT</a:t>
            </a:r>
          </a:p>
          <a:p>
            <a:r>
              <a:rPr lang="en-US" dirty="0"/>
              <a:t>LITERATURE REVIEW</a:t>
            </a:r>
          </a:p>
          <a:p>
            <a:r>
              <a:rPr lang="en-US" dirty="0"/>
              <a:t>INTRODUCTION</a:t>
            </a:r>
          </a:p>
          <a:p>
            <a:r>
              <a:rPr lang="en-US" dirty="0"/>
              <a:t>REQUIREMENTS</a:t>
            </a:r>
          </a:p>
          <a:p>
            <a:r>
              <a:rPr lang="en-US" dirty="0"/>
              <a:t>EXISTING SYSTEM</a:t>
            </a:r>
          </a:p>
          <a:p>
            <a:r>
              <a:rPr lang="en-US" dirty="0"/>
              <a:t>PROPOSED SYSTEM</a:t>
            </a:r>
          </a:p>
          <a:p>
            <a:r>
              <a:rPr lang="en-US" dirty="0"/>
              <a:t>CONCLUSION</a:t>
            </a:r>
          </a:p>
          <a:p>
            <a:r>
              <a:rPr lang="en-US" dirty="0"/>
              <a:t>REFERENCES</a:t>
            </a:r>
            <a:endParaRPr lang="en-IN" dirty="0"/>
          </a:p>
        </p:txBody>
      </p:sp>
    </p:spTree>
    <p:extLst>
      <p:ext uri="{BB962C8B-B14F-4D97-AF65-F5344CB8AC3E}">
        <p14:creationId xmlns:p14="http://schemas.microsoft.com/office/powerpoint/2010/main" val="128643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1"/>
            <a:ext cx="7315200" cy="685799"/>
          </a:xfrm>
        </p:spPr>
        <p:txBody>
          <a:bodyPr>
            <a:normAutofit fontScale="90000"/>
          </a:bodyPr>
          <a:lstStyle/>
          <a:p>
            <a:r>
              <a:rPr lang="en-US" dirty="0"/>
              <a:t>ABSTRACT</a:t>
            </a:r>
            <a:endParaRPr lang="en-IN" dirty="0"/>
          </a:p>
        </p:txBody>
      </p:sp>
      <p:sp>
        <p:nvSpPr>
          <p:cNvPr id="3" name="Content Placeholder 2"/>
          <p:cNvSpPr>
            <a:spLocks noGrp="1"/>
          </p:cNvSpPr>
          <p:nvPr>
            <p:ph idx="1"/>
          </p:nvPr>
        </p:nvSpPr>
        <p:spPr>
          <a:xfrm>
            <a:off x="914400" y="1752600"/>
            <a:ext cx="7315200" cy="3962401"/>
          </a:xfrm>
        </p:spPr>
        <p:txBody>
          <a:bodyPr>
            <a:normAutofit/>
          </a:bodyPr>
          <a:lstStyle/>
          <a:p>
            <a:pPr marL="0" indent="0" algn="just">
              <a:buNone/>
            </a:pPr>
            <a:r>
              <a:rPr lang="en-US" sz="1600" dirty="0">
                <a:ea typeface="+mn-lt"/>
                <a:cs typeface="+mn-lt"/>
              </a:rPr>
              <a:t>With the enhancement in the banking sector lots of people are applying for bank loans but the bank has its limited assets which it has to grant to limited people only, so finding out to whom the loan can  be granted which will be a safer option for the bank is a typical process. So in this paper we try to reduce this risk factor behind selecting the safe person so as to save lots of bank efforts and assets. This is done by mining the Big Data of the previous records of the people to whom the loan was granted before and on the basis of these records/experiences the machine was trained using the machine learning model which give the most accurate result. The main objective of this paper is to predict whether assigning the loan to particular person will be safe or not. This paper is divided into four sections (</a:t>
            </a:r>
            <a:r>
              <a:rPr lang="en-US" sz="1600" dirty="0" err="1">
                <a:ea typeface="+mn-lt"/>
                <a:cs typeface="+mn-lt"/>
              </a:rPr>
              <a:t>i</a:t>
            </a:r>
            <a:r>
              <a:rPr lang="en-US" sz="1600" dirty="0">
                <a:ea typeface="+mn-lt"/>
                <a:cs typeface="+mn-lt"/>
              </a:rPr>
              <a:t>)Data Collection (ii) Comparison of machine learning models on collected data (iii) Training of system on most promising model (iv) Testing</a:t>
            </a:r>
          </a:p>
          <a:p>
            <a:pPr marL="0" indent="0" algn="just">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87271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8DE2F-5AB6-FB75-0325-341A9B81096C}"/>
              </a:ext>
            </a:extLst>
          </p:cNvPr>
          <p:cNvSpPr>
            <a:spLocks noGrp="1"/>
          </p:cNvSpPr>
          <p:nvPr>
            <p:ph type="title"/>
          </p:nvPr>
        </p:nvSpPr>
        <p:spPr>
          <a:xfrm>
            <a:off x="914400" y="548641"/>
            <a:ext cx="7315200" cy="746759"/>
          </a:xfrm>
        </p:spPr>
        <p:txBody>
          <a:bodyPr>
            <a:normAutofit/>
          </a:bodyPr>
          <a:lstStyle/>
          <a:p>
            <a:r>
              <a:rPr lang="en-IN" dirty="0"/>
              <a:t>LITERATURE REVIEW</a:t>
            </a:r>
          </a:p>
        </p:txBody>
      </p:sp>
      <p:sp>
        <p:nvSpPr>
          <p:cNvPr id="3" name="Content Placeholder 2">
            <a:extLst>
              <a:ext uri="{FF2B5EF4-FFF2-40B4-BE49-F238E27FC236}">
                <a16:creationId xmlns:a16="http://schemas.microsoft.com/office/drawing/2014/main" id="{A9499EEF-D75E-F348-44C1-5EF96A7E95C5}"/>
              </a:ext>
            </a:extLst>
          </p:cNvPr>
          <p:cNvSpPr>
            <a:spLocks noGrp="1"/>
          </p:cNvSpPr>
          <p:nvPr>
            <p:ph idx="1"/>
          </p:nvPr>
        </p:nvSpPr>
        <p:spPr>
          <a:xfrm>
            <a:off x="914400" y="1447801"/>
            <a:ext cx="7315200" cy="4861560"/>
          </a:xfrm>
        </p:spPr>
        <p:txBody>
          <a:bodyPr>
            <a:normAutofit fontScale="85000" lnSpcReduction="20000"/>
          </a:bodyPr>
          <a:lstStyle/>
          <a:p>
            <a:pPr marL="45720" indent="0" algn="l">
              <a:buNone/>
            </a:pPr>
            <a:r>
              <a:rPr lang="en-US" b="0" i="0" dirty="0">
                <a:effectLst/>
                <a:latin typeface="Georgia" panose="02040502050405020303" pitchFamily="18" charset="0"/>
              </a:rPr>
              <a:t>A prediction is a statement about what someone thinks will happen in the future. People make predictions all the time. Some are very serious and are based on scientific calculations, but many are just guesses. Prediction helps us in many things to guess what will happen after some time or after a year or after ten years.</a:t>
            </a:r>
          </a:p>
          <a:p>
            <a:pPr marL="45720" indent="0" algn="l">
              <a:buNone/>
            </a:pPr>
            <a:endParaRPr lang="en-US" b="0" i="0" dirty="0">
              <a:effectLst/>
              <a:latin typeface="Georgia" panose="02040502050405020303" pitchFamily="18" charset="0"/>
            </a:endParaRPr>
          </a:p>
          <a:p>
            <a:pPr marL="45720" indent="0" algn="l">
              <a:buNone/>
            </a:pPr>
            <a:r>
              <a:rPr lang="en-US" b="0" i="0" dirty="0">
                <a:effectLst/>
                <a:latin typeface="Georgia" panose="02040502050405020303" pitchFamily="18" charset="0"/>
              </a:rPr>
              <a:t>Predictive analytics is a branch of advanced analytics that uses many techniques from data mining, statistics, modeling, machine learning, and artificial intelligence to analyze current data to make predictions. “</a:t>
            </a:r>
            <a:r>
              <a:rPr lang="en-US" b="0" i="0" dirty="0" err="1">
                <a:effectLst/>
                <a:latin typeface="Georgia" panose="02040502050405020303" pitchFamily="18" charset="0"/>
              </a:rPr>
              <a:t>Adyan</a:t>
            </a:r>
            <a:r>
              <a:rPr lang="en-US" b="0" i="0" dirty="0">
                <a:effectLst/>
                <a:latin typeface="Georgia" panose="02040502050405020303" pitchFamily="18" charset="0"/>
              </a:rPr>
              <a:t> Nur </a:t>
            </a:r>
            <a:r>
              <a:rPr lang="en-US" b="0" i="0" dirty="0" err="1">
                <a:effectLst/>
                <a:latin typeface="Georgia" panose="02040502050405020303" pitchFamily="18" charset="0"/>
              </a:rPr>
              <a:t>Alfiyatin</a:t>
            </a:r>
            <a:r>
              <a:rPr lang="en-US" b="0" i="0" dirty="0">
                <a:effectLst/>
                <a:latin typeface="Georgia" panose="02040502050405020303" pitchFamily="18" charset="0"/>
              </a:rPr>
              <a:t>, </a:t>
            </a:r>
            <a:r>
              <a:rPr lang="en-US" b="0" i="0" dirty="0" err="1">
                <a:effectLst/>
                <a:latin typeface="Georgia" panose="02040502050405020303" pitchFamily="18" charset="0"/>
              </a:rPr>
              <a:t>Hilman</a:t>
            </a:r>
            <a:r>
              <a:rPr lang="en-US" b="0" i="0" dirty="0">
                <a:effectLst/>
                <a:latin typeface="Georgia" panose="02040502050405020303" pitchFamily="18" charset="0"/>
              </a:rPr>
              <a:t> Taufiq and their friends work on the house price prediction. They use regression analysis and Particle Swarm Optimization (PSO) to predict house price”. One other similar work on the Mohamed El </a:t>
            </a:r>
            <a:r>
              <a:rPr lang="en-US" b="0" i="0" dirty="0" err="1">
                <a:effectLst/>
                <a:latin typeface="Georgia" panose="02040502050405020303" pitchFamily="18" charset="0"/>
              </a:rPr>
              <a:t>Mohadab</a:t>
            </a:r>
            <a:r>
              <a:rPr lang="en-US" b="0" i="0" dirty="0">
                <a:effectLst/>
                <a:latin typeface="Georgia" panose="02040502050405020303" pitchFamily="18" charset="0"/>
              </a:rPr>
              <a:t>, Belaid </a:t>
            </a:r>
            <a:r>
              <a:rPr lang="en-US" b="0" i="0" dirty="0" err="1">
                <a:effectLst/>
                <a:latin typeface="Georgia" panose="02040502050405020303" pitchFamily="18" charset="0"/>
              </a:rPr>
              <a:t>Bouikhalene</a:t>
            </a:r>
            <a:r>
              <a:rPr lang="en-US" b="0" i="0" dirty="0">
                <a:effectLst/>
                <a:latin typeface="Georgia" panose="02040502050405020303" pitchFamily="18" charset="0"/>
              </a:rPr>
              <a:t> and Said Safi to predict the rank for scientific research paper using supervised learning. Kumar Arun, Garg Ishan and Kaur </a:t>
            </a:r>
            <a:r>
              <a:rPr lang="en-US" b="0" i="0" dirty="0" err="1">
                <a:effectLst/>
                <a:latin typeface="Georgia" panose="02040502050405020303" pitchFamily="18" charset="0"/>
              </a:rPr>
              <a:t>Sanmeet</a:t>
            </a:r>
            <a:r>
              <a:rPr lang="en-US" b="0" i="0" dirty="0">
                <a:effectLst/>
                <a:latin typeface="Georgia" panose="02040502050405020303" pitchFamily="18" charset="0"/>
              </a:rPr>
              <a:t> work on bank loan prediction on how to bank approve a loan. They proposed a model with the help of SVM and Neural networks like machine learning algorithms.</a:t>
            </a:r>
          </a:p>
          <a:p>
            <a:pPr marL="45720" indent="0" algn="l">
              <a:buNone/>
            </a:pPr>
            <a:endParaRPr lang="en-US" b="0" i="0" dirty="0">
              <a:effectLst/>
              <a:latin typeface="Georgia" panose="02040502050405020303" pitchFamily="18" charset="0"/>
            </a:endParaRPr>
          </a:p>
          <a:p>
            <a:pPr marL="45720" indent="0" algn="l">
              <a:buNone/>
            </a:pPr>
            <a:r>
              <a:rPr lang="en-US" b="0" i="0" dirty="0">
                <a:effectLst/>
                <a:latin typeface="Georgia" panose="02040502050405020303" pitchFamily="18" charset="0"/>
              </a:rPr>
              <a:t>This literature review helps us carry out our work and propose a reliable bank loan prediction model.</a:t>
            </a:r>
          </a:p>
          <a:p>
            <a:pPr marL="45720" indent="0">
              <a:buNone/>
            </a:pPr>
            <a:endParaRPr lang="en-IN" dirty="0"/>
          </a:p>
        </p:txBody>
      </p:sp>
    </p:spTree>
    <p:extLst>
      <p:ext uri="{BB962C8B-B14F-4D97-AF65-F5344CB8AC3E}">
        <p14:creationId xmlns:p14="http://schemas.microsoft.com/office/powerpoint/2010/main" val="254926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14401"/>
            <a:ext cx="7315200" cy="914399"/>
          </a:xfrm>
        </p:spPr>
        <p:txBody>
          <a:bodyPr/>
          <a:lstStyle/>
          <a:p>
            <a:r>
              <a:rPr lang="en-US" dirty="0"/>
              <a:t>INTRODUCTION</a:t>
            </a:r>
            <a:endParaRPr lang="en-IN" dirty="0"/>
          </a:p>
        </p:txBody>
      </p:sp>
      <p:sp>
        <p:nvSpPr>
          <p:cNvPr id="5" name="Content Placeholder 4"/>
          <p:cNvSpPr>
            <a:spLocks noGrp="1"/>
          </p:cNvSpPr>
          <p:nvPr>
            <p:ph idx="1"/>
          </p:nvPr>
        </p:nvSpPr>
        <p:spPr>
          <a:xfrm>
            <a:off x="914400" y="2057401"/>
            <a:ext cx="7315200" cy="4251960"/>
          </a:xfrm>
        </p:spPr>
        <p:txBody>
          <a:bodyPr>
            <a:normAutofit/>
          </a:bodyPr>
          <a:lstStyle/>
          <a:p>
            <a:r>
              <a:rPr lang="en-US" sz="2000" dirty="0">
                <a:latin typeface="Times New Roman" pitchFamily="18" charset="0"/>
                <a:cs typeface="Times New Roman" pitchFamily="18" charset="0"/>
              </a:rPr>
              <a:t>The dataset consists of data related to bank customer like id, name, pay schedule, credit score, previous loans.</a:t>
            </a:r>
          </a:p>
          <a:p>
            <a:r>
              <a:rPr lang="en-US" sz="2000" dirty="0">
                <a:latin typeface="Times New Roman" pitchFamily="18" charset="0"/>
                <a:cs typeface="Times New Roman" pitchFamily="18" charset="0"/>
              </a:rPr>
              <a:t>This data is used to verify if the customer is eligible to  be granted for the loan or not.</a:t>
            </a:r>
          </a:p>
          <a:p>
            <a:r>
              <a:rPr lang="en-US" sz="2000" dirty="0">
                <a:latin typeface="Times New Roman" pitchFamily="18" charset="0"/>
                <a:cs typeface="Times New Roman" pitchFamily="18" charset="0"/>
              </a:rPr>
              <a:t>Here we try to reduce risk factor behind selecting safe customer to reduce bank efforts.</a:t>
            </a:r>
          </a:p>
          <a:p>
            <a:r>
              <a:rPr lang="en-US" sz="2000" dirty="0">
                <a:latin typeface="Times New Roman" pitchFamily="18" charset="0"/>
                <a:cs typeface="Times New Roman" pitchFamily="18" charset="0"/>
              </a:rPr>
              <a:t>This is done using the previous bank records of granted  loans using which the machine is trained.</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4734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1"/>
            <a:ext cx="7315200" cy="838199"/>
          </a:xfrm>
        </p:spPr>
        <p:txBody>
          <a:bodyPr/>
          <a:lstStyle/>
          <a:p>
            <a:r>
              <a:rPr lang="en-US" dirty="0"/>
              <a:t>REQUIREMENTS</a:t>
            </a:r>
            <a:endParaRPr lang="en-IN" dirty="0"/>
          </a:p>
        </p:txBody>
      </p:sp>
      <p:sp>
        <p:nvSpPr>
          <p:cNvPr id="3" name="Content Placeholder 2"/>
          <p:cNvSpPr>
            <a:spLocks noGrp="1"/>
          </p:cNvSpPr>
          <p:nvPr>
            <p:ph idx="1"/>
          </p:nvPr>
        </p:nvSpPr>
        <p:spPr>
          <a:xfrm>
            <a:off x="914400" y="1676401"/>
            <a:ext cx="7315200" cy="4632960"/>
          </a:xfrm>
        </p:spPr>
        <p:txBody>
          <a:bodyPr>
            <a:normAutofit/>
          </a:bodyPr>
          <a:lstStyle/>
          <a:p>
            <a:pPr marL="0" indent="0">
              <a:buNone/>
            </a:pPr>
            <a:r>
              <a:rPr lang="en-US" sz="2000" dirty="0"/>
              <a:t>SOFTWARE</a:t>
            </a:r>
          </a:p>
          <a:p>
            <a:pPr marL="0" indent="0">
              <a:buNone/>
            </a:pPr>
            <a:r>
              <a:rPr lang="en-US" sz="2000" dirty="0"/>
              <a:t>           </a:t>
            </a:r>
            <a:r>
              <a:rPr lang="en-IN" sz="2000" dirty="0"/>
              <a:t>Language     : Python, Google Collab /Jupiter Note book </a:t>
            </a:r>
          </a:p>
          <a:p>
            <a:pPr marL="0" indent="0">
              <a:buNone/>
            </a:pPr>
            <a:r>
              <a:rPr lang="en-IN" sz="2000" dirty="0"/>
              <a:t>           Libraries       : Pandas, NumPy, Sci-Kit .</a:t>
            </a:r>
          </a:p>
          <a:p>
            <a:pPr marL="0" indent="0">
              <a:buNone/>
            </a:pPr>
            <a:endParaRPr lang="en-US" sz="2000" dirty="0"/>
          </a:p>
          <a:p>
            <a:pPr marL="0" indent="0">
              <a:buNone/>
            </a:pPr>
            <a:r>
              <a:rPr lang="en-US" sz="2000" dirty="0"/>
              <a:t>HARDWARE</a:t>
            </a:r>
          </a:p>
          <a:p>
            <a:pPr marL="0" indent="0">
              <a:buNone/>
            </a:pPr>
            <a:r>
              <a:rPr lang="en-US" dirty="0"/>
              <a:t>            </a:t>
            </a:r>
            <a:r>
              <a:rPr lang="en-IN" sz="2000" dirty="0"/>
              <a:t>Ram	       : 2gb or more</a:t>
            </a:r>
          </a:p>
          <a:p>
            <a:pPr marL="0" indent="0">
              <a:buNone/>
            </a:pPr>
            <a:r>
              <a:rPr lang="en-IN" dirty="0"/>
              <a:t>            </a:t>
            </a:r>
            <a:r>
              <a:rPr lang="en-IN" sz="2000" dirty="0"/>
              <a:t>Disk space    : 50gb or more</a:t>
            </a:r>
          </a:p>
          <a:p>
            <a:pPr marL="0" indent="0">
              <a:buNone/>
            </a:pPr>
            <a:r>
              <a:rPr lang="en-IN" dirty="0"/>
              <a:t>            </a:t>
            </a:r>
            <a:r>
              <a:rPr lang="en-IN" sz="2000" dirty="0"/>
              <a:t>Environment : Windows XP and above</a:t>
            </a: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3556005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D1E4-79F2-7F3A-4CE9-FB1097BC5482}"/>
              </a:ext>
            </a:extLst>
          </p:cNvPr>
          <p:cNvSpPr>
            <a:spLocks noGrp="1"/>
          </p:cNvSpPr>
          <p:nvPr>
            <p:ph type="title"/>
          </p:nvPr>
        </p:nvSpPr>
        <p:spPr>
          <a:xfrm>
            <a:off x="914400" y="838201"/>
            <a:ext cx="7315200" cy="761999"/>
          </a:xfrm>
        </p:spPr>
        <p:txBody>
          <a:bodyPr/>
          <a:lstStyle/>
          <a:p>
            <a:r>
              <a:rPr lang="en-IN" altLang="en-US" dirty="0"/>
              <a:t>ARCHITECTURE</a:t>
            </a:r>
            <a:endParaRPr lang="en-IN" dirty="0"/>
          </a:p>
        </p:txBody>
      </p:sp>
      <p:pic>
        <p:nvPicPr>
          <p:cNvPr id="4" name="Picture 10" descr="Diagram&#10;&#10;Description automatically generated">
            <a:extLst>
              <a:ext uri="{FF2B5EF4-FFF2-40B4-BE49-F238E27FC236}">
                <a16:creationId xmlns:a16="http://schemas.microsoft.com/office/drawing/2014/main" id="{F550EF44-7CA1-E191-7C1E-C84A1D25EE39}"/>
              </a:ext>
            </a:extLst>
          </p:cNvPr>
          <p:cNvPicPr>
            <a:picLocks noGrp="1" noChangeAspect="1"/>
          </p:cNvPicPr>
          <p:nvPr>
            <p:ph idx="1"/>
          </p:nvPr>
        </p:nvPicPr>
        <p:blipFill>
          <a:blip r:embed="rId2"/>
          <a:stretch>
            <a:fillRect/>
          </a:stretch>
        </p:blipFill>
        <p:spPr>
          <a:xfrm>
            <a:off x="1371600" y="2209800"/>
            <a:ext cx="6324600" cy="3887211"/>
          </a:xfrm>
        </p:spPr>
      </p:pic>
    </p:spTree>
    <p:extLst>
      <p:ext uri="{BB962C8B-B14F-4D97-AF65-F5344CB8AC3E}">
        <p14:creationId xmlns:p14="http://schemas.microsoft.com/office/powerpoint/2010/main" val="2904201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existing system uses Support Vector Machine (SVM) one of the main issues with this is that it need the data to be linearly separable. </a:t>
            </a:r>
          </a:p>
          <a:p>
            <a:r>
              <a:rPr lang="en-US" sz="2000" dirty="0">
                <a:latin typeface="Times New Roman" pitchFamily="18" charset="0"/>
                <a:cs typeface="Times New Roman" pitchFamily="18" charset="0"/>
              </a:rPr>
              <a:t>The system also does not provide enough preprocessing and visualization or Exploratory Data Analysis(EDA).</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09732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1"/>
            <a:ext cx="7315200" cy="914400"/>
          </a:xfrm>
        </p:spPr>
        <p:txBody>
          <a:bodyPr/>
          <a:lstStyle/>
          <a:p>
            <a:r>
              <a:rPr lang="en-US" dirty="0"/>
              <a:t>PROPOSED SYSTEM</a:t>
            </a:r>
            <a:endParaRPr lang="en-IN"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We aim to build other classification models like logistic regression, Naïve Bayes, Decision Trees and others and also fine tune the parameters of the model.</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These models would be trained on a dataset which will be engineered carefully after performing the feature engineering.</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155004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121</TotalTime>
  <Words>1017</Words>
  <Application>Microsoft Office PowerPoint</Application>
  <PresentationFormat>On-screen Show (4:3)</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Georgia</vt:lpstr>
      <vt:lpstr>Liberation Serif</vt:lpstr>
      <vt:lpstr>Times New Roman</vt:lpstr>
      <vt:lpstr>Wingdings</vt:lpstr>
      <vt:lpstr>Perspective</vt:lpstr>
      <vt:lpstr>PowerPoint Presentation</vt:lpstr>
      <vt:lpstr>CONTENT</vt:lpstr>
      <vt:lpstr>ABSTRACT</vt:lpstr>
      <vt:lpstr>LITERATURE REVIEW</vt:lpstr>
      <vt:lpstr>INTRODUCTION</vt:lpstr>
      <vt:lpstr>REQUIREMENTS</vt:lpstr>
      <vt:lpstr>ARCHITECTURE</vt:lpstr>
      <vt:lpstr>EXISTING SYSTEM</vt:lpstr>
      <vt:lpstr>PROPOSED SYSTEM</vt:lpstr>
      <vt:lpstr>DESIGN</vt:lpstr>
      <vt:lpstr>CONCLUSION</vt:lpstr>
      <vt:lpstr>REFERNCES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pruthvireddy100@outlook.com</cp:lastModifiedBy>
  <cp:revision>5</cp:revision>
  <dcterms:created xsi:type="dcterms:W3CDTF">2022-05-30T15:52:08Z</dcterms:created>
  <dcterms:modified xsi:type="dcterms:W3CDTF">2022-07-01T17:37:04Z</dcterms:modified>
</cp:coreProperties>
</file>