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4" r:id="rId6"/>
    <p:sldId id="260" r:id="rId7"/>
    <p:sldId id="261" r:id="rId8"/>
    <p:sldId id="262" r:id="rId9"/>
    <p:sldId id="265" r:id="rId10"/>
    <p:sldId id="263" r:id="rId11"/>
  </p:sldIdLst>
  <p:sldSz cx="18288000" cy="10287000"/>
  <p:notesSz cx="6858000" cy="9144000"/>
  <p:embeddedFontLst>
    <p:embeddedFont>
      <p:font typeface="Oswald Bold" panose="020B0604020202020204" charset="0"/>
      <p:regular r:id="rId12"/>
    </p:embeddedFont>
    <p:embeddedFont>
      <p:font typeface="Calibri" panose="020F0502020204030204" pitchFamily="34" charset="0"/>
      <p:regular r:id="rId13"/>
      <p:bold r:id="rId14"/>
      <p:italic r:id="rId15"/>
      <p:boldItalic r:id="rId16"/>
    </p:embeddedFont>
    <p:embeddedFont>
      <p:font typeface="DM Sans" panose="020B0604020202020204" charset="0"/>
      <p:regular r:id="rId17"/>
    </p:embeddedFont>
    <p:embeddedFont>
      <p:font typeface="Montserrat Classic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6" d="100"/>
          <a:sy n="46" d="100"/>
        </p:scale>
        <p:origin x="-1186" y="-3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png"/><Relationship Id="rId10" Type="http://schemas.openxmlformats.org/officeDocument/2006/relationships/image" Target="../media/image3.sv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2" Type="http://schemas.openxmlformats.org/officeDocument/2006/relationships/image" Target="../media/image6.png"/><Relationship Id="rId1" Type="http://schemas.openxmlformats.org/officeDocument/2006/relationships/slideLayout" Target="../slideLayouts/slideLayout6.xml"/><Relationship Id="rId9" Type="http://schemas.openxmlformats.org/officeDocument/2006/relationships/image" Target="../media/image2.png"/><Relationship Id="rId1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2" Type="http://schemas.openxmlformats.org/officeDocument/2006/relationships/image" Target="../media/image6.png"/><Relationship Id="rId1" Type="http://schemas.openxmlformats.org/officeDocument/2006/relationships/slideLayout" Target="../slideLayouts/slideLayout6.xml"/><Relationship Id="rId9" Type="http://schemas.openxmlformats.org/officeDocument/2006/relationships/image" Target="../media/image2.png"/><Relationship Id="rId1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24.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10" Type="http://schemas.openxmlformats.org/officeDocument/2006/relationships/image" Target="../media/image24.svg"/><Relationship Id="rId4" Type="http://schemas.openxmlformats.org/officeDocument/2006/relationships/image" Target="../media/image12.jpe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TextBox 5"/>
          <p:cNvSpPr txBox="1"/>
          <p:nvPr/>
        </p:nvSpPr>
        <p:spPr>
          <a:xfrm>
            <a:off x="486856" y="1551569"/>
            <a:ext cx="17314288" cy="4836157"/>
          </a:xfrm>
          <a:prstGeom prst="rect">
            <a:avLst/>
          </a:prstGeom>
        </p:spPr>
        <p:txBody>
          <a:bodyPr lIns="0" tIns="0" rIns="0" bIns="0" rtlCol="0" anchor="t">
            <a:spAutoFit/>
          </a:bodyPr>
          <a:lstStyle/>
          <a:p>
            <a:pPr algn="ctr">
              <a:lnSpc>
                <a:spcPts val="19472"/>
              </a:lnSpc>
            </a:pPr>
            <a:r>
              <a:rPr lang="en-US" sz="14110" spc="1382">
                <a:solidFill>
                  <a:srgbClr val="231F20"/>
                </a:solidFill>
                <a:latin typeface="Oswald Bold"/>
              </a:rPr>
              <a:t>TRAFFIC</a:t>
            </a:r>
          </a:p>
          <a:p>
            <a:pPr algn="ctr">
              <a:lnSpc>
                <a:spcPts val="19472"/>
              </a:lnSpc>
            </a:pPr>
            <a:r>
              <a:rPr lang="en-US" sz="14110" spc="1382">
                <a:solidFill>
                  <a:srgbClr val="231F20"/>
                </a:solidFill>
                <a:latin typeface="Oswald Bold"/>
              </a:rPr>
              <a:t>SIGN DETECTION</a:t>
            </a:r>
          </a:p>
        </p:txBody>
      </p:sp>
      <p:sp>
        <p:nvSpPr>
          <p:cNvPr id="6" name="TextBox 6"/>
          <p:cNvSpPr txBox="1"/>
          <p:nvPr/>
        </p:nvSpPr>
        <p:spPr>
          <a:xfrm>
            <a:off x="-1533908" y="8354960"/>
            <a:ext cx="5948754" cy="1759054"/>
          </a:xfrm>
          <a:prstGeom prst="rect">
            <a:avLst/>
          </a:prstGeom>
        </p:spPr>
        <p:txBody>
          <a:bodyPr lIns="0" tIns="0" rIns="0" bIns="0" rtlCol="0" anchor="t">
            <a:spAutoFit/>
          </a:bodyPr>
          <a:lstStyle/>
          <a:p>
            <a:pPr algn="ctr">
              <a:lnSpc>
                <a:spcPts val="2831"/>
              </a:lnSpc>
            </a:pPr>
            <a:r>
              <a:rPr lang="en-US" sz="2052" spc="108">
                <a:solidFill>
                  <a:srgbClr val="231F20"/>
                </a:solidFill>
                <a:latin typeface="Montserrat Classic Bold"/>
              </a:rPr>
              <a:t>PRESENTING BY:</a:t>
            </a:r>
          </a:p>
          <a:p>
            <a:pPr algn="ctr">
              <a:lnSpc>
                <a:spcPts val="2831"/>
              </a:lnSpc>
            </a:pPr>
            <a:r>
              <a:rPr lang="en-US" sz="2052" spc="108">
                <a:solidFill>
                  <a:srgbClr val="231F20"/>
                </a:solidFill>
                <a:latin typeface="Montserrat Classic Bold"/>
              </a:rPr>
              <a:t>                              •PRASHANTH</a:t>
            </a:r>
          </a:p>
          <a:p>
            <a:pPr algn="ctr">
              <a:lnSpc>
                <a:spcPts val="2831"/>
              </a:lnSpc>
            </a:pPr>
            <a:r>
              <a:rPr lang="en-US" sz="2052" spc="108">
                <a:solidFill>
                  <a:srgbClr val="231F20"/>
                </a:solidFill>
                <a:latin typeface="Montserrat Classic Bold"/>
              </a:rPr>
              <a:t>                             •PRAJWAL U</a:t>
            </a:r>
          </a:p>
          <a:p>
            <a:pPr algn="ctr">
              <a:lnSpc>
                <a:spcPts val="2831"/>
              </a:lnSpc>
            </a:pPr>
            <a:r>
              <a:rPr lang="en-US" sz="2052" spc="108">
                <a:solidFill>
                  <a:srgbClr val="231F20"/>
                </a:solidFill>
                <a:latin typeface="Montserrat Classic Bold"/>
              </a:rPr>
              <a:t>                                •PRUTHVIRAJ </a:t>
            </a:r>
          </a:p>
          <a:p>
            <a:pPr algn="ctr">
              <a:lnSpc>
                <a:spcPts val="2831"/>
              </a:lnSpc>
            </a:pPr>
            <a:endParaRPr lang="en-US" sz="2052" spc="108">
              <a:solidFill>
                <a:srgbClr val="231F20"/>
              </a:solidFill>
              <a:latin typeface="Montserrat Classic Bo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734494" y="-11112133"/>
            <a:ext cx="15841853" cy="16255633"/>
          </a:xfrm>
          <a:custGeom>
            <a:avLst/>
            <a:gdLst/>
            <a:ahLst/>
            <a:cxnLst/>
            <a:rect l="l" t="t" r="r" b="b"/>
            <a:pathLst>
              <a:path w="15841853" h="16255633">
                <a:moveTo>
                  <a:pt x="0" y="0"/>
                </a:moveTo>
                <a:lnTo>
                  <a:pt x="15841853" y="0"/>
                </a:lnTo>
                <a:lnTo>
                  <a:pt x="15841853" y="16255633"/>
                </a:lnTo>
                <a:lnTo>
                  <a:pt x="0" y="1625563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4323904" y="91717"/>
            <a:ext cx="12057353" cy="1702517"/>
          </a:xfrm>
          <a:prstGeom prst="rect">
            <a:avLst/>
          </a:prstGeom>
        </p:spPr>
        <p:txBody>
          <a:bodyPr lIns="0" tIns="0" rIns="0" bIns="0" rtlCol="0" anchor="t">
            <a:spAutoFit/>
          </a:bodyPr>
          <a:lstStyle/>
          <a:p>
            <a:pPr>
              <a:lnSpc>
                <a:spcPts val="13948"/>
              </a:lnSpc>
            </a:pPr>
            <a:r>
              <a:rPr lang="en-US" sz="10107" spc="990">
                <a:solidFill>
                  <a:srgbClr val="FFFFFF"/>
                </a:solidFill>
                <a:latin typeface="Oswald Bold"/>
              </a:rPr>
              <a:t>CONCLUSION </a:t>
            </a:r>
          </a:p>
        </p:txBody>
      </p:sp>
      <p:sp>
        <p:nvSpPr>
          <p:cNvPr id="4" name="Freeform 4"/>
          <p:cNvSpPr/>
          <p:nvPr/>
        </p:nvSpPr>
        <p:spPr>
          <a:xfrm>
            <a:off x="16381257" y="-2984316"/>
            <a:ext cx="15841853" cy="16255633"/>
          </a:xfrm>
          <a:custGeom>
            <a:avLst/>
            <a:gdLst/>
            <a:ahLst/>
            <a:cxnLst/>
            <a:rect l="l" t="t" r="r" b="b"/>
            <a:pathLst>
              <a:path w="15841853" h="16255633">
                <a:moveTo>
                  <a:pt x="0" y="0"/>
                </a:moveTo>
                <a:lnTo>
                  <a:pt x="15841852" y="0"/>
                </a:lnTo>
                <a:lnTo>
                  <a:pt x="15841852" y="16255632"/>
                </a:lnTo>
                <a:lnTo>
                  <a:pt x="0" y="1625563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TextBox 5"/>
          <p:cNvSpPr txBox="1"/>
          <p:nvPr/>
        </p:nvSpPr>
        <p:spPr>
          <a:xfrm>
            <a:off x="1738290" y="2093961"/>
            <a:ext cx="15521010" cy="7309693"/>
          </a:xfrm>
          <a:prstGeom prst="rect">
            <a:avLst/>
          </a:prstGeom>
        </p:spPr>
        <p:txBody>
          <a:bodyPr lIns="0" tIns="0" rIns="0" bIns="0" rtlCol="0" anchor="t">
            <a:spAutoFit/>
          </a:bodyPr>
          <a:lstStyle/>
          <a:p>
            <a:pPr>
              <a:lnSpc>
                <a:spcPts val="3835"/>
              </a:lnSpc>
            </a:pPr>
            <a:r>
              <a:rPr lang="en-US" sz="2779" spc="272" dirty="0">
                <a:solidFill>
                  <a:srgbClr val="F5FFF5"/>
                </a:solidFill>
                <a:latin typeface="DM Sans"/>
              </a:rPr>
              <a:t>The goal of this project </a:t>
            </a:r>
            <a:r>
              <a:rPr lang="en-US" sz="2779" spc="272" dirty="0" smtClean="0">
                <a:solidFill>
                  <a:srgbClr val="F5FFF5"/>
                </a:solidFill>
                <a:latin typeface="DM Sans"/>
              </a:rPr>
              <a:t>is </a:t>
            </a:r>
            <a:r>
              <a:rPr lang="en-US" sz="2779" spc="272" dirty="0">
                <a:solidFill>
                  <a:srgbClr val="F5FFF5"/>
                </a:solidFill>
                <a:latin typeface="DM Sans"/>
              </a:rPr>
              <a:t>to prove that a sign can be extracted from an image. </a:t>
            </a:r>
            <a:r>
              <a:rPr lang="en-US" sz="2779" spc="272" dirty="0" smtClean="0">
                <a:solidFill>
                  <a:srgbClr val="F5FFF5"/>
                </a:solidFill>
                <a:latin typeface="DM Sans"/>
              </a:rPr>
              <a:t>traffic </a:t>
            </a:r>
            <a:r>
              <a:rPr lang="en-US" sz="2779" spc="272" dirty="0">
                <a:solidFill>
                  <a:srgbClr val="F5FFF5"/>
                </a:solidFill>
                <a:latin typeface="DM Sans"/>
              </a:rPr>
              <a:t>sign detection and recognition system for detecting the sign in a given </a:t>
            </a:r>
            <a:r>
              <a:rPr lang="en-US" sz="2779" spc="272" dirty="0" smtClean="0">
                <a:solidFill>
                  <a:srgbClr val="F5FFF5"/>
                </a:solidFill>
                <a:latin typeface="DM Sans"/>
              </a:rPr>
              <a:t>image. </a:t>
            </a:r>
            <a:r>
              <a:rPr lang="en-US" sz="2779" spc="272" dirty="0">
                <a:solidFill>
                  <a:srgbClr val="F5FFF5"/>
                </a:solidFill>
                <a:latin typeface="DM Sans"/>
              </a:rPr>
              <a:t>The image analysis generally consists of three steps: detection, segmentation and </a:t>
            </a:r>
            <a:r>
              <a:rPr lang="en-US" sz="2779" spc="272" dirty="0" smtClean="0">
                <a:solidFill>
                  <a:srgbClr val="F5FFF5"/>
                </a:solidFill>
                <a:latin typeface="DM Sans"/>
              </a:rPr>
              <a:t>classification . </a:t>
            </a:r>
            <a:r>
              <a:rPr lang="en-US" sz="2779" spc="272" dirty="0">
                <a:solidFill>
                  <a:srgbClr val="F5FFF5"/>
                </a:solidFill>
                <a:latin typeface="DM Sans"/>
              </a:rPr>
              <a:t>The sign is edge detected and segmentation applied to segregate the sign from </a:t>
            </a:r>
            <a:r>
              <a:rPr lang="en-US" sz="2779" spc="272" dirty="0" smtClean="0">
                <a:solidFill>
                  <a:srgbClr val="F5FFF5"/>
                </a:solidFill>
                <a:latin typeface="DM Sans"/>
              </a:rPr>
              <a:t>background . This </a:t>
            </a:r>
            <a:r>
              <a:rPr lang="en-US" sz="2779" spc="272" dirty="0">
                <a:solidFill>
                  <a:srgbClr val="F5FFF5"/>
                </a:solidFill>
                <a:latin typeface="DM Sans"/>
              </a:rPr>
              <a:t>datasets include many types of complex traffic signs such as sign tilt, uneven lighting, traffic sign with distraction, </a:t>
            </a:r>
            <a:r>
              <a:rPr lang="en-US" sz="2779" spc="272" dirty="0" smtClean="0">
                <a:solidFill>
                  <a:srgbClr val="F5FFF5"/>
                </a:solidFill>
                <a:latin typeface="DM Sans"/>
              </a:rPr>
              <a:t>and </a:t>
            </a:r>
            <a:r>
              <a:rPr lang="en-US" sz="2779" spc="272" dirty="0">
                <a:solidFill>
                  <a:srgbClr val="F5FFF5"/>
                </a:solidFill>
                <a:latin typeface="DM Sans"/>
              </a:rPr>
              <a:t>similar background </a:t>
            </a:r>
            <a:r>
              <a:rPr lang="en-US" sz="2779" spc="272" dirty="0" smtClean="0">
                <a:solidFill>
                  <a:srgbClr val="F5FFF5"/>
                </a:solidFill>
                <a:latin typeface="DM Sans"/>
              </a:rPr>
              <a:t>colors. </a:t>
            </a:r>
            <a:r>
              <a:rPr lang="en-US" sz="2779" spc="272" dirty="0">
                <a:solidFill>
                  <a:srgbClr val="F5FFF5"/>
                </a:solidFill>
                <a:latin typeface="DM Sans"/>
              </a:rPr>
              <a:t>Through a variety of complex and difficult to distinguish traffic signs to verify the ability of the algorithm</a:t>
            </a:r>
            <a:r>
              <a:rPr lang="en-US" sz="2779" spc="272" dirty="0" smtClean="0">
                <a:solidFill>
                  <a:srgbClr val="F5FFF5"/>
                </a:solidFill>
                <a:latin typeface="DM Sans"/>
              </a:rPr>
              <a:t>.</a:t>
            </a:r>
          </a:p>
          <a:p>
            <a:pPr>
              <a:lnSpc>
                <a:spcPts val="3835"/>
              </a:lnSpc>
            </a:pPr>
            <a:endParaRPr lang="en-US" sz="2779" spc="272" dirty="0">
              <a:solidFill>
                <a:srgbClr val="F5FFF5"/>
              </a:solidFill>
              <a:latin typeface="DM Sans"/>
            </a:endParaRPr>
          </a:p>
          <a:p>
            <a:pPr>
              <a:lnSpc>
                <a:spcPts val="3835"/>
              </a:lnSpc>
            </a:pPr>
            <a:r>
              <a:rPr lang="en-US" sz="2779" spc="272" dirty="0">
                <a:solidFill>
                  <a:srgbClr val="F5FFF5"/>
                </a:solidFill>
                <a:latin typeface="DM Sans"/>
              </a:rPr>
              <a:t>FUTURE SCOPE :</a:t>
            </a:r>
          </a:p>
          <a:p>
            <a:pPr>
              <a:lnSpc>
                <a:spcPts val="3835"/>
              </a:lnSpc>
            </a:pPr>
            <a:endParaRPr lang="en-US" sz="2779" spc="272" dirty="0">
              <a:solidFill>
                <a:srgbClr val="F5FFF5"/>
              </a:solidFill>
              <a:latin typeface="DM Sans"/>
            </a:endParaRPr>
          </a:p>
          <a:p>
            <a:pPr>
              <a:lnSpc>
                <a:spcPts val="3835"/>
              </a:lnSpc>
            </a:pPr>
            <a:r>
              <a:rPr lang="en-US" sz="2779" spc="272" dirty="0" smtClean="0">
                <a:solidFill>
                  <a:srgbClr val="F5FFF5"/>
                </a:solidFill>
                <a:ea typeface="DM Sans"/>
              </a:rPr>
              <a:t>▪︎</a:t>
            </a:r>
            <a:r>
              <a:rPr lang="en-US" sz="2779" spc="272" dirty="0" smtClean="0">
                <a:solidFill>
                  <a:srgbClr val="F5FFF5"/>
                </a:solidFill>
                <a:latin typeface="DM Sans"/>
              </a:rPr>
              <a:t>Integration </a:t>
            </a:r>
            <a:r>
              <a:rPr lang="en-US" sz="2779" spc="272" dirty="0">
                <a:solidFill>
                  <a:srgbClr val="F5FFF5"/>
                </a:solidFill>
                <a:latin typeface="DM Sans"/>
              </a:rPr>
              <a:t>in Autonomous Vehicle </a:t>
            </a:r>
          </a:p>
          <a:p>
            <a:pPr>
              <a:lnSpc>
                <a:spcPts val="3835"/>
              </a:lnSpc>
            </a:pPr>
            <a:r>
              <a:rPr lang="en-US" sz="2779" spc="272" dirty="0">
                <a:solidFill>
                  <a:srgbClr val="F5FFF5"/>
                </a:solidFill>
                <a:ea typeface="DM Sans"/>
              </a:rPr>
              <a:t>▪︎</a:t>
            </a:r>
            <a:r>
              <a:rPr lang="en-US" sz="2779" spc="272" dirty="0">
                <a:solidFill>
                  <a:srgbClr val="F5FFF5"/>
                </a:solidFill>
                <a:latin typeface="DM Sans"/>
              </a:rPr>
              <a:t>Integration with Traffic Management System</a:t>
            </a:r>
          </a:p>
          <a:p>
            <a:pPr>
              <a:lnSpc>
                <a:spcPts val="3835"/>
              </a:lnSpc>
            </a:pPr>
            <a:r>
              <a:rPr lang="en-US" sz="2779" spc="272" dirty="0">
                <a:solidFill>
                  <a:srgbClr val="F5FFF5"/>
                </a:solidFill>
                <a:ea typeface="DM Sans"/>
              </a:rPr>
              <a:t>▪︎</a:t>
            </a:r>
            <a:r>
              <a:rPr lang="en-US" sz="2779" spc="272" dirty="0">
                <a:solidFill>
                  <a:srgbClr val="F5FFF5"/>
                </a:solidFill>
                <a:latin typeface="DM Sans"/>
              </a:rPr>
              <a:t>Advanced Driver Assistance System(ADAS)</a:t>
            </a:r>
          </a:p>
          <a:p>
            <a:pPr algn="l">
              <a:lnSpc>
                <a:spcPts val="3835"/>
              </a:lnSpc>
            </a:pPr>
            <a:r>
              <a:rPr lang="en-US" sz="2779" spc="272" dirty="0">
                <a:solidFill>
                  <a:srgbClr val="F5FFF5"/>
                </a:solidFill>
                <a:ea typeface="DM Sans"/>
              </a:rPr>
              <a:t>▪︎</a:t>
            </a:r>
            <a:r>
              <a:rPr lang="en-US" sz="2779" spc="272" dirty="0">
                <a:solidFill>
                  <a:srgbClr val="F5FFF5"/>
                </a:solidFill>
                <a:latin typeface="DM Sans"/>
              </a:rPr>
              <a:t>Pedestrian Safety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5019320" y="2901697"/>
            <a:ext cx="1168852" cy="5340896"/>
            <a:chOff x="0" y="0"/>
            <a:chExt cx="307846" cy="1406656"/>
          </a:xfrm>
        </p:grpSpPr>
        <p:sp>
          <p:nvSpPr>
            <p:cNvPr id="4" name="Freeform 4"/>
            <p:cNvSpPr/>
            <p:nvPr/>
          </p:nvSpPr>
          <p:spPr>
            <a:xfrm>
              <a:off x="0" y="0"/>
              <a:ext cx="307846" cy="1406656"/>
            </a:xfrm>
            <a:custGeom>
              <a:avLst/>
              <a:gdLst/>
              <a:ahLst/>
              <a:cxnLst/>
              <a:rect l="l" t="t" r="r" b="b"/>
              <a:pathLst>
                <a:path w="307846" h="1406656">
                  <a:moveTo>
                    <a:pt x="0" y="0"/>
                  </a:moveTo>
                  <a:lnTo>
                    <a:pt x="307846" y="0"/>
                  </a:lnTo>
                  <a:lnTo>
                    <a:pt x="307846" y="1406656"/>
                  </a:lnTo>
                  <a:lnTo>
                    <a:pt x="0" y="1406656"/>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5250954" y="732392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4" name="TextBox 14"/>
          <p:cNvSpPr txBox="1"/>
          <p:nvPr/>
        </p:nvSpPr>
        <p:spPr>
          <a:xfrm>
            <a:off x="6607430" y="3333137"/>
            <a:ext cx="5790503" cy="418511"/>
          </a:xfrm>
          <a:prstGeom prst="rect">
            <a:avLst/>
          </a:prstGeom>
        </p:spPr>
        <p:txBody>
          <a:bodyPr lIns="0" tIns="0" rIns="0" bIns="0" rtlCol="0" anchor="t">
            <a:spAutoFit/>
          </a:bodyPr>
          <a:lstStyle/>
          <a:p>
            <a:pPr>
              <a:lnSpc>
                <a:spcPts val="3483"/>
              </a:lnSpc>
            </a:pPr>
            <a:r>
              <a:rPr lang="en-US" sz="2524" spc="247">
                <a:solidFill>
                  <a:srgbClr val="231F20"/>
                </a:solidFill>
                <a:latin typeface="DM Sans"/>
              </a:rPr>
              <a:t>INTRODUCTION</a:t>
            </a:r>
          </a:p>
        </p:txBody>
      </p:sp>
      <p:sp>
        <p:nvSpPr>
          <p:cNvPr id="15" name="TextBox 15"/>
          <p:cNvSpPr txBox="1"/>
          <p:nvPr/>
        </p:nvSpPr>
        <p:spPr>
          <a:xfrm>
            <a:off x="6607430" y="4127355"/>
            <a:ext cx="6076629" cy="418511"/>
          </a:xfrm>
          <a:prstGeom prst="rect">
            <a:avLst/>
          </a:prstGeom>
        </p:spPr>
        <p:txBody>
          <a:bodyPr lIns="0" tIns="0" rIns="0" bIns="0" rtlCol="0" anchor="t">
            <a:spAutoFit/>
          </a:bodyPr>
          <a:lstStyle/>
          <a:p>
            <a:pPr>
              <a:lnSpc>
                <a:spcPts val="3483"/>
              </a:lnSpc>
            </a:pPr>
            <a:r>
              <a:rPr lang="en-US" sz="2524" spc="247">
                <a:solidFill>
                  <a:srgbClr val="231F20"/>
                </a:solidFill>
                <a:latin typeface="DM Sans"/>
              </a:rPr>
              <a:t>OBJECTIVE </a:t>
            </a:r>
          </a:p>
        </p:txBody>
      </p:sp>
      <p:sp>
        <p:nvSpPr>
          <p:cNvPr id="16" name="TextBox 16"/>
          <p:cNvSpPr txBox="1"/>
          <p:nvPr/>
        </p:nvSpPr>
        <p:spPr>
          <a:xfrm>
            <a:off x="6607430" y="5047445"/>
            <a:ext cx="5790503" cy="418511"/>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SYSTEM DESIGN </a:t>
            </a:r>
          </a:p>
        </p:txBody>
      </p:sp>
      <p:sp>
        <p:nvSpPr>
          <p:cNvPr id="17" name="TextBox 17"/>
          <p:cNvSpPr txBox="1"/>
          <p:nvPr/>
        </p:nvSpPr>
        <p:spPr>
          <a:xfrm>
            <a:off x="6607430" y="5841663"/>
            <a:ext cx="6076629" cy="418511"/>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FLOWCHART</a:t>
            </a:r>
          </a:p>
        </p:txBody>
      </p:sp>
      <p:sp>
        <p:nvSpPr>
          <p:cNvPr id="18" name="TextBox 18"/>
          <p:cNvSpPr txBox="1"/>
          <p:nvPr/>
        </p:nvSpPr>
        <p:spPr>
          <a:xfrm>
            <a:off x="6607430" y="6642507"/>
            <a:ext cx="6076629" cy="418511"/>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RESULT</a:t>
            </a:r>
          </a:p>
        </p:txBody>
      </p:sp>
      <p:sp>
        <p:nvSpPr>
          <p:cNvPr id="19" name="TextBox 19"/>
          <p:cNvSpPr txBox="1"/>
          <p:nvPr/>
        </p:nvSpPr>
        <p:spPr>
          <a:xfrm>
            <a:off x="6607430" y="7434884"/>
            <a:ext cx="5790503" cy="418511"/>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CONCLUSION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43599" y="-190500"/>
            <a:ext cx="18288000" cy="10287000"/>
          </a:xfrm>
          <a:prstGeom prst="rect">
            <a:avLst/>
          </a:prstGeom>
        </p:spPr>
      </p:pic>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8328436" y="4602683"/>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sp>
        <p:nvSpPr>
          <p:cNvPr id="7" name="Freeform 7"/>
          <p:cNvSpPr/>
          <p:nvPr/>
        </p:nvSpPr>
        <p:spPr>
          <a:xfrm>
            <a:off x="304800" y="2632352"/>
            <a:ext cx="5399186" cy="4492348"/>
          </a:xfrm>
          <a:custGeom>
            <a:avLst/>
            <a:gdLst/>
            <a:ahLst/>
            <a:cxnLst/>
            <a:rect l="l" t="t" r="r" b="b"/>
            <a:pathLst>
              <a:path w="7152476" h="3940662">
                <a:moveTo>
                  <a:pt x="0" y="0"/>
                </a:moveTo>
                <a:lnTo>
                  <a:pt x="7152476" y="0"/>
                </a:lnTo>
                <a:lnTo>
                  <a:pt x="7152476" y="3940662"/>
                </a:lnTo>
                <a:lnTo>
                  <a:pt x="0" y="3940662"/>
                </a:lnTo>
                <a:lnTo>
                  <a:pt x="0" y="0"/>
                </a:lnTo>
                <a:close/>
              </a:path>
            </a:pathLst>
          </a:custGeom>
          <a:blipFill>
            <a:blip r:embed="rId4"/>
            <a:stretch>
              <a:fillRect l="-1288" t="-494" r="-4734"/>
            </a:stretch>
          </a:blipFill>
        </p:spPr>
      </p:sp>
      <p:grpSp>
        <p:nvGrpSpPr>
          <p:cNvPr id="8" name="Group 8"/>
          <p:cNvGrpSpPr/>
          <p:nvPr/>
        </p:nvGrpSpPr>
        <p:grpSpPr>
          <a:xfrm>
            <a:off x="6248400" y="1844359"/>
            <a:ext cx="11525495" cy="7871141"/>
            <a:chOff x="0" y="0"/>
            <a:chExt cx="3782107" cy="1657039"/>
          </a:xfrm>
        </p:grpSpPr>
        <p:sp>
          <p:nvSpPr>
            <p:cNvPr id="9" name="Freeform 9"/>
            <p:cNvSpPr/>
            <p:nvPr/>
          </p:nvSpPr>
          <p:spPr>
            <a:xfrm>
              <a:off x="0" y="0"/>
              <a:ext cx="3782107" cy="1657039"/>
            </a:xfrm>
            <a:custGeom>
              <a:avLst/>
              <a:gdLst/>
              <a:ahLst/>
              <a:cxnLst/>
              <a:rect l="l" t="t" r="r" b="b"/>
              <a:pathLst>
                <a:path w="3782107" h="1657039">
                  <a:moveTo>
                    <a:pt x="0" y="0"/>
                  </a:moveTo>
                  <a:lnTo>
                    <a:pt x="3782107" y="0"/>
                  </a:lnTo>
                  <a:lnTo>
                    <a:pt x="3782107" y="1657039"/>
                  </a:lnTo>
                  <a:lnTo>
                    <a:pt x="0" y="1657039"/>
                  </a:lnTo>
                  <a:close/>
                </a:path>
              </a:pathLst>
            </a:custGeom>
            <a:solidFill>
              <a:srgbClr val="EFEFEF"/>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2" name="Freeform 12"/>
          <p:cNvSpPr/>
          <p:nvPr/>
        </p:nvSpPr>
        <p:spPr>
          <a:xfrm>
            <a:off x="8328436"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sp>
        <p:nvSpPr>
          <p:cNvPr id="17" name="TextBox 17"/>
          <p:cNvSpPr txBox="1"/>
          <p:nvPr/>
        </p:nvSpPr>
        <p:spPr>
          <a:xfrm>
            <a:off x="838944" y="166024"/>
            <a:ext cx="9730085" cy="1686292"/>
          </a:xfrm>
          <a:prstGeom prst="rect">
            <a:avLst/>
          </a:prstGeom>
        </p:spPr>
        <p:txBody>
          <a:bodyPr lIns="0" tIns="0" rIns="0" bIns="0" rtlCol="0" anchor="t">
            <a:spAutoFit/>
          </a:bodyPr>
          <a:lstStyle/>
          <a:p>
            <a:pPr>
              <a:lnSpc>
                <a:spcPts val="13774"/>
              </a:lnSpc>
            </a:pPr>
            <a:r>
              <a:rPr lang="en-US" sz="9981" spc="978">
                <a:solidFill>
                  <a:srgbClr val="231F20"/>
                </a:solidFill>
                <a:latin typeface="Oswald Bold"/>
              </a:rPr>
              <a:t>INTRODUCTION </a:t>
            </a:r>
          </a:p>
        </p:txBody>
      </p:sp>
      <p:sp>
        <p:nvSpPr>
          <p:cNvPr id="20" name="Freeform 20"/>
          <p:cNvSpPr/>
          <p:nvPr/>
        </p:nvSpPr>
        <p:spPr>
          <a:xfrm>
            <a:off x="-2382213" y="7726445"/>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5">
              <a:extLst>
                <a:ext uri="{96DAC541-7B7A-43D3-8B79-37D633B846F1}">
                  <asvg:svgBlip xmlns="" xmlns:asvg="http://schemas.microsoft.com/office/drawing/2016/SVG/main" r:embed="rId10"/>
                </a:ext>
              </a:extLst>
            </a:blip>
            <a:stretch>
              <a:fillRect/>
            </a:stretch>
          </a:blipFill>
        </p:spPr>
      </p:sp>
      <p:sp>
        <p:nvSpPr>
          <p:cNvPr id="19" name="TextBox 19"/>
          <p:cNvSpPr txBox="1"/>
          <p:nvPr/>
        </p:nvSpPr>
        <p:spPr>
          <a:xfrm>
            <a:off x="6705600" y="2251988"/>
            <a:ext cx="10926283" cy="6906543"/>
          </a:xfrm>
          <a:prstGeom prst="rect">
            <a:avLst/>
          </a:prstGeom>
        </p:spPr>
        <p:txBody>
          <a:bodyPr wrap="square" lIns="360000" tIns="360000" rIns="360000" bIns="360000" rtlCol="0" anchor="t">
            <a:spAutoFit/>
          </a:bodyPr>
          <a:lstStyle/>
          <a:p>
            <a:pPr>
              <a:lnSpc>
                <a:spcPts val="2108"/>
              </a:lnSpc>
            </a:pPr>
            <a:r>
              <a:rPr lang="en-US" sz="4000" spc="149" dirty="0">
                <a:solidFill>
                  <a:srgbClr val="231F20"/>
                </a:solidFill>
                <a:latin typeface="DM Sans"/>
              </a:rPr>
              <a:t>TRAFFIC SIGN </a:t>
            </a:r>
            <a:r>
              <a:rPr lang="en-US" sz="4000" spc="149" dirty="0" smtClean="0">
                <a:solidFill>
                  <a:srgbClr val="231F20"/>
                </a:solidFill>
                <a:latin typeface="DM Sans"/>
              </a:rPr>
              <a:t>DETECTION</a:t>
            </a:r>
            <a:r>
              <a:rPr lang="en-US" sz="3200" spc="149" dirty="0" smtClean="0">
                <a:solidFill>
                  <a:srgbClr val="231F20"/>
                </a:solidFill>
                <a:latin typeface="DM Sans"/>
              </a:rPr>
              <a:t> </a:t>
            </a:r>
            <a:endParaRPr lang="en-US" sz="3200" spc="149" dirty="0">
              <a:solidFill>
                <a:srgbClr val="231F20"/>
              </a:solidFill>
              <a:latin typeface="DM Sans"/>
            </a:endParaRPr>
          </a:p>
          <a:p>
            <a:pPr>
              <a:lnSpc>
                <a:spcPts val="2108"/>
              </a:lnSpc>
            </a:pPr>
            <a:endParaRPr lang="en-US" sz="2800" spc="149" dirty="0">
              <a:solidFill>
                <a:srgbClr val="231F20"/>
              </a:solidFill>
              <a:latin typeface="DM Sans"/>
            </a:endParaRPr>
          </a:p>
          <a:p>
            <a:r>
              <a:rPr lang="en-US" sz="2800" dirty="0" smtClean="0"/>
              <a:t>       Traffic signs </a:t>
            </a:r>
            <a:r>
              <a:rPr lang="en-US" sz="2800" dirty="0"/>
              <a:t>convey important information about traffic rules, regulations, warnings, and guidance, helping to ensure safe and orderly movement on the roads</a:t>
            </a:r>
            <a:r>
              <a:rPr lang="en-US" sz="2800" dirty="0" smtClean="0"/>
              <a:t>.</a:t>
            </a:r>
          </a:p>
          <a:p>
            <a:endParaRPr lang="en-US" sz="2800" spc="149" dirty="0">
              <a:solidFill>
                <a:srgbClr val="231F20"/>
              </a:solidFill>
              <a:latin typeface="DM Sans"/>
            </a:endParaRPr>
          </a:p>
          <a:p>
            <a:r>
              <a:rPr lang="en-US" sz="2800" spc="149" dirty="0" smtClean="0">
                <a:solidFill>
                  <a:srgbClr val="231F20"/>
                </a:solidFill>
                <a:latin typeface="DM Sans"/>
              </a:rPr>
              <a:t>    </a:t>
            </a:r>
            <a:r>
              <a:rPr lang="en-US" sz="2800" dirty="0"/>
              <a:t>The primary goal of this project is to enhance road safety and assist drivers by providing real-time information about traffic signs. By accurately detecting and interpreting traffic signs, the system can alert drivers </a:t>
            </a:r>
            <a:r>
              <a:rPr lang="en-US" sz="2800" dirty="0" smtClean="0"/>
              <a:t>, </a:t>
            </a:r>
            <a:r>
              <a:rPr lang="en-US" sz="2800" dirty="0"/>
              <a:t>warn them about potential hazards, guide them through complex intersections, and provide valuable information for </a:t>
            </a:r>
            <a:r>
              <a:rPr lang="en-US" sz="2800" dirty="0" smtClean="0"/>
              <a:t>navigation.</a:t>
            </a:r>
          </a:p>
          <a:p>
            <a:endParaRPr lang="en-US" sz="2800" spc="149" dirty="0">
              <a:solidFill>
                <a:srgbClr val="231F20"/>
              </a:solidFill>
              <a:latin typeface="DM Sans"/>
            </a:endParaRPr>
          </a:p>
          <a:p>
            <a:endParaRPr lang="en-US" sz="2800" spc="149" dirty="0">
              <a:solidFill>
                <a:srgbClr val="231F20"/>
              </a:solidFill>
              <a:latin typeface="DM Sans"/>
            </a:endParaRPr>
          </a:p>
          <a:p>
            <a:endParaRPr lang="en-US" sz="1528" spc="149" dirty="0" smtClean="0">
              <a:solidFill>
                <a:srgbClr val="231F20"/>
              </a:solidFill>
              <a:latin typeface="DM Sans"/>
            </a:endParaRPr>
          </a:p>
          <a:p>
            <a:r>
              <a:rPr lang="en-US" sz="1528" spc="149" dirty="0" smtClean="0">
                <a:solidFill>
                  <a:srgbClr val="231F20"/>
                </a:solidFill>
                <a:latin typeface="DM Sans"/>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2">
              <a:extLst>
                <a:ext uri="{96DAC541-7B7A-43D3-8B79-37D633B846F1}">
                  <asvg:svgBlip xmlns="" xmlns:asvg="http://schemas.microsoft.com/office/drawing/2016/SVG/main" r:embed="rId8"/>
                </a:ext>
              </a:extLst>
            </a:blip>
            <a:stretch>
              <a:fillRect/>
            </a:stretch>
          </a:blipFill>
        </p:spPr>
      </p:sp>
      <p:sp>
        <p:nvSpPr>
          <p:cNvPr id="13" name="TextBox 13"/>
          <p:cNvSpPr txBox="1"/>
          <p:nvPr/>
        </p:nvSpPr>
        <p:spPr>
          <a:xfrm>
            <a:off x="3367511" y="645513"/>
            <a:ext cx="11552977" cy="1259704"/>
          </a:xfrm>
          <a:prstGeom prst="rect">
            <a:avLst/>
          </a:prstGeom>
        </p:spPr>
        <p:txBody>
          <a:bodyPr lIns="0" tIns="0" rIns="0" bIns="0" rtlCol="0" anchor="t">
            <a:spAutoFit/>
          </a:bodyPr>
          <a:lstStyle/>
          <a:p>
            <a:pPr algn="ctr">
              <a:lnSpc>
                <a:spcPts val="11591"/>
              </a:lnSpc>
            </a:pPr>
            <a:r>
              <a:rPr lang="en-US" sz="4800" spc="445" dirty="0" smtClean="0">
                <a:solidFill>
                  <a:srgbClr val="231F20"/>
                </a:solidFill>
                <a:latin typeface="Oswald Bold"/>
              </a:rPr>
              <a:t>HOW TRAFFIC SIGN DETECTION WORKS</a:t>
            </a:r>
            <a:endParaRPr lang="en-US" sz="4800" spc="445" dirty="0">
              <a:solidFill>
                <a:srgbClr val="231F20"/>
              </a:solidFill>
              <a:latin typeface="Oswald Bold"/>
            </a:endParaRPr>
          </a:p>
        </p:txBody>
      </p:sp>
      <p:sp>
        <p:nvSpPr>
          <p:cNvPr id="14" name="TextBox 14"/>
          <p:cNvSpPr txBox="1"/>
          <p:nvPr/>
        </p:nvSpPr>
        <p:spPr>
          <a:xfrm>
            <a:off x="1676400" y="2095428"/>
            <a:ext cx="14628225" cy="1436291"/>
          </a:xfrm>
          <a:prstGeom prst="rect">
            <a:avLst/>
          </a:prstGeom>
        </p:spPr>
        <p:txBody>
          <a:bodyPr wrap="square" lIns="0" tIns="0" rIns="0" bIns="0" rtlCol="0" anchor="t">
            <a:spAutoFit/>
          </a:bodyPr>
          <a:lstStyle/>
          <a:p>
            <a:pPr algn="ctr">
              <a:lnSpc>
                <a:spcPts val="2774"/>
              </a:lnSpc>
            </a:pPr>
            <a:endParaRPr lang="en-US" sz="2010" spc="197" dirty="0">
              <a:solidFill>
                <a:srgbClr val="231F20"/>
              </a:solidFill>
              <a:ea typeface="DM Sans"/>
            </a:endParaRPr>
          </a:p>
          <a:p>
            <a:pPr algn="ctr">
              <a:lnSpc>
                <a:spcPts val="2774"/>
              </a:lnSpc>
            </a:pPr>
            <a:endParaRPr lang="en-US" sz="2010" spc="197" dirty="0">
              <a:solidFill>
                <a:srgbClr val="231F20"/>
              </a:solidFill>
              <a:ea typeface="DM Sans"/>
            </a:endParaRPr>
          </a:p>
          <a:p>
            <a:pPr algn="ctr">
              <a:lnSpc>
                <a:spcPts val="2774"/>
              </a:lnSpc>
            </a:pPr>
            <a:endParaRPr lang="en-US" sz="2010" spc="197" dirty="0">
              <a:solidFill>
                <a:srgbClr val="231F20"/>
              </a:solidFill>
              <a:ea typeface="DM Sans"/>
            </a:endParaRPr>
          </a:p>
          <a:p>
            <a:pPr marL="0" lvl="0" indent="0" algn="ctr">
              <a:lnSpc>
                <a:spcPts val="2774"/>
              </a:lnSpc>
              <a:spcBef>
                <a:spcPct val="0"/>
              </a:spcBef>
            </a:pPr>
            <a:endParaRPr lang="en-US" sz="2010" spc="197" dirty="0">
              <a:solidFill>
                <a:srgbClr val="231F20"/>
              </a:solidFill>
              <a:ea typeface="DM Sans"/>
            </a:endParaRP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9">
              <a:extLst>
                <a:ext uri="{96DAC541-7B7A-43D3-8B79-37D633B846F1}">
                  <asvg:svgBlip xmlns="" xmlns:asvg="http://schemas.microsoft.com/office/drawing/2016/SVG/main" r:embed="rId14"/>
                </a:ext>
              </a:extLst>
            </a:blip>
            <a:stretch>
              <a:fillRect/>
            </a:stretch>
          </a:blipFill>
        </p:spPr>
      </p:sp>
      <p:sp>
        <p:nvSpPr>
          <p:cNvPr id="24" name="Freeform 2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9">
              <a:extLst>
                <a:ext uri="{96DAC541-7B7A-43D3-8B79-37D633B846F1}">
                  <asvg:svgBlip xmlns="" xmlns:asvg="http://schemas.microsoft.com/office/drawing/2016/SVG/main" r:embed="rId14"/>
                </a:ext>
              </a:extLst>
            </a:blip>
            <a:stretch>
              <a:fillRect/>
            </a:stretch>
          </a:blipFill>
        </p:spPr>
      </p:sp>
      <p:sp>
        <p:nvSpPr>
          <p:cNvPr id="29" name="Title 28"/>
          <p:cNvSpPr>
            <a:spLocks noGrp="1"/>
          </p:cNvSpPr>
          <p:nvPr>
            <p:ph type="title"/>
          </p:nvPr>
        </p:nvSpPr>
        <p:spPr>
          <a:xfrm>
            <a:off x="1371600" y="2552700"/>
            <a:ext cx="15773401" cy="6781800"/>
          </a:xfrm>
        </p:spPr>
        <p:txBody>
          <a:bodyPr>
            <a:noAutofit/>
          </a:bodyPr>
          <a:lstStyle/>
          <a:p>
            <a:pPr algn="l">
              <a:lnSpc>
                <a:spcPct val="150000"/>
              </a:lnSpc>
            </a:pPr>
            <a:r>
              <a:rPr lang="en-US" sz="3600" dirty="0" smtClean="0"/>
              <a:t>1. The </a:t>
            </a:r>
            <a:r>
              <a:rPr lang="en-US" sz="3600" dirty="0"/>
              <a:t>traffic sign detection system uses cameras to capture images </a:t>
            </a:r>
            <a:r>
              <a:rPr lang="en-US" sz="3600" dirty="0" smtClean="0"/>
              <a:t>.</a:t>
            </a:r>
            <a:br>
              <a:rPr lang="en-US" sz="3600" dirty="0" smtClean="0"/>
            </a:br>
            <a:r>
              <a:rPr lang="en-US" sz="3600" dirty="0" smtClean="0"/>
              <a:t>2. It </a:t>
            </a:r>
            <a:r>
              <a:rPr lang="en-US" sz="3600" dirty="0"/>
              <a:t>analyzes the captured data to identify regions that may contain </a:t>
            </a:r>
            <a:r>
              <a:rPr lang="en-US" sz="3600" dirty="0" smtClean="0"/>
              <a:t>traffic signs</a:t>
            </a:r>
            <a:r>
              <a:rPr lang="en-US" sz="3600" dirty="0"/>
              <a:t>.</a:t>
            </a:r>
            <a:br>
              <a:rPr lang="en-US" sz="3600" dirty="0"/>
            </a:br>
            <a:r>
              <a:rPr lang="en-US" sz="3600" dirty="0" smtClean="0"/>
              <a:t>3. The </a:t>
            </a:r>
            <a:r>
              <a:rPr lang="en-US" sz="3600" dirty="0"/>
              <a:t>system extracts important visual features from these regions, such </a:t>
            </a:r>
            <a:r>
              <a:rPr lang="en-US" sz="3600" dirty="0" smtClean="0"/>
              <a:t>as             color </a:t>
            </a:r>
            <a:r>
              <a:rPr lang="en-US" sz="3600" dirty="0"/>
              <a:t>and shape.</a:t>
            </a:r>
            <a:br>
              <a:rPr lang="en-US" sz="3600" dirty="0"/>
            </a:br>
            <a:r>
              <a:rPr lang="en-US" sz="3600" dirty="0" smtClean="0"/>
              <a:t>4.Using </a:t>
            </a:r>
            <a:r>
              <a:rPr lang="en-US" sz="3600" dirty="0"/>
              <a:t>machine learning algorithms, it classifies the detected regions into </a:t>
            </a:r>
            <a:r>
              <a:rPr lang="en-US" sz="3600" dirty="0" smtClean="0"/>
              <a:t>    specific </a:t>
            </a:r>
            <a:r>
              <a:rPr lang="en-US" sz="3600" dirty="0"/>
              <a:t>types of traffic signs.</a:t>
            </a:r>
            <a:br>
              <a:rPr lang="en-US" sz="3600" dirty="0"/>
            </a:br>
            <a:r>
              <a:rPr lang="en-US" sz="3600" dirty="0" smtClean="0"/>
              <a:t>5.The </a:t>
            </a:r>
            <a:r>
              <a:rPr lang="en-US" sz="3600" dirty="0"/>
              <a:t>system then provides the output, indicating the type and location of the recognized traffic signs.</a:t>
            </a:r>
            <a:br>
              <a:rPr lang="en-US" sz="3600" dirty="0"/>
            </a:br>
            <a:endParaRPr lang="en-IN"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2">
              <a:extLst>
                <a:ext uri="{96DAC541-7B7A-43D3-8B79-37D633B846F1}">
                  <asvg:svgBlip xmlns="" xmlns:asvg="http://schemas.microsoft.com/office/drawing/2016/SVG/main" r:embed="rId8"/>
                </a:ext>
              </a:extLst>
            </a:blip>
            <a:stretch>
              <a:fillRect/>
            </a:stretch>
          </a:blipFill>
        </p:spPr>
      </p:sp>
      <p:sp>
        <p:nvSpPr>
          <p:cNvPr id="13" name="TextBox 13"/>
          <p:cNvSpPr txBox="1"/>
          <p:nvPr/>
        </p:nvSpPr>
        <p:spPr>
          <a:xfrm>
            <a:off x="3367511" y="645513"/>
            <a:ext cx="11552977" cy="1408151"/>
          </a:xfrm>
          <a:prstGeom prst="rect">
            <a:avLst/>
          </a:prstGeom>
        </p:spPr>
        <p:txBody>
          <a:bodyPr lIns="0" tIns="0" rIns="0" bIns="0" rtlCol="0" anchor="t">
            <a:spAutoFit/>
          </a:bodyPr>
          <a:lstStyle/>
          <a:p>
            <a:pPr algn="ctr">
              <a:lnSpc>
                <a:spcPts val="11591"/>
              </a:lnSpc>
            </a:pPr>
            <a:r>
              <a:rPr lang="en-US" sz="8400" spc="445">
                <a:solidFill>
                  <a:srgbClr val="231F20"/>
                </a:solidFill>
                <a:latin typeface="Oswald Bold"/>
              </a:rPr>
              <a:t>OBJECTIVES</a:t>
            </a:r>
          </a:p>
        </p:txBody>
      </p:sp>
      <p:sp>
        <p:nvSpPr>
          <p:cNvPr id="14" name="TextBox 14"/>
          <p:cNvSpPr txBox="1"/>
          <p:nvPr/>
        </p:nvSpPr>
        <p:spPr>
          <a:xfrm>
            <a:off x="1676400" y="2095428"/>
            <a:ext cx="14628225" cy="1436291"/>
          </a:xfrm>
          <a:prstGeom prst="rect">
            <a:avLst/>
          </a:prstGeom>
        </p:spPr>
        <p:txBody>
          <a:bodyPr wrap="square" lIns="0" tIns="0" rIns="0" bIns="0" rtlCol="0" anchor="t">
            <a:spAutoFit/>
          </a:bodyPr>
          <a:lstStyle/>
          <a:p>
            <a:pPr algn="ctr">
              <a:lnSpc>
                <a:spcPts val="2774"/>
              </a:lnSpc>
            </a:pPr>
            <a:endParaRPr lang="en-US" sz="2010" spc="197" dirty="0">
              <a:solidFill>
                <a:srgbClr val="231F20"/>
              </a:solidFill>
              <a:ea typeface="DM Sans"/>
            </a:endParaRPr>
          </a:p>
          <a:p>
            <a:pPr algn="ctr">
              <a:lnSpc>
                <a:spcPts val="2774"/>
              </a:lnSpc>
            </a:pPr>
            <a:endParaRPr lang="en-US" sz="2010" spc="197" dirty="0">
              <a:solidFill>
                <a:srgbClr val="231F20"/>
              </a:solidFill>
              <a:ea typeface="DM Sans"/>
            </a:endParaRPr>
          </a:p>
          <a:p>
            <a:pPr algn="ctr">
              <a:lnSpc>
                <a:spcPts val="2774"/>
              </a:lnSpc>
            </a:pPr>
            <a:endParaRPr lang="en-US" sz="2010" spc="197" dirty="0">
              <a:solidFill>
                <a:srgbClr val="231F20"/>
              </a:solidFill>
              <a:ea typeface="DM Sans"/>
            </a:endParaRPr>
          </a:p>
          <a:p>
            <a:pPr marL="0" lvl="0" indent="0" algn="ctr">
              <a:lnSpc>
                <a:spcPts val="2774"/>
              </a:lnSpc>
              <a:spcBef>
                <a:spcPct val="0"/>
              </a:spcBef>
            </a:pPr>
            <a:endParaRPr lang="en-US" sz="2010" spc="197" dirty="0">
              <a:solidFill>
                <a:srgbClr val="231F20"/>
              </a:solidFill>
              <a:ea typeface="DM Sans"/>
            </a:endParaRP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9">
              <a:extLst>
                <a:ext uri="{96DAC541-7B7A-43D3-8B79-37D633B846F1}">
                  <asvg:svgBlip xmlns="" xmlns:asvg="http://schemas.microsoft.com/office/drawing/2016/SVG/main" r:embed="rId14"/>
                </a:ext>
              </a:extLst>
            </a:blip>
            <a:stretch>
              <a:fillRect/>
            </a:stretch>
          </a:blipFill>
        </p:spPr>
      </p:sp>
      <p:sp>
        <p:nvSpPr>
          <p:cNvPr id="24" name="Freeform 2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9">
              <a:extLst>
                <a:ext uri="{96DAC541-7B7A-43D3-8B79-37D633B846F1}">
                  <asvg:svgBlip xmlns="" xmlns:asvg="http://schemas.microsoft.com/office/drawing/2016/SVG/main" r:embed="rId14"/>
                </a:ext>
              </a:extLst>
            </a:blip>
            <a:stretch>
              <a:fillRect/>
            </a:stretch>
          </a:blipFill>
        </p:spPr>
      </p:sp>
      <p:sp>
        <p:nvSpPr>
          <p:cNvPr id="28" name="Title 27"/>
          <p:cNvSpPr>
            <a:spLocks noGrp="1"/>
          </p:cNvSpPr>
          <p:nvPr>
            <p:ph type="title"/>
          </p:nvPr>
        </p:nvSpPr>
        <p:spPr>
          <a:xfrm>
            <a:off x="1905000" y="2960272"/>
            <a:ext cx="14935199" cy="5680636"/>
          </a:xfrm>
        </p:spPr>
        <p:txBody>
          <a:bodyPr>
            <a:noAutofit/>
          </a:bodyPr>
          <a:lstStyle/>
          <a:p>
            <a:pPr algn="l">
              <a:lnSpc>
                <a:spcPct val="150000"/>
              </a:lnSpc>
            </a:pPr>
            <a:r>
              <a:rPr lang="en-US" sz="3400" dirty="0" smtClean="0"/>
              <a:t>1.Develop </a:t>
            </a:r>
            <a:r>
              <a:rPr lang="en-US" sz="3400" dirty="0"/>
              <a:t>a system that accurately detects and recognizes traffic signs in images </a:t>
            </a:r>
            <a:r>
              <a:rPr lang="en-US" sz="3400" dirty="0" smtClean="0"/>
              <a:t>.</a:t>
            </a:r>
            <a:r>
              <a:rPr lang="en-US" sz="3400" dirty="0"/>
              <a:t/>
            </a:r>
            <a:br>
              <a:rPr lang="en-US" sz="3400" dirty="0"/>
            </a:br>
            <a:r>
              <a:rPr lang="en-US" sz="3400" dirty="0" smtClean="0"/>
              <a:t>2.Classify </a:t>
            </a:r>
            <a:r>
              <a:rPr lang="en-US" sz="3400" dirty="0"/>
              <a:t>the detected traffic signs into specific types or categories.</a:t>
            </a:r>
            <a:br>
              <a:rPr lang="en-US" sz="3400" dirty="0"/>
            </a:br>
            <a:r>
              <a:rPr lang="en-US" sz="3400" dirty="0" smtClean="0"/>
              <a:t>3.Ensure </a:t>
            </a:r>
            <a:r>
              <a:rPr lang="en-US" sz="3400" dirty="0"/>
              <a:t>real-time performance for immediate response and timely information to </a:t>
            </a:r>
            <a:r>
              <a:rPr lang="en-US" sz="3400" dirty="0" smtClean="0"/>
              <a:t>  drivers</a:t>
            </a:r>
            <a:r>
              <a:rPr lang="en-US" sz="3400" dirty="0"/>
              <a:t>.</a:t>
            </a:r>
            <a:br>
              <a:rPr lang="en-US" sz="3400" dirty="0"/>
            </a:br>
            <a:r>
              <a:rPr lang="en-US" sz="3400" dirty="0" smtClean="0"/>
              <a:t>4.Enhance </a:t>
            </a:r>
            <a:r>
              <a:rPr lang="en-US" sz="3400" dirty="0"/>
              <a:t>road safety by providing drivers with critical information about traffic signs, speed limits, and potential hazards.</a:t>
            </a:r>
            <a:br>
              <a:rPr lang="en-US" sz="3400" dirty="0"/>
            </a:br>
            <a:r>
              <a:rPr lang="en-US" sz="3400" dirty="0" smtClean="0"/>
              <a:t>5.Contribute </a:t>
            </a:r>
            <a:r>
              <a:rPr lang="en-US" sz="3400" dirty="0"/>
              <a:t>to driver assistance systems and the advancement of autonomous driving technology by enabling accurate traffic sign detection and interpretation.</a:t>
            </a:r>
            <a:br>
              <a:rPr lang="en-US" sz="3400" dirty="0"/>
            </a:br>
            <a:endParaRPr lang="en-IN" sz="3400" dirty="0"/>
          </a:p>
        </p:txBody>
      </p:sp>
    </p:spTree>
    <p:extLst>
      <p:ext uri="{BB962C8B-B14F-4D97-AF65-F5344CB8AC3E}">
        <p14:creationId xmlns:p14="http://schemas.microsoft.com/office/powerpoint/2010/main" val="715116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12447093" y="2493433"/>
            <a:ext cx="5638032" cy="6985638"/>
            <a:chOff x="0" y="0"/>
            <a:chExt cx="1088796" cy="1349040"/>
          </a:xfrm>
        </p:grpSpPr>
        <p:sp>
          <p:nvSpPr>
            <p:cNvPr id="4" name="Freeform 4"/>
            <p:cNvSpPr/>
            <p:nvPr/>
          </p:nvSpPr>
          <p:spPr>
            <a:xfrm>
              <a:off x="0" y="0"/>
              <a:ext cx="1088796" cy="1349040"/>
            </a:xfrm>
            <a:custGeom>
              <a:avLst/>
              <a:gdLst/>
              <a:ahLst/>
              <a:cxnLst/>
              <a:rect l="l" t="t" r="r" b="b"/>
              <a:pathLst>
                <a:path w="1088796" h="1349040">
                  <a:moveTo>
                    <a:pt x="0" y="0"/>
                  </a:moveTo>
                  <a:lnTo>
                    <a:pt x="1088796" y="0"/>
                  </a:lnTo>
                  <a:lnTo>
                    <a:pt x="1088796" y="1349040"/>
                  </a:lnTo>
                  <a:lnTo>
                    <a:pt x="0" y="1349040"/>
                  </a:lnTo>
                  <a:close/>
                </a:path>
              </a:pathLst>
            </a:custGeom>
            <a:solidFill>
              <a:srgbClr val="000000">
                <a:alpha val="0"/>
              </a:srgbClr>
            </a:solidFill>
            <a:ln w="38100">
              <a:solidFill>
                <a:srgbClr val="000000"/>
              </a:solidFill>
            </a:ln>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12447093" y="2760621"/>
            <a:ext cx="5470640" cy="2560611"/>
          </a:xfrm>
          <a:prstGeom prst="rect">
            <a:avLst/>
          </a:prstGeom>
        </p:spPr>
        <p:txBody>
          <a:bodyPr lIns="0" tIns="0" rIns="0" bIns="0" rtlCol="0" anchor="t">
            <a:spAutoFit/>
          </a:bodyPr>
          <a:lstStyle/>
          <a:p>
            <a:pPr marL="359010" lvl="1" indent="-179505">
              <a:lnSpc>
                <a:spcPts val="2294"/>
              </a:lnSpc>
              <a:buFont typeface="Arial"/>
              <a:buChar char="•"/>
            </a:pPr>
            <a:r>
              <a:rPr lang="en-US" sz="1662" spc="162">
                <a:solidFill>
                  <a:srgbClr val="231F20"/>
                </a:solidFill>
                <a:latin typeface="DM Sans"/>
              </a:rPr>
              <a:t>System Design process partitions the system into subsystems based on the requirements. It establishes overall system architecture and is concerned with identifying various components, specifying relationships among components, specifying software structure, maintaining a record of design decisions and providing a blueprint for the implementation phase. </a:t>
            </a:r>
          </a:p>
        </p:txBody>
      </p:sp>
      <p:grpSp>
        <p:nvGrpSpPr>
          <p:cNvPr id="8" name="Group 8"/>
          <p:cNvGrpSpPr/>
          <p:nvPr/>
        </p:nvGrpSpPr>
        <p:grpSpPr>
          <a:xfrm>
            <a:off x="0" y="0"/>
            <a:ext cx="18288000" cy="1907728"/>
            <a:chOff x="0" y="0"/>
            <a:chExt cx="4816593" cy="502447"/>
          </a:xfrm>
        </p:grpSpPr>
        <p:sp>
          <p:nvSpPr>
            <p:cNvPr id="9" name="Freeform 9"/>
            <p:cNvSpPr/>
            <p:nvPr/>
          </p:nvSpPr>
          <p:spPr>
            <a:xfrm>
              <a:off x="0" y="0"/>
              <a:ext cx="4816592" cy="502447"/>
            </a:xfrm>
            <a:custGeom>
              <a:avLst/>
              <a:gdLst/>
              <a:ahLst/>
              <a:cxnLst/>
              <a:rect l="l" t="t" r="r" b="b"/>
              <a:pathLst>
                <a:path w="4816592" h="502447">
                  <a:moveTo>
                    <a:pt x="0" y="0"/>
                  </a:moveTo>
                  <a:lnTo>
                    <a:pt x="4816592" y="0"/>
                  </a:lnTo>
                  <a:lnTo>
                    <a:pt x="4816592" y="502447"/>
                  </a:lnTo>
                  <a:lnTo>
                    <a:pt x="0" y="502447"/>
                  </a:lnTo>
                  <a:close/>
                </a:path>
              </a:pathLst>
            </a:custGeom>
            <a:solidFill>
              <a:srgbClr val="1A1A1A"/>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1" name="Freeform 11"/>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5"/>
                </a:ext>
              </a:extLst>
            </a:blip>
            <a:stretch>
              <a:fillRect/>
            </a:stretch>
          </a:blipFill>
        </p:spPr>
      </p:sp>
      <p:sp>
        <p:nvSpPr>
          <p:cNvPr id="12" name="Freeform 12"/>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5"/>
                </a:ext>
              </a:extLst>
            </a:blip>
            <a:stretch>
              <a:fillRect/>
            </a:stretch>
          </a:blipFill>
        </p:spPr>
      </p:sp>
      <p:sp>
        <p:nvSpPr>
          <p:cNvPr id="13" name="TextBox 13"/>
          <p:cNvSpPr txBox="1"/>
          <p:nvPr/>
        </p:nvSpPr>
        <p:spPr>
          <a:xfrm>
            <a:off x="3690980" y="287052"/>
            <a:ext cx="10906040" cy="1349934"/>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SYSTEM DESIGN</a:t>
            </a:r>
          </a:p>
        </p:txBody>
      </p:sp>
      <p:sp>
        <p:nvSpPr>
          <p:cNvPr id="14" name="TextBox 14"/>
          <p:cNvSpPr txBox="1"/>
          <p:nvPr/>
        </p:nvSpPr>
        <p:spPr>
          <a:xfrm>
            <a:off x="12447093" y="5678651"/>
            <a:ext cx="5470640" cy="3304685"/>
          </a:xfrm>
          <a:prstGeom prst="rect">
            <a:avLst/>
          </a:prstGeom>
        </p:spPr>
        <p:txBody>
          <a:bodyPr lIns="0" tIns="0" rIns="0" bIns="0" rtlCol="0" anchor="t">
            <a:spAutoFit/>
          </a:bodyPr>
          <a:lstStyle/>
          <a:p>
            <a:pPr marL="318911" lvl="1" indent="-159456">
              <a:lnSpc>
                <a:spcPts val="2038"/>
              </a:lnSpc>
              <a:buFont typeface="Arial"/>
              <a:buChar char="•"/>
            </a:pPr>
            <a:r>
              <a:rPr lang="en-US" sz="1477" spc="144">
                <a:solidFill>
                  <a:srgbClr val="231F20"/>
                </a:solidFill>
                <a:latin typeface="DM Sans"/>
              </a:rPr>
              <a:t>Data Acquisition: Input traffic data will be acquired by the system using a camera interfaced to the microcomputer. Videos taken will be processed per frame by the system. Some testing processes will make use of traffic images to be stored in the microcomputer. </a:t>
            </a:r>
          </a:p>
          <a:p>
            <a:pPr marL="318911" lvl="1" indent="-159456">
              <a:lnSpc>
                <a:spcPts val="2038"/>
              </a:lnSpc>
              <a:buFont typeface="Arial"/>
              <a:buChar char="•"/>
            </a:pPr>
            <a:r>
              <a:rPr lang="en-US" sz="1477" spc="144">
                <a:solidFill>
                  <a:srgbClr val="231F20"/>
                </a:solidFill>
                <a:latin typeface="DM Sans"/>
              </a:rPr>
              <a:t>Pre-processing and Detection: The detection phase is composed of pre-processing, color-based segmentation, shape-based detection and object localization. Methods to be evaluated that use different filtering techniques in different color spaces are RGB Normalized Thresholding with Color Constancy Algorithm.</a:t>
            </a:r>
          </a:p>
        </p:txBody>
      </p:sp>
      <p:pic>
        <p:nvPicPr>
          <p:cNvPr id="1026" name="Picture 2" descr="C:\Users\Prajwal\Desktop\Traffic Sign Detection Project\be737848-f9d0-477c-86de-f8a0da2839a6.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2171700"/>
            <a:ext cx="12108298" cy="784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0" y="0"/>
            <a:ext cx="18288000" cy="1907728"/>
            <a:chOff x="0" y="0"/>
            <a:chExt cx="4816593" cy="502447"/>
          </a:xfrm>
        </p:grpSpPr>
        <p:sp>
          <p:nvSpPr>
            <p:cNvPr id="4" name="Freeform 4"/>
            <p:cNvSpPr/>
            <p:nvPr/>
          </p:nvSpPr>
          <p:spPr>
            <a:xfrm>
              <a:off x="0" y="0"/>
              <a:ext cx="4816592" cy="502447"/>
            </a:xfrm>
            <a:custGeom>
              <a:avLst/>
              <a:gdLst/>
              <a:ahLst/>
              <a:cxnLst/>
              <a:rect l="l" t="t" r="r" b="b"/>
              <a:pathLst>
                <a:path w="4816592" h="502447">
                  <a:moveTo>
                    <a:pt x="0" y="0"/>
                  </a:moveTo>
                  <a:lnTo>
                    <a:pt x="4816592" y="0"/>
                  </a:lnTo>
                  <a:lnTo>
                    <a:pt x="4816592" y="502447"/>
                  </a:lnTo>
                  <a:lnTo>
                    <a:pt x="0" y="502447"/>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Freeform 8"/>
          <p:cNvSpPr/>
          <p:nvPr/>
        </p:nvSpPr>
        <p:spPr>
          <a:xfrm>
            <a:off x="0" y="1907728"/>
            <a:ext cx="9199371" cy="8379272"/>
          </a:xfrm>
          <a:custGeom>
            <a:avLst/>
            <a:gdLst/>
            <a:ahLst/>
            <a:cxnLst/>
            <a:rect l="l" t="t" r="r" b="b"/>
            <a:pathLst>
              <a:path w="9199371" h="8379272">
                <a:moveTo>
                  <a:pt x="0" y="0"/>
                </a:moveTo>
                <a:lnTo>
                  <a:pt x="9199371" y="0"/>
                </a:lnTo>
                <a:lnTo>
                  <a:pt x="9199371" y="8379272"/>
                </a:lnTo>
                <a:lnTo>
                  <a:pt x="0" y="8379272"/>
                </a:lnTo>
                <a:lnTo>
                  <a:pt x="0" y="0"/>
                </a:lnTo>
                <a:close/>
              </a:path>
            </a:pathLst>
          </a:custGeom>
          <a:blipFill>
            <a:blip r:embed="rId5"/>
            <a:stretch>
              <a:fillRect/>
            </a:stretch>
          </a:blipFill>
        </p:spPr>
      </p:sp>
      <p:sp>
        <p:nvSpPr>
          <p:cNvPr id="9" name="TextBox 9"/>
          <p:cNvSpPr txBox="1"/>
          <p:nvPr/>
        </p:nvSpPr>
        <p:spPr>
          <a:xfrm>
            <a:off x="3690980" y="287052"/>
            <a:ext cx="10906040" cy="1349934"/>
          </a:xfrm>
          <a:prstGeom prst="rect">
            <a:avLst/>
          </a:prstGeom>
        </p:spPr>
        <p:txBody>
          <a:bodyPr lIns="0" tIns="0" rIns="0" bIns="0" rtlCol="0" anchor="t">
            <a:spAutoFit/>
          </a:bodyPr>
          <a:lstStyle/>
          <a:p>
            <a:pPr algn="ctr">
              <a:lnSpc>
                <a:spcPts val="11082"/>
              </a:lnSpc>
            </a:pPr>
            <a:r>
              <a:rPr lang="en-US" sz="8030" spc="786" dirty="0">
                <a:solidFill>
                  <a:srgbClr val="FFFFFF"/>
                </a:solidFill>
                <a:latin typeface="Oswald Bold"/>
              </a:rPr>
              <a:t>FLOWCHART</a:t>
            </a:r>
          </a:p>
        </p:txBody>
      </p:sp>
      <p:grpSp>
        <p:nvGrpSpPr>
          <p:cNvPr id="10" name="Group 10"/>
          <p:cNvGrpSpPr/>
          <p:nvPr/>
        </p:nvGrpSpPr>
        <p:grpSpPr>
          <a:xfrm>
            <a:off x="9664575" y="3442596"/>
            <a:ext cx="8340395" cy="5275005"/>
            <a:chOff x="0" y="0"/>
            <a:chExt cx="1610666" cy="1018689"/>
          </a:xfrm>
        </p:grpSpPr>
        <p:sp>
          <p:nvSpPr>
            <p:cNvPr id="11" name="Freeform 11"/>
            <p:cNvSpPr/>
            <p:nvPr/>
          </p:nvSpPr>
          <p:spPr>
            <a:xfrm>
              <a:off x="0" y="0"/>
              <a:ext cx="1610666" cy="1018689"/>
            </a:xfrm>
            <a:custGeom>
              <a:avLst/>
              <a:gdLst/>
              <a:ahLst/>
              <a:cxnLst/>
              <a:rect l="l" t="t" r="r" b="b"/>
              <a:pathLst>
                <a:path w="1610666" h="1018689">
                  <a:moveTo>
                    <a:pt x="0" y="0"/>
                  </a:moveTo>
                  <a:lnTo>
                    <a:pt x="1610666" y="0"/>
                  </a:lnTo>
                  <a:lnTo>
                    <a:pt x="1610666" y="1018689"/>
                  </a:lnTo>
                  <a:lnTo>
                    <a:pt x="0" y="1018689"/>
                  </a:lnTo>
                  <a:close/>
                </a:path>
              </a:pathLst>
            </a:custGeom>
            <a:solidFill>
              <a:srgbClr val="000000">
                <a:alpha val="0"/>
              </a:srgbClr>
            </a:solidFill>
            <a:ln w="38100">
              <a:solidFill>
                <a:srgbClr val="000000"/>
              </a:solidFill>
            </a:ln>
          </p:spPr>
        </p:sp>
        <p:sp>
          <p:nvSpPr>
            <p:cNvPr id="12" name="TextBox 12"/>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3" name="TextBox 13"/>
          <p:cNvSpPr txBox="1"/>
          <p:nvPr/>
        </p:nvSpPr>
        <p:spPr>
          <a:xfrm>
            <a:off x="9855225" y="3634945"/>
            <a:ext cx="7793398" cy="4853566"/>
          </a:xfrm>
          <a:prstGeom prst="rect">
            <a:avLst/>
          </a:prstGeom>
        </p:spPr>
        <p:txBody>
          <a:bodyPr lIns="0" tIns="0" rIns="0" bIns="0" rtlCol="0" anchor="t">
            <a:spAutoFit/>
          </a:bodyPr>
          <a:lstStyle/>
          <a:p>
            <a:pPr marL="359010" lvl="1" indent="-179505">
              <a:lnSpc>
                <a:spcPts val="2294"/>
              </a:lnSpc>
              <a:buFont typeface="Arial"/>
              <a:buChar char="•"/>
            </a:pPr>
            <a:r>
              <a:rPr lang="en-US" sz="1662" spc="162">
                <a:solidFill>
                  <a:srgbClr val="231F20"/>
                </a:solidFill>
                <a:latin typeface="DM Sans"/>
              </a:rPr>
              <a:t>Input Image:  The input image refers to the image or frame from a traffic scene that is being processed by a traffic sign detection system or algorithm. The input image serves as the primary input data for the detection process.</a:t>
            </a:r>
          </a:p>
          <a:p>
            <a:pPr>
              <a:lnSpc>
                <a:spcPts val="2294"/>
              </a:lnSpc>
            </a:pPr>
            <a:endParaRPr lang="en-US" sz="1662" spc="162">
              <a:solidFill>
                <a:srgbClr val="231F20"/>
              </a:solidFill>
              <a:latin typeface="DM Sans"/>
            </a:endParaRPr>
          </a:p>
          <a:p>
            <a:pPr marL="359010" lvl="1" indent="-179505">
              <a:lnSpc>
                <a:spcPts val="2294"/>
              </a:lnSpc>
              <a:buFont typeface="Arial"/>
              <a:buChar char="•"/>
            </a:pPr>
            <a:r>
              <a:rPr lang="en-US" sz="1662" spc="162">
                <a:solidFill>
                  <a:srgbClr val="231F20"/>
                </a:solidFill>
                <a:latin typeface="DM Sans"/>
              </a:rPr>
              <a:t>Preprocessing :  Preprocess the dataset if necessary. This may involve resizing images, normalizing pixel values, or applying other transformations to ensure consistency and optimal input for the detection algorithm.</a:t>
            </a:r>
          </a:p>
          <a:p>
            <a:pPr>
              <a:lnSpc>
                <a:spcPts val="2294"/>
              </a:lnSpc>
            </a:pPr>
            <a:endParaRPr lang="en-US" sz="1662" spc="162">
              <a:solidFill>
                <a:srgbClr val="231F20"/>
              </a:solidFill>
              <a:latin typeface="DM Sans"/>
            </a:endParaRPr>
          </a:p>
          <a:p>
            <a:pPr marL="359010" lvl="1" indent="-179505">
              <a:lnSpc>
                <a:spcPts val="2294"/>
              </a:lnSpc>
              <a:buFont typeface="Arial"/>
              <a:buChar char="•"/>
            </a:pPr>
            <a:r>
              <a:rPr lang="en-US" sz="1662" spc="162">
                <a:solidFill>
                  <a:srgbClr val="231F20"/>
                </a:solidFill>
                <a:latin typeface="DM Sans"/>
              </a:rPr>
              <a:t>Feature Extraction : Feature extraction in traffic sign detection refers to the process of extracting relevant and discriminative features from the input images or video frames that can be used to distinguish and classify traffic signs. It involves transforming the raw pixel data into a set of meaningful representations that capture the distinctive characteristics.</a:t>
            </a:r>
          </a:p>
          <a:p>
            <a:pPr>
              <a:lnSpc>
                <a:spcPts val="2294"/>
              </a:lnSpc>
            </a:pPr>
            <a:endParaRPr lang="en-US" sz="1662" spc="162">
              <a:solidFill>
                <a:srgbClr val="231F20"/>
              </a:solidFill>
              <a:latin typeface="DM San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0" y="5656068"/>
            <a:ext cx="7722647" cy="3934641"/>
          </a:xfrm>
          <a:custGeom>
            <a:avLst/>
            <a:gdLst/>
            <a:ahLst/>
            <a:cxnLst/>
            <a:rect l="l" t="t" r="r" b="b"/>
            <a:pathLst>
              <a:path w="7722647" h="3934641">
                <a:moveTo>
                  <a:pt x="0" y="0"/>
                </a:moveTo>
                <a:lnTo>
                  <a:pt x="7722647" y="0"/>
                </a:lnTo>
                <a:lnTo>
                  <a:pt x="7722647" y="3934641"/>
                </a:lnTo>
                <a:lnTo>
                  <a:pt x="0" y="3934641"/>
                </a:lnTo>
                <a:lnTo>
                  <a:pt x="0" y="0"/>
                </a:lnTo>
                <a:close/>
              </a:path>
            </a:pathLst>
          </a:custGeom>
          <a:blipFill>
            <a:blip r:embed="rId2"/>
            <a:stretch>
              <a:fillRect l="-20926" t="-1887" b="-47333"/>
            </a:stretch>
          </a:blipFill>
        </p:spPr>
      </p:sp>
      <p:sp>
        <p:nvSpPr>
          <p:cNvPr id="3" name="Freeform 3"/>
          <p:cNvSpPr/>
          <p:nvPr/>
        </p:nvSpPr>
        <p:spPr>
          <a:xfrm>
            <a:off x="0" y="1028700"/>
            <a:ext cx="7749421" cy="5180521"/>
          </a:xfrm>
          <a:custGeom>
            <a:avLst/>
            <a:gdLst/>
            <a:ahLst/>
            <a:cxnLst/>
            <a:rect l="l" t="t" r="r" b="b"/>
            <a:pathLst>
              <a:path w="7749421" h="5180521">
                <a:moveTo>
                  <a:pt x="0" y="0"/>
                </a:moveTo>
                <a:lnTo>
                  <a:pt x="7749421" y="0"/>
                </a:lnTo>
                <a:lnTo>
                  <a:pt x="7749421" y="5180521"/>
                </a:lnTo>
                <a:lnTo>
                  <a:pt x="0" y="5180521"/>
                </a:lnTo>
                <a:lnTo>
                  <a:pt x="0" y="0"/>
                </a:lnTo>
                <a:close/>
              </a:path>
            </a:pathLst>
          </a:custGeom>
          <a:blipFill>
            <a:blip r:embed="rId3"/>
            <a:stretch>
              <a:fillRect t="-13579" b="-6090"/>
            </a:stretch>
          </a:blipFill>
        </p:spPr>
      </p:sp>
      <p:sp>
        <p:nvSpPr>
          <p:cNvPr id="4" name="Freeform 4"/>
          <p:cNvSpPr/>
          <p:nvPr/>
        </p:nvSpPr>
        <p:spPr>
          <a:xfrm>
            <a:off x="0" y="9478276"/>
            <a:ext cx="7722647" cy="972481"/>
          </a:xfrm>
          <a:custGeom>
            <a:avLst/>
            <a:gdLst/>
            <a:ahLst/>
            <a:cxnLst/>
            <a:rect l="l" t="t" r="r" b="b"/>
            <a:pathLst>
              <a:path w="7722647" h="972481">
                <a:moveTo>
                  <a:pt x="0" y="0"/>
                </a:moveTo>
                <a:lnTo>
                  <a:pt x="7722647" y="0"/>
                </a:lnTo>
                <a:lnTo>
                  <a:pt x="7722647" y="972482"/>
                </a:lnTo>
                <a:lnTo>
                  <a:pt x="0" y="972482"/>
                </a:lnTo>
                <a:lnTo>
                  <a:pt x="0" y="0"/>
                </a:lnTo>
                <a:close/>
              </a:path>
            </a:pathLst>
          </a:custGeom>
          <a:blipFill>
            <a:blip r:embed="rId4"/>
            <a:stretch>
              <a:fillRect/>
            </a:stretch>
          </a:blipFill>
        </p:spPr>
      </p:sp>
      <p:sp>
        <p:nvSpPr>
          <p:cNvPr id="5" name="Freeform 5"/>
          <p:cNvSpPr/>
          <p:nvPr/>
        </p:nvSpPr>
        <p:spPr>
          <a:xfrm>
            <a:off x="0" y="10165095"/>
            <a:ext cx="5909198" cy="285663"/>
          </a:xfrm>
          <a:custGeom>
            <a:avLst/>
            <a:gdLst/>
            <a:ahLst/>
            <a:cxnLst/>
            <a:rect l="l" t="t" r="r" b="b"/>
            <a:pathLst>
              <a:path w="5909198" h="285663">
                <a:moveTo>
                  <a:pt x="0" y="0"/>
                </a:moveTo>
                <a:lnTo>
                  <a:pt x="5909198" y="0"/>
                </a:lnTo>
                <a:lnTo>
                  <a:pt x="5909198" y="285663"/>
                </a:lnTo>
                <a:lnTo>
                  <a:pt x="0" y="285663"/>
                </a:lnTo>
                <a:lnTo>
                  <a:pt x="0" y="0"/>
                </a:lnTo>
                <a:close/>
              </a:path>
            </a:pathLst>
          </a:custGeom>
          <a:blipFill>
            <a:blip r:embed="rId5"/>
            <a:stretch>
              <a:fillRect t="-70214" b="-146265"/>
            </a:stretch>
          </a:blipFill>
        </p:spPr>
      </p:sp>
      <p:sp>
        <p:nvSpPr>
          <p:cNvPr id="6" name="Freeform 6"/>
          <p:cNvSpPr/>
          <p:nvPr/>
        </p:nvSpPr>
        <p:spPr>
          <a:xfrm>
            <a:off x="9799247" y="1028700"/>
            <a:ext cx="8155232" cy="4627368"/>
          </a:xfrm>
          <a:custGeom>
            <a:avLst/>
            <a:gdLst/>
            <a:ahLst/>
            <a:cxnLst/>
            <a:rect l="l" t="t" r="r" b="b"/>
            <a:pathLst>
              <a:path w="8155232" h="4627368">
                <a:moveTo>
                  <a:pt x="0" y="0"/>
                </a:moveTo>
                <a:lnTo>
                  <a:pt x="8155232" y="0"/>
                </a:lnTo>
                <a:lnTo>
                  <a:pt x="8155232" y="4627368"/>
                </a:lnTo>
                <a:lnTo>
                  <a:pt x="0" y="4627368"/>
                </a:lnTo>
                <a:lnTo>
                  <a:pt x="0" y="0"/>
                </a:lnTo>
                <a:close/>
              </a:path>
            </a:pathLst>
          </a:custGeom>
          <a:blipFill>
            <a:blip r:embed="rId6"/>
            <a:stretch>
              <a:fillRect t="-118062" b="-173580"/>
            </a:stretch>
          </a:blipFill>
        </p:spPr>
      </p:sp>
      <p:sp>
        <p:nvSpPr>
          <p:cNvPr id="7" name="Freeform 7"/>
          <p:cNvSpPr/>
          <p:nvPr/>
        </p:nvSpPr>
        <p:spPr>
          <a:xfrm>
            <a:off x="9799247" y="5448849"/>
            <a:ext cx="8522810" cy="5001908"/>
          </a:xfrm>
          <a:custGeom>
            <a:avLst/>
            <a:gdLst/>
            <a:ahLst/>
            <a:cxnLst/>
            <a:rect l="l" t="t" r="r" b="b"/>
            <a:pathLst>
              <a:path w="8522810" h="5001908">
                <a:moveTo>
                  <a:pt x="0" y="0"/>
                </a:moveTo>
                <a:lnTo>
                  <a:pt x="8522810" y="0"/>
                </a:lnTo>
                <a:lnTo>
                  <a:pt x="8522810" y="5001909"/>
                </a:lnTo>
                <a:lnTo>
                  <a:pt x="0" y="5001909"/>
                </a:lnTo>
                <a:lnTo>
                  <a:pt x="0" y="0"/>
                </a:lnTo>
                <a:close/>
              </a:path>
            </a:pathLst>
          </a:custGeom>
          <a:blipFill>
            <a:blip r:embed="rId6"/>
            <a:stretch>
              <a:fillRect t="-221750" b="-56896"/>
            </a:stretch>
          </a:blipFill>
        </p:spPr>
      </p:sp>
      <p:sp>
        <p:nvSpPr>
          <p:cNvPr id="8" name="Freeform 8"/>
          <p:cNvSpPr/>
          <p:nvPr/>
        </p:nvSpPr>
        <p:spPr>
          <a:xfrm>
            <a:off x="197352" y="1028700"/>
            <a:ext cx="7402281" cy="4163783"/>
          </a:xfrm>
          <a:custGeom>
            <a:avLst/>
            <a:gdLst/>
            <a:ahLst/>
            <a:cxnLst/>
            <a:rect l="l" t="t" r="r" b="b"/>
            <a:pathLst>
              <a:path w="7402281" h="4163783">
                <a:moveTo>
                  <a:pt x="0" y="0"/>
                </a:moveTo>
                <a:lnTo>
                  <a:pt x="7402282" y="0"/>
                </a:lnTo>
                <a:lnTo>
                  <a:pt x="7402282" y="4163783"/>
                </a:lnTo>
                <a:lnTo>
                  <a:pt x="0" y="4163783"/>
                </a:lnTo>
                <a:lnTo>
                  <a:pt x="0" y="0"/>
                </a:lnTo>
                <a:close/>
              </a:path>
            </a:pathLst>
          </a:custGeom>
          <a:blipFill>
            <a:blip r:embed="rId7"/>
            <a:stretch>
              <a:fillRect/>
            </a:stretch>
          </a:blipFill>
        </p:spPr>
      </p:sp>
      <p:sp>
        <p:nvSpPr>
          <p:cNvPr id="9" name="Freeform 9"/>
          <p:cNvSpPr/>
          <p:nvPr/>
        </p:nvSpPr>
        <p:spPr>
          <a:xfrm>
            <a:off x="11591655" y="9258300"/>
            <a:ext cx="6696345" cy="625781"/>
          </a:xfrm>
          <a:custGeom>
            <a:avLst/>
            <a:gdLst/>
            <a:ahLst/>
            <a:cxnLst/>
            <a:rect l="l" t="t" r="r" b="b"/>
            <a:pathLst>
              <a:path w="6696345" h="625781">
                <a:moveTo>
                  <a:pt x="0" y="0"/>
                </a:moveTo>
                <a:lnTo>
                  <a:pt x="6696345" y="0"/>
                </a:lnTo>
                <a:lnTo>
                  <a:pt x="6696345" y="625781"/>
                </a:lnTo>
                <a:lnTo>
                  <a:pt x="0" y="625781"/>
                </a:lnTo>
                <a:lnTo>
                  <a:pt x="0" y="0"/>
                </a:lnTo>
                <a:close/>
              </a:path>
            </a:pathLst>
          </a:custGeom>
          <a:blipFill>
            <a:blip r:embed="rId8"/>
            <a:stretch>
              <a:fillRect b="-33759"/>
            </a:stretch>
          </a:blipFill>
        </p:spPr>
      </p:sp>
      <p:grpSp>
        <p:nvGrpSpPr>
          <p:cNvPr id="10" name="Group 10"/>
          <p:cNvGrpSpPr/>
          <p:nvPr/>
        </p:nvGrpSpPr>
        <p:grpSpPr>
          <a:xfrm>
            <a:off x="-118682" y="0"/>
            <a:ext cx="18073161" cy="1141741"/>
            <a:chOff x="0" y="0"/>
            <a:chExt cx="4760009" cy="300706"/>
          </a:xfrm>
        </p:grpSpPr>
        <p:sp>
          <p:nvSpPr>
            <p:cNvPr id="11" name="Freeform 11"/>
            <p:cNvSpPr/>
            <p:nvPr/>
          </p:nvSpPr>
          <p:spPr>
            <a:xfrm>
              <a:off x="0" y="0"/>
              <a:ext cx="4760009" cy="300706"/>
            </a:xfrm>
            <a:custGeom>
              <a:avLst/>
              <a:gdLst/>
              <a:ahLst/>
              <a:cxnLst/>
              <a:rect l="l" t="t" r="r" b="b"/>
              <a:pathLst>
                <a:path w="4760009" h="300706">
                  <a:moveTo>
                    <a:pt x="0" y="0"/>
                  </a:moveTo>
                  <a:lnTo>
                    <a:pt x="4760009" y="0"/>
                  </a:lnTo>
                  <a:lnTo>
                    <a:pt x="4760009" y="300706"/>
                  </a:lnTo>
                  <a:lnTo>
                    <a:pt x="0" y="300706"/>
                  </a:lnTo>
                  <a:close/>
                </a:path>
              </a:pathLst>
            </a:custGeom>
            <a:solidFill>
              <a:srgbClr val="1A1A1A"/>
            </a:solidFill>
          </p:spPr>
        </p:sp>
        <p:sp>
          <p:nvSpPr>
            <p:cNvPr id="12" name="TextBox 12"/>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3" name="Freeform 13"/>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sp>
      <p:sp>
        <p:nvSpPr>
          <p:cNvPr id="14" name="Freeform 14"/>
          <p:cNvSpPr/>
          <p:nvPr/>
        </p:nvSpPr>
        <p:spPr>
          <a:xfrm>
            <a:off x="-3157613" y="-4729397"/>
            <a:ext cx="6709932" cy="6885191"/>
          </a:xfrm>
          <a:custGeom>
            <a:avLst/>
            <a:gdLst/>
            <a:ahLst/>
            <a:cxnLst/>
            <a:rect l="l" t="t" r="r" b="b"/>
            <a:pathLst>
              <a:path w="6709932" h="6885191">
                <a:moveTo>
                  <a:pt x="0" y="0"/>
                </a:moveTo>
                <a:lnTo>
                  <a:pt x="6709931" y="0"/>
                </a:lnTo>
                <a:lnTo>
                  <a:pt x="6709931" y="6885192"/>
                </a:lnTo>
                <a:lnTo>
                  <a:pt x="0" y="6885192"/>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sp>
      <p:sp>
        <p:nvSpPr>
          <p:cNvPr id="15" name="TextBox 15"/>
          <p:cNvSpPr txBox="1"/>
          <p:nvPr/>
        </p:nvSpPr>
        <p:spPr>
          <a:xfrm>
            <a:off x="3464878" y="-133350"/>
            <a:ext cx="10906040" cy="1349934"/>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RESULT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0" y="495300"/>
            <a:ext cx="7772400" cy="1470025"/>
          </a:xfrm>
        </p:spPr>
        <p:txBody>
          <a:bodyPr/>
          <a:lstStyle/>
          <a:p>
            <a:r>
              <a:rPr lang="en-US" sz="8000" dirty="0" smtClean="0">
                <a:latin typeface="Oswald Bold" charset="0"/>
              </a:rPr>
              <a:t>ADVANTAGES</a:t>
            </a:r>
            <a:endParaRPr lang="en-IN" sz="8000" dirty="0">
              <a:latin typeface="Oswald Bold" charset="0"/>
            </a:endParaRPr>
          </a:p>
        </p:txBody>
      </p:sp>
      <p:sp>
        <p:nvSpPr>
          <p:cNvPr id="3" name="Subtitle 2"/>
          <p:cNvSpPr>
            <a:spLocks noGrp="1"/>
          </p:cNvSpPr>
          <p:nvPr>
            <p:ph type="subTitle" idx="1"/>
          </p:nvPr>
        </p:nvSpPr>
        <p:spPr>
          <a:xfrm>
            <a:off x="1371600" y="2857500"/>
            <a:ext cx="15163800" cy="5676900"/>
          </a:xfrm>
        </p:spPr>
        <p:txBody>
          <a:bodyPr>
            <a:normAutofit lnSpcReduction="10000"/>
          </a:bodyPr>
          <a:lstStyle/>
          <a:p>
            <a:pPr algn="l"/>
            <a:r>
              <a:rPr lang="en-US" dirty="0">
                <a:solidFill>
                  <a:schemeClr val="tx1"/>
                </a:solidFill>
              </a:rPr>
              <a:t>Cost-Effective: Implementing traffic sign detection through image processing can be </a:t>
            </a:r>
            <a:r>
              <a:rPr lang="en-US" dirty="0" smtClean="0">
                <a:solidFill>
                  <a:schemeClr val="tx1"/>
                </a:solidFill>
              </a:rPr>
              <a:t>cost-   effective </a:t>
            </a:r>
            <a:r>
              <a:rPr lang="en-US" dirty="0">
                <a:solidFill>
                  <a:schemeClr val="tx1"/>
                </a:solidFill>
              </a:rPr>
              <a:t>compared to other technologies. </a:t>
            </a:r>
            <a:endParaRPr lang="en-US" dirty="0" smtClean="0">
              <a:solidFill>
                <a:schemeClr val="tx1"/>
              </a:solidFill>
            </a:endParaRPr>
          </a:p>
          <a:p>
            <a:pPr algn="just"/>
            <a:r>
              <a:rPr lang="en-US" dirty="0" smtClean="0">
                <a:solidFill>
                  <a:schemeClr val="tx1"/>
                </a:solidFill>
              </a:rPr>
              <a:t>Real-Time Processing: Image </a:t>
            </a:r>
            <a:r>
              <a:rPr lang="en-US" dirty="0">
                <a:solidFill>
                  <a:schemeClr val="tx1"/>
                </a:solidFill>
              </a:rPr>
              <a:t>processing algorithms can analyze and process images in </a:t>
            </a:r>
            <a:r>
              <a:rPr lang="en-US" dirty="0" smtClean="0">
                <a:solidFill>
                  <a:schemeClr val="tx1"/>
                </a:solidFill>
              </a:rPr>
              <a:t>real-time.</a:t>
            </a:r>
          </a:p>
          <a:p>
            <a:pPr algn="just"/>
            <a:r>
              <a:rPr lang="en-US" dirty="0" smtClean="0">
                <a:solidFill>
                  <a:schemeClr val="tx1"/>
                </a:solidFill>
              </a:rPr>
              <a:t>Flexibility </a:t>
            </a:r>
            <a:r>
              <a:rPr lang="en-US" dirty="0">
                <a:solidFill>
                  <a:schemeClr val="tx1"/>
                </a:solidFill>
              </a:rPr>
              <a:t>and Adaptability: Image processing algorithms can be designed to detect a wide range of traffic signs by leveraging various techniques such as edge detection, color analysis, pattern recognition, and machine learning</a:t>
            </a:r>
            <a:r>
              <a:rPr lang="en-US" dirty="0" smtClean="0">
                <a:solidFill>
                  <a:schemeClr val="tx1"/>
                </a:solidFill>
              </a:rPr>
              <a:t>.</a:t>
            </a:r>
          </a:p>
          <a:p>
            <a:pPr algn="just"/>
            <a:r>
              <a:rPr lang="en-US" dirty="0" smtClean="0">
                <a:solidFill>
                  <a:schemeClr val="tx1"/>
                </a:solidFill>
              </a:rPr>
              <a:t>Accuracy: </a:t>
            </a:r>
            <a:r>
              <a:rPr lang="en-US" dirty="0">
                <a:solidFill>
                  <a:schemeClr val="tx1"/>
                </a:solidFill>
              </a:rPr>
              <a:t>Advanced image processing techniques, coupled with machine learning algorithms, can achieve high accuracy in traffic sign detection. </a:t>
            </a:r>
            <a:endParaRPr lang="en-US" dirty="0" smtClean="0">
              <a:solidFill>
                <a:schemeClr val="tx1"/>
              </a:solidFill>
            </a:endParaRPr>
          </a:p>
          <a:p>
            <a:pPr algn="just"/>
            <a:r>
              <a:rPr lang="en-US" dirty="0">
                <a:solidFill>
                  <a:schemeClr val="tx1"/>
                </a:solidFill>
              </a:rPr>
              <a:t>Scalability: Image processing-based traffic sign detection can be easily scaled to handle large amounts of data.</a:t>
            </a:r>
            <a:endParaRPr lang="en-US" dirty="0" smtClean="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4011882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670</Words>
  <Application>Microsoft Office PowerPoint</Application>
  <PresentationFormat>Custom</PresentationFormat>
  <Paragraphs>63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Oswald Bold</vt:lpstr>
      <vt:lpstr>Calibri</vt:lpstr>
      <vt:lpstr>Oswald Bold Italics</vt:lpstr>
      <vt:lpstr>DM Sans</vt:lpstr>
      <vt:lpstr>Montserrat Classic Bold</vt:lpstr>
      <vt:lpstr>Office Theme</vt:lpstr>
      <vt:lpstr>PowerPoint Presentation</vt:lpstr>
      <vt:lpstr>PowerPoint Presentation</vt:lpstr>
      <vt:lpstr>PowerPoint Presentation</vt:lpstr>
      <vt:lpstr>1. The traffic sign detection system uses cameras to capture images . 2. It analyzes the captured data to identify regions that may contain traffic signs. 3. The system extracts important visual features from these regions, such as             color and shape. 4.Using machine learning algorithms, it classifies the detected regions into     specific types of traffic signs. 5.The system then provides the output, indicating the type and location of the recognized traffic signs. </vt:lpstr>
      <vt:lpstr>1.Develop a system that accurately detects and recognizes traffic signs in images . 2.Classify the detected traffic signs into specific types or categories. 3.Ensure real-time performance for immediate response and timely information to   drivers. 4.Enhance road safety by providing drivers with critical information about traffic signs, speed limits, and potential hazards. 5.Contribute to driver assistance systems and the advancement of autonomous driving technology by enabling accurate traffic sign detection and interpretation. </vt:lpstr>
      <vt:lpstr>PowerPoint Presentation</vt:lpstr>
      <vt:lpstr>PowerPoint Presentation</vt:lpstr>
      <vt:lpstr>PowerPoint Presentation</vt:lpstr>
      <vt:lpstr>ADVANTAGES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Prajwal</dc:creator>
  <cp:lastModifiedBy>Pruthviraj Jain</cp:lastModifiedBy>
  <cp:revision>14</cp:revision>
  <dcterms:created xsi:type="dcterms:W3CDTF">2006-08-16T00:00:00Z</dcterms:created>
  <dcterms:modified xsi:type="dcterms:W3CDTF">2023-06-19T23:48:01Z</dcterms:modified>
  <dc:identifier>DAFl5nLtuYI</dc:identifier>
</cp:coreProperties>
</file>